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Inter" panose="020B0604020202020204" charset="0"/>
      <p:regular r:id="rId13"/>
    </p:embeddedFont>
    <p:embeddedFont>
      <p:font typeface="Inter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44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058E6-45E0-71E4-0E05-6CE6E3E1E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B9AF6-36ED-6007-5D88-07EBC581E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36127-F33F-CAE8-C690-698D5EC5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24C9F-D511-962C-CEA6-758B7FDB7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82740-2F6A-1CD2-8709-7FAB784A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80930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18114-FADA-868A-80B7-BF7C31339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C095FF-4CA6-DEB9-4F88-BD728959C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DAAF9-27FF-5AAE-3052-A19DC0AE9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3536E-D84B-6ED6-6E0C-6DA069768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068B3-2B41-64BE-6A88-B7F9965F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47245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739C4A-893D-E4C9-620B-2503651DA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768B4-B00B-CA0F-632E-C01783E59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05538-B3C0-5787-BD5B-A61BC61F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F3E7E-FBD2-0DBB-83BA-1DB00B9C7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D444A-464E-BBBD-68C6-80461240E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54534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1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96304-D68E-8455-527F-C49F94EF6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33FF7-4D45-7086-6D8C-910C41F32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8DAB4-94E8-4E3D-28C3-7BD6EA3FC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21E63-13AE-2ECA-EF0C-428B6B97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3F842-C3D3-845C-32E1-0FCE811E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682366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0DFD4-C958-1F94-5E5A-9A37CD588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E8CCC-F4D5-593B-3756-B82E57F93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97EC9-6DA9-FAD4-DB16-4CE725AED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63B1E-CC82-93AE-C4D2-1EDEB2233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99888-619A-8EAD-7A0B-6594F9D2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3341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495D0-2FB0-0B70-337F-D6BB88024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6E40F-0A90-A612-4617-A3D6CFDC5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62927-9A02-75EA-85F8-21B608AFD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08724-A206-E229-2A83-69DF83B3F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6768D-B5A6-6B18-0E19-D2CFE568B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E9A65-EA0D-4EDC-F88F-CAD66510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310567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F75B8-E43F-3343-EF58-070150012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579E-8053-CCEA-6487-483389251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388A36-617A-8FBC-0C5B-C482EC3C9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E09601-59DA-0671-BF40-5A8DBC79B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F179AF-0F9B-5F4A-1F1B-9661F7B24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8AF44-5F7C-4C11-4B57-2AE33DF8D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0493A2-1E31-6BB6-0E25-FCC176E3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63B0D-B6C0-7D35-B8E8-CAD60B15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65265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F685B-4AE0-97EA-316D-7EBAF4586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755F78-BA7C-53C2-572B-366F91E58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189B1D-E6F0-BC94-6B4A-F1C05023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64A82-22E4-7FED-5593-3A4E9911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617948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54D385-2F9D-FDFA-C41E-D371EF646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53C20E-D216-A7CA-B421-117E17E8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F591F-DFF1-99A3-AA4A-E70CE1815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849926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B770-EC7A-6611-E261-CFCF2AB2D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D7038-3BCD-8700-CB2B-379DC9F64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98EC75-84BE-7BE4-D169-8862FDA62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B94E22-7C5E-4323-18A0-29B97ABDB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08B4E-C7B1-B11D-7B5C-518EC505B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46C0F-87C4-67AB-BE83-73A528EB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053073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0E4FA-3438-D4E6-632C-21C654C1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8CE6F0-1D72-A2A7-C0CB-B198216BEA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3F72A-1DB9-1E0B-EA39-19A1E26DF5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669FA-5B26-F5C4-8A6C-0A1CCE7BC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A557C-6614-33A7-B9C9-4BAFBD6D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E91C3-4236-8DE7-533A-04D520BF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69910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C32696-296C-4DA4-7513-DB08BA64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F7602-1D5D-C9C4-A245-A858242E7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75945-F3B6-515D-F1F1-5A4D0A05D3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4C94-505C-4333-80D5-598AB5D79D29}" type="datetimeFigureOut">
              <a:rPr lang="en-ID" smtClean="0"/>
              <a:t>03/07/2026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79D36-FCB2-7F5B-CF17-7DCACA9E3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5EE6E-1286-44B0-B9A6-5B634FAB04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0007A-984D-41BB-BD2A-2BAD8808B38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429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512540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Profesionalisme dalam Kualifikasi dan Validasi Industri Farmasi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861221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apt. </a:t>
            </a:r>
            <a:r>
              <a:rPr lang="en-US" sz="9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Yoky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Elfadri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M. Farm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Dosen </a:t>
            </a:r>
            <a:r>
              <a:rPr lang="en-US" sz="9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Pengampu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666705" y="3397672"/>
            <a:ext cx="1432992" cy="233214"/>
          </a:xfrm>
          <a:prstGeom prst="roundRect">
            <a:avLst>
              <a:gd name="adj" fmla="val 17872"/>
            </a:avLst>
          </a:prstGeom>
          <a:noFill/>
          <a:ln/>
          <a:effectLst>
            <a:outerShdw blurRad="101600" dist="50800" dir="16200000" algn="bl" rotWithShape="0">
              <a:srgbClr val="4950BC">
                <a:alpha val="100000"/>
              </a:srgbClr>
            </a:outerShdw>
          </a:effectLst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350193"/>
            <a:ext cx="4722763" cy="690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Menjaga Integritas, Melindungi Pasien</a:t>
            </a:r>
            <a:endParaRPr lang="en-US" sz="2150" dirty="0"/>
          </a:p>
        </p:txBody>
      </p:sp>
      <p:sp>
        <p:nvSpPr>
          <p:cNvPr id="6" name="Shape 2"/>
          <p:cNvSpPr/>
          <p:nvPr/>
        </p:nvSpPr>
        <p:spPr>
          <a:xfrm>
            <a:off x="496119" y="1188318"/>
            <a:ext cx="14288" cy="722709"/>
          </a:xfrm>
          <a:prstGeom prst="roundRect">
            <a:avLst>
              <a:gd name="adj" fmla="val 59998"/>
            </a:avLst>
          </a:prstGeom>
          <a:solidFill>
            <a:srgbClr val="4950BC"/>
          </a:solidFill>
          <a:ln/>
        </p:spPr>
      </p:sp>
      <p:sp>
        <p:nvSpPr>
          <p:cNvPr id="7" name="Text 3"/>
          <p:cNvSpPr/>
          <p:nvPr/>
        </p:nvSpPr>
        <p:spPr>
          <a:xfrm>
            <a:off x="661764" y="1298972"/>
            <a:ext cx="4557117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"Kualifikasi dan validasi bukan sekadar persyaratan regulasi — ia adalah </a:t>
            </a:r>
            <a:r>
              <a:rPr lang="en-US" sz="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komitmen moral</a:t>
            </a: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setiap tenaga farmasi kepada masyarakat yang mempercayakan kesehatannya pada produk yang kita hasilkan."</a:t>
            </a:r>
            <a:endParaRPr lang="en-US" sz="850" dirty="0"/>
          </a:p>
        </p:txBody>
      </p:sp>
      <p:sp>
        <p:nvSpPr>
          <p:cNvPr id="8" name="Shape 4"/>
          <p:cNvSpPr/>
          <p:nvPr/>
        </p:nvSpPr>
        <p:spPr>
          <a:xfrm>
            <a:off x="496119" y="2021681"/>
            <a:ext cx="4722763" cy="1917353"/>
          </a:xfrm>
          <a:prstGeom prst="roundRect">
            <a:avLst>
              <a:gd name="adj" fmla="val 242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500881" y="2026444"/>
            <a:ext cx="2356619" cy="1121048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0" name="Text 6"/>
          <p:cNvSpPr/>
          <p:nvPr/>
        </p:nvSpPr>
        <p:spPr>
          <a:xfrm>
            <a:off x="611312" y="2136874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Komitmen Mutu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611312" y="2368525"/>
            <a:ext cx="2135758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Setiap prosedur yang dijalankan dengan disiplin dan ketelitian adalah bentuk nyata perlindungan terhadap keselamatan pasien.</a:t>
            </a:r>
            <a:endParaRPr lang="en-US" sz="850" dirty="0"/>
          </a:p>
        </p:txBody>
      </p:sp>
      <p:sp>
        <p:nvSpPr>
          <p:cNvPr id="12" name="Shape 8"/>
          <p:cNvSpPr/>
          <p:nvPr/>
        </p:nvSpPr>
        <p:spPr>
          <a:xfrm>
            <a:off x="2857500" y="2026444"/>
            <a:ext cx="2356619" cy="1121048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3" name="Shape 9"/>
          <p:cNvSpPr/>
          <p:nvPr/>
        </p:nvSpPr>
        <p:spPr>
          <a:xfrm>
            <a:off x="2857500" y="2026444"/>
            <a:ext cx="14288" cy="1121048"/>
          </a:xfrm>
          <a:prstGeom prst="roundRect">
            <a:avLst>
              <a:gd name="adj" fmla="val 324756"/>
            </a:avLst>
          </a:prstGeom>
          <a:solidFill>
            <a:srgbClr val="C0C1D7"/>
          </a:solidFill>
          <a:ln/>
        </p:spPr>
      </p:sp>
      <p:sp>
        <p:nvSpPr>
          <p:cNvPr id="14" name="Text 10"/>
          <p:cNvSpPr/>
          <p:nvPr/>
        </p:nvSpPr>
        <p:spPr>
          <a:xfrm>
            <a:off x="2967930" y="2136874"/>
            <a:ext cx="164752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⚖️</a:t>
            </a: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Integritas Profesional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2967930" y="2368525"/>
            <a:ext cx="2135758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Profesionalisme Anda adalah jaminan keamanan produk yang dikonsumsi publik — tidak ada kompromi dalam hal mutu.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500881" y="3147492"/>
            <a:ext cx="4713238" cy="786780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7" name="Shape 13"/>
          <p:cNvSpPr/>
          <p:nvPr/>
        </p:nvSpPr>
        <p:spPr>
          <a:xfrm>
            <a:off x="500881" y="3147492"/>
            <a:ext cx="4713238" cy="14288"/>
          </a:xfrm>
          <a:prstGeom prst="roundRect">
            <a:avLst>
              <a:gd name="adj" fmla="val 324756"/>
            </a:avLst>
          </a:prstGeom>
          <a:solidFill>
            <a:srgbClr val="C0C1D7"/>
          </a:solidFill>
          <a:ln/>
        </p:spPr>
      </p:sp>
      <p:sp>
        <p:nvSpPr>
          <p:cNvPr id="18" name="Text 14"/>
          <p:cNvSpPr/>
          <p:nvPr/>
        </p:nvSpPr>
        <p:spPr>
          <a:xfrm>
            <a:off x="611312" y="3257922"/>
            <a:ext cx="1609502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Masa Depan Farmasi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611312" y="3489573"/>
            <a:ext cx="44923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Mari bergerak bersama membangun standar tinggi demi industri farmasi Indonesia yang aman, bermartabat, dan terpercaya.</a:t>
            </a:r>
            <a:endParaRPr lang="en-US" sz="850" dirty="0"/>
          </a:p>
        </p:txBody>
      </p:sp>
      <p:sp>
        <p:nvSpPr>
          <p:cNvPr id="20" name="Shape 16"/>
          <p:cNvSpPr/>
          <p:nvPr/>
        </p:nvSpPr>
        <p:spPr>
          <a:xfrm>
            <a:off x="496119" y="4049688"/>
            <a:ext cx="4722763" cy="743545"/>
          </a:xfrm>
          <a:prstGeom prst="roundRect">
            <a:avLst>
              <a:gd name="adj" fmla="val 6241"/>
            </a:avLst>
          </a:prstGeom>
          <a:solidFill>
            <a:srgbClr val="B6FCB8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549" y="4200599"/>
            <a:ext cx="138038" cy="11043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55018" y="4175671"/>
            <a:ext cx="425343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Lulusan farmasi yang memahami dan mengamalkan nilai-nilai disiplin, ketelitian, tanggung jawab, dan etika profesional akan menjadi aset berharga bagi industri farmasi Indonesia.</a:t>
            </a:r>
            <a:endParaRPr lang="en-US" sz="850" dirty="0"/>
          </a:p>
        </p:txBody>
      </p:sp>
      <p:pic>
        <p:nvPicPr>
          <p:cNvPr id="23" name="Picture 22" descr="Etika dan Integritas dalam Praktik Keperawatan: Panduan untuk Tenaga  Kesehatan Pemula - Zafyre">
            <a:extLst>
              <a:ext uri="{FF2B5EF4-FFF2-40B4-BE49-F238E27FC236}">
                <a16:creationId xmlns:a16="http://schemas.microsoft.com/office/drawing/2014/main" id="{E4676D2F-02F9-5B88-6E76-B3198D4B53F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804"/>
          <a:stretch>
            <a:fillRect/>
          </a:stretch>
        </p:blipFill>
        <p:spPr>
          <a:xfrm>
            <a:off x="5292741" y="0"/>
            <a:ext cx="385125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34215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Peran Personalia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496119" y="1303288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Industri farmasi adalah industri yang diatur secara ketat karena menyangkut keselamatan nyawa manusia. Kualitas obat tidak hanya ditentukan oleh mesin dan bahan baku, tetapi terutama oleh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integritas dan komitmen personalia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yang menjalankan setiap prosesnya.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496119" y="2236663"/>
            <a:ext cx="2299395" cy="1518047"/>
          </a:xfrm>
          <a:prstGeom prst="roundRect">
            <a:avLst>
              <a:gd name="adj" fmla="val 343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24855" y="23654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Disiplin CPOB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24855" y="2633663"/>
            <a:ext cx="204192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Industri farmasi dibangun di atas kepatuhan mutlak terhadap Cara Pembuatan Obat yang Baik (CPOB) sebagai standar nasional dan internasional.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2919487" y="2236663"/>
            <a:ext cx="2299395" cy="1518047"/>
          </a:xfrm>
          <a:prstGeom prst="roundRect">
            <a:avLst>
              <a:gd name="adj" fmla="val 343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3048223" y="23654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Lebih dari Prosedur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048223" y="2633663"/>
            <a:ext cx="204192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Kualifikasi dan validasi bukan sekadar formalitas administratif, melainkan jaminan nyata atas khasiat, kualitas, dan keamanan setiap produk obat.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496119" y="3878684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24855" y="4007421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Benteng Pertama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624855" y="4275683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Integritas personalia adalah garis pertahanan paling awal dalam mencegah kegagalan mutu yang dapat membahayakan pasien.</a:t>
            </a:r>
            <a:endParaRPr lang="en-US" sz="950" dirty="0"/>
          </a:p>
        </p:txBody>
      </p:sp>
      <p:pic>
        <p:nvPicPr>
          <p:cNvPr id="16" name="Picture 15" descr="PPT) ASPEK PERSONALIA kel">
            <a:extLst>
              <a:ext uri="{FF2B5EF4-FFF2-40B4-BE49-F238E27FC236}">
                <a16:creationId xmlns:a16="http://schemas.microsoft.com/office/drawing/2014/main" id="{BE18CAD2-39A7-9B69-E029-54D0AFD9E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9740" y="84964"/>
            <a:ext cx="3604260" cy="50585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1606"/>
            <a:ext cx="5650334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Disiplin Diri sebagai Pilar Operasional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961951"/>
            <a:ext cx="4357911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Disiplin dalam industri farmasi bukan pilihan, melainkan </a:t>
            </a: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kewajiban profesional</a:t>
            </a: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Setiap langkah kerja harus mengikuti prosedur tertulis yang telah ditetapkan tanpa pengecualian atau improvisasi yang tidak terotorisasi.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08013"/>
            <a:ext cx="4357911" cy="10687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1856" y="1736601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Ketaatan pada SOP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81856" y="2020639"/>
            <a:ext cx="4043586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Prosedur Operasional Standar (SOP) adalah hukum kerja di industri farmasi. Penyimpangan sekecil apapun harus dilaporkan dan didokumentasikan.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782119"/>
            <a:ext cx="4357911" cy="8928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1856" y="2910706"/>
            <a:ext cx="183267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Dokumentasi Tepat Waktu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681856" y="3194745"/>
            <a:ext cx="404358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Pengarsipan dan pencatatan setiap tahapan validasi harus dilakukan secara </a:t>
            </a: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</a:t>
            </a: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akurat, dan tidak dapat diubah sembarangan.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780383"/>
            <a:ext cx="4357911" cy="89289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81856" y="3908971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Konsistensi Harian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681856" y="4193009"/>
            <a:ext cx="4043586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Kepatuhan terhadap standar industri farmasi harus diterapkan secara konsisten setiap hari, bukan hanya saat ada inspeksi atau audit.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7696" y="1559606"/>
            <a:ext cx="3514874" cy="31136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25119" y="451842"/>
            <a:ext cx="4722763" cy="654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Ketelitian: Detail yang Menyelamatkan Nyawa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3925119" y="1238399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Dalam industri farmasi, </a:t>
            </a: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ketelitian bukan sekadar sikap baik</a:t>
            </a: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ia adalah komponen kritis yang secara langsung menentukan kualitas dan keamanan produk akhir yang dikonsumsi pasien.</a:t>
            </a:r>
            <a:endParaRPr lang="en-US" sz="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646560"/>
            <a:ext cx="261640" cy="2616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25119" y="2018556"/>
            <a:ext cx="1308274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Kalibrasi Instrumen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3925119" y="2235026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Ketelitian dalam kalibrasi alat ukur dan pengujian laboratorium memastikan data yang dihasilkan akurat dan dapat dipercaya untuk pengambilan keputusan mutu.</a:t>
            </a:r>
            <a:endParaRPr lang="en-US" sz="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2720429"/>
            <a:ext cx="261640" cy="2616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25119" y="3092425"/>
            <a:ext cx="1596405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Pencegahan HULS (OOS)</a:t>
            </a:r>
            <a:endParaRPr lang="en-US" sz="1000" dirty="0"/>
          </a:p>
        </p:txBody>
      </p:sp>
      <p:sp>
        <p:nvSpPr>
          <p:cNvPr id="10" name="Text 5"/>
          <p:cNvSpPr/>
          <p:nvPr/>
        </p:nvSpPr>
        <p:spPr>
          <a:xfrm>
            <a:off x="3925119" y="3308896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Observasi yang tajam dan cermat mencegah terjadinya </a:t>
            </a:r>
            <a:r>
              <a:rPr lang="en-US" sz="8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Hasil di Luar Spesifikasi</a:t>
            </a: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(Out of Specification) yang dapat menggugurkan seluruh bets produksi.</a:t>
            </a:r>
            <a:endParaRPr lang="en-US" sz="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3794299"/>
            <a:ext cx="261640" cy="2616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25119" y="4166295"/>
            <a:ext cx="153821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Validasi Metode Analitik</a:t>
            </a:r>
            <a:endParaRPr lang="en-US" sz="1000" dirty="0"/>
          </a:p>
        </p:txBody>
      </p:sp>
      <p:sp>
        <p:nvSpPr>
          <p:cNvPr id="13" name="Text 7"/>
          <p:cNvSpPr/>
          <p:nvPr/>
        </p:nvSpPr>
        <p:spPr>
          <a:xfrm>
            <a:off x="3925119" y="4382765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Kesalahan kecil dalam validasi metode analitik dapat berakibat fatal — produk yang tidak memenuhi syarat dapat lolos ke tangan pasien.</a:t>
            </a:r>
            <a:endParaRPr lang="en-US" sz="800" dirty="0"/>
          </a:p>
        </p:txBody>
      </p:sp>
      <p:pic>
        <p:nvPicPr>
          <p:cNvPr id="14" name="Picture 13" descr="PERALATAN YANG BAIK DALAM INDUSTRI FARMASI BERDASARKAN CPOB | tsf farmasi  unsoed 2012">
            <a:extLst>
              <a:ext uri="{FF2B5EF4-FFF2-40B4-BE49-F238E27FC236}">
                <a16:creationId xmlns:a16="http://schemas.microsoft.com/office/drawing/2014/main" id="{3183EDBB-0B2E-6392-FF1D-4995A75CC7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92511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1449" y="703854"/>
            <a:ext cx="467320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Tanggung Jawab dalam </a:t>
            </a:r>
            <a:r>
              <a:rPr lang="en-US" sz="1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Kualifikasi</a:t>
            </a:r>
            <a:r>
              <a:rPr lang="en-US" sz="1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221469" y="1475220"/>
            <a:ext cx="8259589" cy="503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Kualifikasi adalah proses sistematis untuk membuktikan bahwa setiap peralatan dan sistem beroperasi sesuai spesifikasi yang ditetapkan. Setiap tahapan memiliki tanggung jawab yang jelas dan tidak dapat dilimpahkan.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221470" y="2459145"/>
            <a:ext cx="8259589" cy="7746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7" name="Text 4"/>
          <p:cNvSpPr/>
          <p:nvPr/>
        </p:nvSpPr>
        <p:spPr>
          <a:xfrm>
            <a:off x="281449" y="2614985"/>
            <a:ext cx="996553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DQ — Design Qualification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81449" y="2810501"/>
            <a:ext cx="4415358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Memastikan desain peralatan memenuhi kebutuhan pengguna dan persyaratan regulasi sebelum pengadaan.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155466" y="3113495"/>
            <a:ext cx="8386554" cy="45719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1" name="Text 8"/>
          <p:cNvSpPr/>
          <p:nvPr/>
        </p:nvSpPr>
        <p:spPr>
          <a:xfrm>
            <a:off x="281449" y="3231904"/>
            <a:ext cx="1117848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IQ — Installation Qualification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221471" y="3475106"/>
            <a:ext cx="4415358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Memverifikasi bahwa instalasi peralatan sesuai dengan spesifikasi desain dan dokumen pabrik.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155466" y="3720747"/>
            <a:ext cx="8386554" cy="45719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5" name="Text 12"/>
          <p:cNvSpPr/>
          <p:nvPr/>
        </p:nvSpPr>
        <p:spPr>
          <a:xfrm>
            <a:off x="221471" y="3839156"/>
            <a:ext cx="1177826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OQ — Operational Qualification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221471" y="4007391"/>
            <a:ext cx="4415358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Menguji fungsi operasional peralatan dalam berbagai kondisi untuk memastikan kinerja yang konsisten.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156642" y="4200078"/>
            <a:ext cx="8385378" cy="45719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9" name="Text 16"/>
          <p:cNvSpPr/>
          <p:nvPr/>
        </p:nvSpPr>
        <p:spPr>
          <a:xfrm>
            <a:off x="431252" y="4291606"/>
            <a:ext cx="1220316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PQ — Performance Qualification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56642" y="4497377"/>
            <a:ext cx="7265238" cy="411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Membuktikan bahwa peralatan mampu menghasilkan produk secara konsisten sesuai standar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mutu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dalam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kondisi produksi nyata.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1677"/>
            <a:ext cx="768875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Validasi Proses: Menjamin Konsistensi Produksi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9724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Validasi proses adalah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jantung penjaminan mutu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 area produksi farmasi. Tanpa validasi yang memadai, tidak ada jaminan bahwa setiap bets produk akan memiliki kualitas yang sama dan memenuhi spesifikasi yang ditetapkan.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33699"/>
            <a:ext cx="2634555" cy="2014091"/>
          </a:xfrm>
          <a:prstGeom prst="roundRect">
            <a:avLst>
              <a:gd name="adj" fmla="val 2587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4855" y="1862435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174" y="1964680"/>
            <a:ext cx="167432" cy="1674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855" y="2358479"/>
            <a:ext cx="15928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Inti Penjaminan Mutu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626742"/>
            <a:ext cx="23770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Validasi proses memberikan bukti dokumentasi bahwa proses produksi mampu menghasilkan produk yang konsisten dan memenuhi spesifikasi secara berulang.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254648" y="1733699"/>
            <a:ext cx="2634630" cy="2014091"/>
          </a:xfrm>
          <a:prstGeom prst="roundRect">
            <a:avLst>
              <a:gd name="adj" fmla="val 2587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83384" y="1862435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5704" y="1964680"/>
            <a:ext cx="167432" cy="1674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83384" y="2358479"/>
            <a:ext cx="18172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Quality by Design (QbD)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383384" y="2626742"/>
            <a:ext cx="237715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Pendekatan QbD mengintegrasikan pemahaman risiko sejak awal desain proses, sehingga meminimalisir variasi dan meningkatkan robustitas produksi.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013252" y="1733699"/>
            <a:ext cx="2634555" cy="2014091"/>
          </a:xfrm>
          <a:prstGeom prst="roundRect">
            <a:avLst>
              <a:gd name="adj" fmla="val 2587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1988" y="1862435"/>
            <a:ext cx="372070" cy="372070"/>
          </a:xfrm>
          <a:prstGeom prst="ellipse">
            <a:avLst/>
          </a:prstGeom>
          <a:solidFill>
            <a:srgbClr val="4950BC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4307" y="1964680"/>
            <a:ext cx="167432" cy="1674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1988" y="2358479"/>
            <a:ext cx="163175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Validasi Pembersihan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141988" y="2626742"/>
            <a:ext cx="23770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Validasi pembersihan berperan kritis dalam mencegah kontaminasi silang antar produk, terutama pada fasilitas yang memproduksi lebih dari satu jenis obat.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96119" y="3887316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DADBF1"/>
          </a:solidFill>
          <a:ln/>
        </p:spPr>
      </p:sp>
      <p:sp>
        <p:nvSpPr>
          <p:cNvPr id="21" name="Text 15"/>
          <p:cNvSpPr/>
          <p:nvPr/>
        </p:nvSpPr>
        <p:spPr>
          <a:xfrm>
            <a:off x="899071" y="4042246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Validasi proses yang tidak memadai dapat mengakibatkan penarikan produk (product recall) dan sanksi regulasi yang berat terhadap perusahaan.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6119" y="380702"/>
            <a:ext cx="4722763" cy="6661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Etika Profesional dalam Pengambilan Keputusan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496119" y="1184225"/>
            <a:ext cx="4722763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Etika profesional bukan hanya tentang mematuhi aturan — ia tentang </a:t>
            </a: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menjaga integritas</a:t>
            </a: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bahkan ketika tidak ada yang mengawasi. Dalam industri farmasi, keputusan etis seorang profesional dapat menentukan keselamatan ribuan pasien.</a:t>
            </a:r>
            <a:endParaRPr lang="en-US" sz="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62944"/>
            <a:ext cx="4722763" cy="938882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300" y="2152427"/>
            <a:ext cx="159841" cy="15984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028402" y="1883792"/>
            <a:ext cx="1464394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Kode Etik Kefarmasian</a:t>
            </a:r>
            <a:endParaRPr lang="en-US" sz="1000" dirty="0"/>
          </a:p>
        </p:txBody>
      </p:sp>
      <p:sp>
        <p:nvSpPr>
          <p:cNvPr id="8" name="Text 3"/>
          <p:cNvSpPr/>
          <p:nvPr/>
        </p:nvSpPr>
        <p:spPr>
          <a:xfrm>
            <a:off x="1028402" y="2105248"/>
            <a:ext cx="4069631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Menjunjung tinggi kode etik tenaga kefarmasian di atas kepentingan pribadi, tekanan atasan, maupun target produksi. Kepentingan pasien selalu menjadi prioritas utama.</a:t>
            </a:r>
            <a:endParaRPr lang="en-US" sz="8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793429"/>
            <a:ext cx="4722763" cy="938882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300" y="3182913"/>
            <a:ext cx="159841" cy="15984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028402" y="2914278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Independensi QA</a:t>
            </a:r>
            <a:endParaRPr lang="en-US" sz="1000" dirty="0"/>
          </a:p>
        </p:txBody>
      </p:sp>
      <p:sp>
        <p:nvSpPr>
          <p:cNvPr id="12" name="Text 5"/>
          <p:cNvSpPr/>
          <p:nvPr/>
        </p:nvSpPr>
        <p:spPr>
          <a:xfrm>
            <a:off x="1028402" y="3135734"/>
            <a:ext cx="4069631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Unit Penjaminan Mutu (QA) harus memiliki independensi penuh dalam memberikan keputusan meluluskan atau menolak bets, tanpa intervensi dari bagian produksi atau manajemen komersial.</a:t>
            </a:r>
            <a:endParaRPr lang="en-US" sz="8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823915"/>
            <a:ext cx="4722763" cy="938882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300" y="4213399"/>
            <a:ext cx="159841" cy="159841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1028402" y="3944764"/>
            <a:ext cx="1363340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Transparansi Deviasi</a:t>
            </a:r>
            <a:endParaRPr lang="en-US" sz="1000" dirty="0"/>
          </a:p>
        </p:txBody>
      </p:sp>
      <p:sp>
        <p:nvSpPr>
          <p:cNvPr id="16" name="Text 7"/>
          <p:cNvSpPr/>
          <p:nvPr/>
        </p:nvSpPr>
        <p:spPr>
          <a:xfrm>
            <a:off x="1028402" y="4166220"/>
            <a:ext cx="4069631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Keberanian melaporkan penyimpangan (deviations) secara transparan dan jujur adalah tanda profesionalisme sejati. Menyembunyikan deviasi adalah pelanggaran etika yang serius.</a:t>
            </a:r>
            <a:endParaRPr lang="en-US" sz="800" dirty="0"/>
          </a:p>
        </p:txBody>
      </p:sp>
      <p:pic>
        <p:nvPicPr>
          <p:cNvPr id="19" name="Picture 18" descr="Apa saja 8 Langkah Pengambilan Keputusan? - Portal BPSDM">
            <a:extLst>
              <a:ext uri="{FF2B5EF4-FFF2-40B4-BE49-F238E27FC236}">
                <a16:creationId xmlns:a16="http://schemas.microsoft.com/office/drawing/2014/main" id="{AB6325FF-CAE4-C35E-BB7B-265B842C5C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883" y="678180"/>
            <a:ext cx="3925118" cy="4465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3679"/>
            <a:ext cx="6723757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Pengendalian Perubahan (Change Control)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1038448"/>
            <a:ext cx="3929286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Setiap perubahan dalam sistem, prosedur, peralatan, atau bahan di industri farmasi </a:t>
            </a: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harus dikelola secara formal</a:t>
            </a: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melalui sistem pengendalian perubahan (Change Control). Perubahan yang tidak terkendali adalah sumber risiko mutu yang sering diabaikan.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139" y="1929966"/>
            <a:ext cx="180231" cy="1802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6569" y="1926282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Kaji &amp; Reviu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86569" y="2230413"/>
            <a:ext cx="3538835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Setiap usulan perubahan harus dikaji dampaknya terhadap mutu, keamanan, dan efikasi produk oleh tim lintas fungsi.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139" y="2845333"/>
            <a:ext cx="180231" cy="18023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86569" y="2841650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Persetujuan QA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886569" y="3145780"/>
            <a:ext cx="3538835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Perubahan hanya dapat dilaksanakan setelah mendapat persetujuan resmi dari QA berdasarkan evaluasi risiko yang komprehensif.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139" y="3949936"/>
            <a:ext cx="180231" cy="18023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6569" y="3946252"/>
            <a:ext cx="1836613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Dokumentasi &amp; Verifikasi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886569" y="4250382"/>
            <a:ext cx="3538835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Perubahan yang telah dilaksanakan harus terdokumentasi, terverifikasi, dan dipantau dampaknya secara berkelanjutan.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4636815" y="933748"/>
            <a:ext cx="4102373" cy="3825999"/>
          </a:xfrm>
          <a:prstGeom prst="roundRect">
            <a:avLst>
              <a:gd name="adj" fmla="val 2261"/>
            </a:avLst>
          </a:prstGeom>
          <a:solidFill>
            <a:srgbClr val="4950BC"/>
          </a:solidFill>
          <a:ln/>
        </p:spPr>
      </p:sp>
      <p:sp>
        <p:nvSpPr>
          <p:cNvPr id="14" name="Text 9"/>
          <p:cNvSpPr/>
          <p:nvPr/>
        </p:nvSpPr>
        <p:spPr>
          <a:xfrm>
            <a:off x="4756919" y="1050131"/>
            <a:ext cx="222029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r>
              <a:rPr lang="en-US" sz="11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Yang Harus Dihindari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4756919" y="1359024"/>
            <a:ext cx="3862164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Improvisasi tanpa dokumentasi, perubahan sepihak tanpa persetujuan QA, dan modifikasi peralatan yang tidak tervalidasi adalah pelanggaran serius terhadap CPOB dan etika profesional.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4756919" y="2087612"/>
            <a:ext cx="3862164" cy="14288"/>
          </a:xfrm>
          <a:prstGeom prst="roundRect">
            <a:avLst>
              <a:gd name="adj" fmla="val 59998"/>
            </a:avLst>
          </a:prstGeom>
          <a:solidFill>
            <a:srgbClr val="FFFFFF">
              <a:alpha val="50000"/>
            </a:srgbClr>
          </a:solidFill>
          <a:ln/>
        </p:spPr>
      </p:sp>
      <p:sp>
        <p:nvSpPr>
          <p:cNvPr id="17" name="Text 12"/>
          <p:cNvSpPr/>
          <p:nvPr/>
        </p:nvSpPr>
        <p:spPr>
          <a:xfrm>
            <a:off x="4756919" y="2262783"/>
            <a:ext cx="3862164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Perubahan yang bersifat permanen harus melalui proses validasi ulang jika berdampak pada proses kritis produksi.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1779"/>
            <a:ext cx="66658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Tanggung Gugat dan Pengembangan Diri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5735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Profesional farmasi tidak hanya bertanggung jawab kepada perusahaan, tetapi juga kepada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hukum, regulasi, dan masyarakat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Setiap keputusan profesional memiliki konsekuensi yang dapat dipertanggungjawabkan secara hukum.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193801"/>
            <a:ext cx="1150069" cy="7107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59534"/>
            <a:ext cx="187873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Tanggung Jawab Hukum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27797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Setiap tenaga profesional bertanggung jawab atas keputusannya sesuai dengan peraturan perundangan yang berlaku, termasuk UU Kesehatan dan regulasi BPOM.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3264991" y="3059534"/>
            <a:ext cx="21314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Pengembangan Kompetensi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32779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Kewajiban mengembangkan kompetensi kerja secara mandiri dan berkelanjutan melalui pelatihan, sertifikasi, dan pendidikan lanjutan adalah bagian dari etika profesi.</a:t>
            </a:r>
            <a:endParaRPr lang="en-US" sz="950" dirty="0"/>
          </a:p>
        </p:txBody>
      </p:sp>
      <p:sp>
        <p:nvSpPr>
          <p:cNvPr id="11" name="Text 6"/>
          <p:cNvSpPr/>
          <p:nvPr/>
        </p:nvSpPr>
        <p:spPr>
          <a:xfrm>
            <a:off x="6033939" y="305953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Evaluasi Diri Berkala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32779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Evaluasi diri secara berkala dan refleksi kritis terhadap performa kerja diperlukan untuk terus meningkatkan standar kelompok kerja dan mencegah stagnasi mutu.</a:t>
            </a:r>
            <a:endParaRPr lang="en-US" sz="950" dirty="0"/>
          </a:p>
        </p:txBody>
      </p:sp>
      <p:pic>
        <p:nvPicPr>
          <p:cNvPr id="13" name="Picture 12" descr="Asuransi Tanggung Jawab Hukum | PT Asuransi Tokio Marine Indonesia">
            <a:extLst>
              <a:ext uri="{FF2B5EF4-FFF2-40B4-BE49-F238E27FC236}">
                <a16:creationId xmlns:a16="http://schemas.microsoft.com/office/drawing/2014/main" id="{EE81A6BE-3E0E-FB28-9C4F-01CB96C75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69" y="2108522"/>
            <a:ext cx="1056431" cy="951012"/>
          </a:xfrm>
          <a:prstGeom prst="rect">
            <a:avLst/>
          </a:prstGeom>
        </p:spPr>
      </p:pic>
      <p:pic>
        <p:nvPicPr>
          <p:cNvPr id="14" name="Picture 13" descr="28 ribu Ilustrasi, Foto Stok, dan Gambar Seminar cartoon Tanpa Royalti | Shutterstock">
            <a:extLst>
              <a:ext uri="{FF2B5EF4-FFF2-40B4-BE49-F238E27FC236}">
                <a16:creationId xmlns:a16="http://schemas.microsoft.com/office/drawing/2014/main" id="{C0489265-905D-CF2A-61BA-73D8E25ADF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8853"/>
          <a:stretch>
            <a:fillRect/>
          </a:stretch>
        </p:blipFill>
        <p:spPr>
          <a:xfrm>
            <a:off x="3615161" y="2128689"/>
            <a:ext cx="1431102" cy="903050"/>
          </a:xfrm>
          <a:prstGeom prst="rect">
            <a:avLst/>
          </a:prstGeom>
        </p:spPr>
      </p:pic>
      <p:pic>
        <p:nvPicPr>
          <p:cNvPr id="15" name="Picture 14" descr="Evaluasi Diri">
            <a:extLst>
              <a:ext uri="{FF2B5EF4-FFF2-40B4-BE49-F238E27FC236}">
                <a16:creationId xmlns:a16="http://schemas.microsoft.com/office/drawing/2014/main" id="{6AD1CFC3-98E0-4471-458C-518BE5C29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3939" y="2093523"/>
            <a:ext cx="1700361" cy="9564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1070</Words>
  <Application>Microsoft Office PowerPoint</Application>
  <PresentationFormat>On-screen Show (16:9)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Twemoji Mozilla</vt:lpstr>
      <vt:lpstr>Inter</vt:lpstr>
      <vt:lpstr>Arial</vt:lpstr>
      <vt:lpstr>Inter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YOKY ELFADRI</cp:lastModifiedBy>
  <cp:revision>2</cp:revision>
  <dcterms:created xsi:type="dcterms:W3CDTF">2026-07-02T07:41:13Z</dcterms:created>
  <dcterms:modified xsi:type="dcterms:W3CDTF">2026-07-03T04:29:22Z</dcterms:modified>
</cp:coreProperties>
</file>