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1" r:id="rId1"/>
  </p:sldMasterIdLst>
  <p:notesMasterIdLst>
    <p:notesMasterId r:id="rId13"/>
  </p:notesMasterIdLst>
  <p:sldIdLst>
    <p:sldId id="256" r:id="rId2"/>
    <p:sldId id="257" r:id="rId3"/>
    <p:sldId id="258" r:id="rId4"/>
    <p:sldId id="259" r:id="rId5"/>
    <p:sldId id="266" r:id="rId6"/>
    <p:sldId id="260" r:id="rId7"/>
    <p:sldId id="261" r:id="rId8"/>
    <p:sldId id="262" r:id="rId9"/>
    <p:sldId id="263" r:id="rId10"/>
    <p:sldId id="264" r:id="rId11"/>
    <p:sldId id="265" r:id="rId12"/>
  </p:sldIdLst>
  <p:sldSz cx="9144000" cy="5143500" type="screen16x9"/>
  <p:notesSz cx="5143500" cy="9144000"/>
  <p:embeddedFontLst>
    <p:embeddedFont>
      <p:font typeface="Barlow Bold" panose="020B0604020202020204" charset="0"/>
      <p:regular r:id="rId14"/>
    </p:embeddedFont>
    <p:embeddedFont>
      <p:font typeface="Montserrat" panose="00000500000000000000" pitchFamily="2" charset="0"/>
      <p:regular r:id="rId15"/>
      <p:bold r:id="rId16"/>
      <p: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4" d="100"/>
          <a:sy n="84" d="100"/>
        </p:scale>
        <p:origin x="7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787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C492-3D20-C03B-5D09-0D9919F615C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ID"/>
          </a:p>
        </p:txBody>
      </p:sp>
      <p:sp>
        <p:nvSpPr>
          <p:cNvPr id="3" name="Subtitle 2">
            <a:extLst>
              <a:ext uri="{FF2B5EF4-FFF2-40B4-BE49-F238E27FC236}">
                <a16:creationId xmlns:a16="http://schemas.microsoft.com/office/drawing/2014/main" id="{5913DDF0-3C89-8B9B-CFEA-5BDAD8E816C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56439300-8DD4-3FAA-2B91-77551BEC93A3}"/>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5" name="Footer Placeholder 4">
            <a:extLst>
              <a:ext uri="{FF2B5EF4-FFF2-40B4-BE49-F238E27FC236}">
                <a16:creationId xmlns:a16="http://schemas.microsoft.com/office/drawing/2014/main" id="{02BA56A8-6AFC-98A8-BCAF-3D56A877DE57}"/>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10F52A0C-3EB0-5F6B-2780-FB3ACF8EE681}"/>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313764271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B18B0-949B-41B9-2DF0-9CD0BF471CB3}"/>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56231E6F-9D60-ABF3-4CAE-9D6A0A0EAA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71074A6-C714-A8C5-2123-692DCFC7E93E}"/>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5" name="Footer Placeholder 4">
            <a:extLst>
              <a:ext uri="{FF2B5EF4-FFF2-40B4-BE49-F238E27FC236}">
                <a16:creationId xmlns:a16="http://schemas.microsoft.com/office/drawing/2014/main" id="{8F9697AC-F26B-C5E9-1EEE-7BFF03DA201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575EE768-B837-29AB-36DC-045C687A82B8}"/>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1411197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A8029-4C9B-210E-9CC9-CC6760622B9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27385AF-5399-F4DC-78A2-05FF41ABFFDC}"/>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E66C5880-0483-3345-9415-2977AA51AD44}"/>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5" name="Footer Placeholder 4">
            <a:extLst>
              <a:ext uri="{FF2B5EF4-FFF2-40B4-BE49-F238E27FC236}">
                <a16:creationId xmlns:a16="http://schemas.microsoft.com/office/drawing/2014/main" id="{42CCB44E-2A60-2015-06A8-50CE643C016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33E096ED-6938-2BD9-3747-34A7078DA03F}"/>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74538545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275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6F09E-C578-9F0C-B36A-246B927294E0}"/>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B50CB31B-03A1-BB8F-1A4D-02F16D4735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022CCFA5-5799-116D-892B-A2BD8343F619}"/>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5" name="Footer Placeholder 4">
            <a:extLst>
              <a:ext uri="{FF2B5EF4-FFF2-40B4-BE49-F238E27FC236}">
                <a16:creationId xmlns:a16="http://schemas.microsoft.com/office/drawing/2014/main" id="{A99C7C82-BD10-FA25-48F4-5B07E14A2108}"/>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5C6F8C3-C86A-6579-447B-8C343F8CC4BE}"/>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246534395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7C15D-02A8-E531-ADE5-929A97BC927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42608D43-004D-A01D-D86A-A40B6B61248E}"/>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B6B6EF-7755-DC37-8EE3-D71C5953E937}"/>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5" name="Footer Placeholder 4">
            <a:extLst>
              <a:ext uri="{FF2B5EF4-FFF2-40B4-BE49-F238E27FC236}">
                <a16:creationId xmlns:a16="http://schemas.microsoft.com/office/drawing/2014/main" id="{53AE2E3F-3F8F-FE38-D85F-A24F4E5492C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FF1CCF5-A585-BD8F-8B60-9D91F8CBBA62}"/>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21063440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6E75-5F93-9E90-4AD2-AF7B053446CF}"/>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C8E4662C-D684-AA79-F337-7DC5D3C0FF5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C1ACFF30-65E1-5B5B-3979-7B897D8B31C7}"/>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81D5CCD6-7508-42B1-69CD-924C1D687D00}"/>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6" name="Footer Placeholder 5">
            <a:extLst>
              <a:ext uri="{FF2B5EF4-FFF2-40B4-BE49-F238E27FC236}">
                <a16:creationId xmlns:a16="http://schemas.microsoft.com/office/drawing/2014/main" id="{AE059AA7-F3D0-1C74-FC44-F1EB9324772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70C7DEFE-1FC5-CE17-6B38-2D830EA608B8}"/>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206449954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7B427-70FB-9676-0B83-6B05A0A32565}"/>
              </a:ext>
            </a:extLst>
          </p:cNvPr>
          <p:cNvSpPr>
            <a:spLocks noGrp="1"/>
          </p:cNvSpPr>
          <p:nvPr>
            <p:ph type="title"/>
          </p:nvPr>
        </p:nvSpPr>
        <p:spPr>
          <a:xfrm>
            <a:off x="629841" y="273844"/>
            <a:ext cx="7886700" cy="994172"/>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0CD00B36-C0EE-D11B-AA19-0B7DADE1BCD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96ECBB6-2F75-379C-2CD9-6AD2C6529C3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DC4F77F1-CAF2-EC62-327D-8C5CB4A0792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46E16F4-C139-58F3-1B4E-51F30B7C9C6F}"/>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1577AB50-FB47-0E79-1665-FE56DD2564E3}"/>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8" name="Footer Placeholder 7">
            <a:extLst>
              <a:ext uri="{FF2B5EF4-FFF2-40B4-BE49-F238E27FC236}">
                <a16:creationId xmlns:a16="http://schemas.microsoft.com/office/drawing/2014/main" id="{7D7EFC5E-3818-72C2-209E-B8D8B2BA185B}"/>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80E6CA5C-17BA-52C4-6669-8F912F3B6070}"/>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371748960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106A4-CD20-C6BD-7E5B-466B826F1150}"/>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F7C7CF08-427F-6C8C-F6EE-E8B68D2C23A4}"/>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4" name="Footer Placeholder 3">
            <a:extLst>
              <a:ext uri="{FF2B5EF4-FFF2-40B4-BE49-F238E27FC236}">
                <a16:creationId xmlns:a16="http://schemas.microsoft.com/office/drawing/2014/main" id="{CE894665-5728-6F6F-90B2-2F08E4E64846}"/>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CDCBCD33-D040-7225-30E2-62A56015FD92}"/>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23286361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0D9BDD-4166-1E74-E3D1-E1975F515A3A}"/>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3" name="Footer Placeholder 2">
            <a:extLst>
              <a:ext uri="{FF2B5EF4-FFF2-40B4-BE49-F238E27FC236}">
                <a16:creationId xmlns:a16="http://schemas.microsoft.com/office/drawing/2014/main" id="{F3C535ED-393A-C139-07DF-D02A1EBE5DB8}"/>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466875E9-9B15-EE42-7A38-E8C160C6AFBB}"/>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265244183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637BA-5920-3D84-A3CE-51251084E3A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D9B044B4-8FDE-9F6D-159C-816E7C8447C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B46CFA64-D393-CD06-270B-76DCEAC0F22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D584196-6075-F852-769A-338413D17520}"/>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6" name="Footer Placeholder 5">
            <a:extLst>
              <a:ext uri="{FF2B5EF4-FFF2-40B4-BE49-F238E27FC236}">
                <a16:creationId xmlns:a16="http://schemas.microsoft.com/office/drawing/2014/main" id="{BC04282B-8207-8815-8882-65B777E5A2AA}"/>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A3E6550B-2E55-DC49-CA98-58F660EBF2A8}"/>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319119483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896A8-A703-2FDA-BF92-ED0588F9235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16D97B41-26C3-864F-2753-569015C35685}"/>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D"/>
          </a:p>
        </p:txBody>
      </p:sp>
      <p:sp>
        <p:nvSpPr>
          <p:cNvPr id="4" name="Text Placeholder 3">
            <a:extLst>
              <a:ext uri="{FF2B5EF4-FFF2-40B4-BE49-F238E27FC236}">
                <a16:creationId xmlns:a16="http://schemas.microsoft.com/office/drawing/2014/main" id="{A3775588-061B-3C4A-A855-63EC0DAB262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26953A4-1B6A-CC19-DA28-F11009BAD97A}"/>
              </a:ext>
            </a:extLst>
          </p:cNvPr>
          <p:cNvSpPr>
            <a:spLocks noGrp="1"/>
          </p:cNvSpPr>
          <p:nvPr>
            <p:ph type="dt" sz="half" idx="10"/>
          </p:nvPr>
        </p:nvSpPr>
        <p:spPr/>
        <p:txBody>
          <a:bodyPr/>
          <a:lstStyle/>
          <a:p>
            <a:fld id="{01FD1B56-D1B5-4035-B1CB-A475F20EF6F8}" type="datetimeFigureOut">
              <a:rPr lang="en-ID" smtClean="0"/>
              <a:t>20/06/2026</a:t>
            </a:fld>
            <a:endParaRPr lang="en-ID"/>
          </a:p>
        </p:txBody>
      </p:sp>
      <p:sp>
        <p:nvSpPr>
          <p:cNvPr id="6" name="Footer Placeholder 5">
            <a:extLst>
              <a:ext uri="{FF2B5EF4-FFF2-40B4-BE49-F238E27FC236}">
                <a16:creationId xmlns:a16="http://schemas.microsoft.com/office/drawing/2014/main" id="{816B0526-7875-9AB7-7E7C-F310C2C7BE7A}"/>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0CFF815-C9FC-8242-337D-B8CA0B6256DC}"/>
              </a:ext>
            </a:extLst>
          </p:cNvPr>
          <p:cNvSpPr>
            <a:spLocks noGrp="1"/>
          </p:cNvSpPr>
          <p:nvPr>
            <p:ph type="sldNum" sz="quarter" idx="12"/>
          </p:nvPr>
        </p:nvSpPr>
        <p:spPr/>
        <p:txBody>
          <a:bodyPr/>
          <a:lstStyle/>
          <a:p>
            <a:fld id="{973F026A-1535-4985-B0CD-520D07657DF1}" type="slidenum">
              <a:rPr lang="en-ID" smtClean="0"/>
              <a:t>‹#›</a:t>
            </a:fld>
            <a:endParaRPr lang="en-ID"/>
          </a:p>
        </p:txBody>
      </p:sp>
    </p:spTree>
    <p:extLst>
      <p:ext uri="{BB962C8B-B14F-4D97-AF65-F5344CB8AC3E}">
        <p14:creationId xmlns:p14="http://schemas.microsoft.com/office/powerpoint/2010/main" val="32836582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A95983-E843-9C62-B215-7DB36CA58A9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DF584E47-7D77-D36D-36B4-318D6262017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7FBAADEF-E213-85FF-7EC5-04FF8BA2C5E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1FD1B56-D1B5-4035-B1CB-A475F20EF6F8}" type="datetimeFigureOut">
              <a:rPr lang="en-ID" smtClean="0"/>
              <a:t>20/06/2026</a:t>
            </a:fld>
            <a:endParaRPr lang="en-ID"/>
          </a:p>
        </p:txBody>
      </p:sp>
      <p:sp>
        <p:nvSpPr>
          <p:cNvPr id="5" name="Footer Placeholder 4">
            <a:extLst>
              <a:ext uri="{FF2B5EF4-FFF2-40B4-BE49-F238E27FC236}">
                <a16:creationId xmlns:a16="http://schemas.microsoft.com/office/drawing/2014/main" id="{3525E436-3A07-02E9-399A-10A14B61570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EA22DE28-1D5C-A529-2FA2-97599F7FEE2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73F026A-1535-4985-B0CD-520D07657DF1}" type="slidenum">
              <a:rPr lang="en-ID" smtClean="0"/>
              <a:t>‹#›</a:t>
            </a:fld>
            <a:endParaRPr lang="en-ID"/>
          </a:p>
        </p:txBody>
      </p:sp>
    </p:spTree>
    <p:extLst>
      <p:ext uri="{BB962C8B-B14F-4D97-AF65-F5344CB8AC3E}">
        <p14:creationId xmlns:p14="http://schemas.microsoft.com/office/powerpoint/2010/main" val="3781250354"/>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4" name="Text 1"/>
          <p:cNvSpPr/>
          <p:nvPr/>
        </p:nvSpPr>
        <p:spPr>
          <a:xfrm>
            <a:off x="3902943" y="1667024"/>
            <a:ext cx="4767114" cy="1075581"/>
          </a:xfrm>
          <a:prstGeom prst="rect">
            <a:avLst/>
          </a:prstGeom>
          <a:noFill/>
          <a:ln/>
        </p:spPr>
        <p:txBody>
          <a:bodyPr wrap="square" lIns="0" tIns="0" rIns="0" bIns="0" rtlCol="0" anchor="t">
            <a:normAutofit fontScale="70000" lnSpcReduction="20000"/>
          </a:bodyPr>
          <a:lstStyle/>
          <a:p>
            <a:pPr>
              <a:lnSpc>
                <a:spcPct val="104000"/>
              </a:lnSpc>
            </a:pPr>
            <a:r>
              <a:rPr lang="en-US" sz="3600" b="1" dirty="0">
                <a:solidFill>
                  <a:srgbClr val="384653"/>
                </a:solidFill>
                <a:latin typeface="Montserrat" pitchFamily="34" charset="0"/>
                <a:ea typeface="Montserrat" pitchFamily="34" charset="-122"/>
                <a:cs typeface="Montserrat" pitchFamily="34" charset="-120"/>
              </a:rPr>
              <a:t>Fourier Transform Infrared Spectroscopy (FTIR)</a:t>
            </a:r>
            <a:endParaRPr lang="en-US" sz="3350" b="1" dirty="0"/>
          </a:p>
        </p:txBody>
      </p:sp>
      <p:sp>
        <p:nvSpPr>
          <p:cNvPr id="5" name="Text 2"/>
          <p:cNvSpPr/>
          <p:nvPr/>
        </p:nvSpPr>
        <p:spPr>
          <a:xfrm>
            <a:off x="3902943" y="2920305"/>
            <a:ext cx="4767114" cy="758130"/>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Apt. </a:t>
            </a:r>
            <a:r>
              <a:rPr lang="en-US" sz="900" dirty="0" err="1">
                <a:solidFill>
                  <a:srgbClr val="384653"/>
                </a:solidFill>
                <a:latin typeface="Montserrat" pitchFamily="34" charset="0"/>
                <a:ea typeface="Montserrat" pitchFamily="34" charset="-122"/>
                <a:cs typeface="Montserrat" pitchFamily="34" charset="-120"/>
              </a:rPr>
              <a:t>Yoky</a:t>
            </a:r>
            <a:r>
              <a:rPr lang="en-US" sz="900" dirty="0">
                <a:solidFill>
                  <a:srgbClr val="384653"/>
                </a:solidFill>
                <a:latin typeface="Montserrat" pitchFamily="34" charset="0"/>
                <a:ea typeface="Montserrat" pitchFamily="34" charset="-122"/>
                <a:cs typeface="Montserrat" pitchFamily="34" charset="-120"/>
              </a:rPr>
              <a:t> </a:t>
            </a:r>
            <a:r>
              <a:rPr lang="en-US" sz="900" dirty="0" err="1">
                <a:solidFill>
                  <a:srgbClr val="384653"/>
                </a:solidFill>
                <a:latin typeface="Montserrat" pitchFamily="34" charset="0"/>
                <a:ea typeface="Montserrat" pitchFamily="34" charset="-122"/>
                <a:cs typeface="Montserrat" pitchFamily="34" charset="-120"/>
              </a:rPr>
              <a:t>Elfadri</a:t>
            </a:r>
            <a:r>
              <a:rPr lang="en-US" sz="900" dirty="0">
                <a:solidFill>
                  <a:srgbClr val="384653"/>
                </a:solidFill>
                <a:latin typeface="Montserrat" pitchFamily="34" charset="0"/>
                <a:ea typeface="Montserrat" pitchFamily="34" charset="-122"/>
                <a:cs typeface="Montserrat" pitchFamily="34" charset="-120"/>
              </a:rPr>
              <a:t>, </a:t>
            </a:r>
            <a:r>
              <a:rPr lang="en-US" sz="900" dirty="0" err="1">
                <a:solidFill>
                  <a:srgbClr val="384653"/>
                </a:solidFill>
                <a:latin typeface="Montserrat" pitchFamily="34" charset="0"/>
                <a:ea typeface="Montserrat" pitchFamily="34" charset="-122"/>
                <a:cs typeface="Montserrat" pitchFamily="34" charset="-120"/>
              </a:rPr>
              <a:t>M.Farm</a:t>
            </a:r>
            <a:endParaRPr lang="en-US" sz="900" dirty="0">
              <a:solidFill>
                <a:srgbClr val="384653"/>
              </a:solidFill>
              <a:latin typeface="Montserrat" pitchFamily="34" charset="0"/>
              <a:ea typeface="Montserrat" pitchFamily="34" charset="-122"/>
              <a:cs typeface="Montserrat" pitchFamily="34" charset="-120"/>
            </a:endParaRPr>
          </a:p>
          <a:p>
            <a:pPr marL="0" indent="0" algn="l">
              <a:lnSpc>
                <a:spcPct val="133000"/>
              </a:lnSpc>
              <a:buNone/>
            </a:pPr>
            <a:r>
              <a:rPr lang="en-US" sz="900" dirty="0">
                <a:solidFill>
                  <a:srgbClr val="384653"/>
                </a:solidFill>
                <a:latin typeface="Montserrat" pitchFamily="34" charset="0"/>
              </a:rPr>
              <a:t>Dosen </a:t>
            </a:r>
            <a:r>
              <a:rPr lang="en-US" sz="900" dirty="0" err="1">
                <a:solidFill>
                  <a:srgbClr val="384653"/>
                </a:solidFill>
                <a:latin typeface="Montserrat" pitchFamily="34" charset="0"/>
              </a:rPr>
              <a:t>Pengampu</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00450" cy="5143500"/>
          </a:xfrm>
          <a:prstGeom prst="rect">
            <a:avLst/>
          </a:prstGeom>
        </p:spPr>
      </p:pic>
      <p:sp>
        <p:nvSpPr>
          <p:cNvPr id="3" name="Text 0"/>
          <p:cNvSpPr/>
          <p:nvPr/>
        </p:nvSpPr>
        <p:spPr>
          <a:xfrm>
            <a:off x="3902943" y="327347"/>
            <a:ext cx="4067026" cy="377503"/>
          </a:xfrm>
          <a:prstGeom prst="rect">
            <a:avLst/>
          </a:prstGeom>
          <a:noFill/>
          <a:ln/>
        </p:spPr>
        <p:txBody>
          <a:bodyPr wrap="none" lIns="0" tIns="0" rIns="0" bIns="0" rtlCol="0" anchor="t"/>
          <a:lstStyle/>
          <a:p>
            <a:pPr marL="0" indent="0" algn="l">
              <a:lnSpc>
                <a:spcPct val="104000"/>
              </a:lnSpc>
              <a:buNone/>
            </a:pPr>
            <a:r>
              <a:rPr lang="en-US" sz="2350" b="1" dirty="0">
                <a:solidFill>
                  <a:srgbClr val="2E3C4E"/>
                </a:solidFill>
                <a:latin typeface="Barlow Bold" pitchFamily="34" charset="0"/>
                <a:ea typeface="Barlow Bold" pitchFamily="34" charset="-122"/>
                <a:cs typeface="Barlow Bold" pitchFamily="34" charset="-120"/>
              </a:rPr>
              <a:t>Integrasi Teknologi Modern</a:t>
            </a:r>
            <a:endParaRPr lang="en-US" sz="2350" dirty="0"/>
          </a:p>
        </p:txBody>
      </p:sp>
      <p:sp>
        <p:nvSpPr>
          <p:cNvPr id="4" name="Text 1"/>
          <p:cNvSpPr/>
          <p:nvPr/>
        </p:nvSpPr>
        <p:spPr>
          <a:xfrm>
            <a:off x="3902943" y="871612"/>
            <a:ext cx="4767114" cy="361652"/>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384653"/>
                </a:solidFill>
                <a:latin typeface="Montserrat" pitchFamily="34" charset="0"/>
                <a:ea typeface="Montserrat" pitchFamily="34" charset="-122"/>
                <a:cs typeface="Montserrat" pitchFamily="34" charset="-120"/>
              </a:rPr>
              <a:t>Perkembangan teknologi membuka dimensi baru dalam pemanfaatan FTIR untuk aplikasi farmasi yang lebih canggih, akurat, dan efisien.</a:t>
            </a:r>
            <a:endParaRPr lang="en-US" sz="900" dirty="0"/>
          </a:p>
        </p:txBody>
      </p:sp>
      <p:sp>
        <p:nvSpPr>
          <p:cNvPr id="5" name="Shape 2"/>
          <p:cNvSpPr/>
          <p:nvPr/>
        </p:nvSpPr>
        <p:spPr>
          <a:xfrm>
            <a:off x="3902943" y="1358354"/>
            <a:ext cx="2327970" cy="1854101"/>
          </a:xfrm>
          <a:prstGeom prst="roundRect">
            <a:avLst>
              <a:gd name="adj" fmla="val 9286"/>
            </a:avLst>
          </a:prstGeom>
          <a:solidFill>
            <a:srgbClr val="D4E9F7"/>
          </a:solidFill>
          <a:ln w="4763">
            <a:solidFill>
              <a:srgbClr val="BACFDD"/>
            </a:solidFill>
            <a:prstDash val="solid"/>
          </a:ln>
        </p:spPr>
      </p:sp>
      <p:pic>
        <p:nvPicPr>
          <p:cNvPr id="6" name="Image 1" descr="preencoded.png"/>
          <p:cNvPicPr>
            <a:picLocks noChangeAspect="1"/>
          </p:cNvPicPr>
          <p:nvPr/>
        </p:nvPicPr>
        <p:blipFill>
          <a:blip r:embed="rId4"/>
          <a:stretch>
            <a:fillRect/>
          </a:stretch>
        </p:blipFill>
        <p:spPr>
          <a:xfrm>
            <a:off x="4022452" y="1477863"/>
            <a:ext cx="344314" cy="344314"/>
          </a:xfrm>
          <a:prstGeom prst="rect">
            <a:avLst/>
          </a:prstGeom>
        </p:spPr>
      </p:pic>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17107" y="1572518"/>
            <a:ext cx="154930" cy="154930"/>
          </a:xfrm>
          <a:prstGeom prst="rect">
            <a:avLst/>
          </a:prstGeom>
        </p:spPr>
      </p:pic>
      <p:sp>
        <p:nvSpPr>
          <p:cNvPr id="8" name="Text 3"/>
          <p:cNvSpPr/>
          <p:nvPr/>
        </p:nvSpPr>
        <p:spPr>
          <a:xfrm>
            <a:off x="4022452" y="1933352"/>
            <a:ext cx="1510308" cy="188788"/>
          </a:xfrm>
          <a:prstGeom prst="rect">
            <a:avLst/>
          </a:prstGeom>
          <a:noFill/>
          <a:ln/>
        </p:spPr>
        <p:txBody>
          <a:bodyPr wrap="none" lIns="0" tIns="0" rIns="0" bIns="0" rtlCol="0" anchor="t"/>
          <a:lstStyle/>
          <a:p>
            <a:pPr marL="0" indent="0" algn="l">
              <a:lnSpc>
                <a:spcPct val="104000"/>
              </a:lnSpc>
              <a:buNone/>
            </a:pPr>
            <a:r>
              <a:rPr lang="en-US" sz="1150" b="1" dirty="0">
                <a:solidFill>
                  <a:srgbClr val="384653"/>
                </a:solidFill>
                <a:latin typeface="Barlow Bold" pitchFamily="34" charset="0"/>
                <a:ea typeface="Barlow Bold" pitchFamily="34" charset="-122"/>
                <a:cs typeface="Barlow Bold" pitchFamily="34" charset="-120"/>
              </a:rPr>
              <a:t>Mikroskopi IR</a:t>
            </a:r>
            <a:endParaRPr lang="en-US" sz="1150" dirty="0"/>
          </a:p>
        </p:txBody>
      </p:sp>
      <p:sp>
        <p:nvSpPr>
          <p:cNvPr id="9" name="Text 4"/>
          <p:cNvSpPr/>
          <p:nvPr/>
        </p:nvSpPr>
        <p:spPr>
          <a:xfrm>
            <a:off x="4022452" y="2188815"/>
            <a:ext cx="2088952" cy="904131"/>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384653"/>
                </a:solidFill>
                <a:latin typeface="Montserrat" pitchFamily="34" charset="0"/>
                <a:ea typeface="Montserrat" pitchFamily="34" charset="-122"/>
                <a:cs typeface="Montserrat" pitchFamily="34" charset="-120"/>
              </a:rPr>
              <a:t>Analisis distribusi komponen dalam sediaan farmasi secara spasial — sangat berguna untuk karakterisasi polimer obat dan sistem penghantaran terkontrol</a:t>
            </a:r>
            <a:endParaRPr lang="en-US" sz="900" dirty="0"/>
          </a:p>
        </p:txBody>
      </p:sp>
      <p:sp>
        <p:nvSpPr>
          <p:cNvPr id="10" name="Shape 5"/>
          <p:cNvSpPr/>
          <p:nvPr/>
        </p:nvSpPr>
        <p:spPr>
          <a:xfrm>
            <a:off x="6342087" y="1358354"/>
            <a:ext cx="2327970" cy="1854101"/>
          </a:xfrm>
          <a:prstGeom prst="roundRect">
            <a:avLst>
              <a:gd name="adj" fmla="val 9286"/>
            </a:avLst>
          </a:prstGeom>
          <a:solidFill>
            <a:srgbClr val="D4E9F7"/>
          </a:solidFill>
          <a:ln w="4763">
            <a:solidFill>
              <a:srgbClr val="BACFDD"/>
            </a:solidFill>
            <a:prstDash val="solid"/>
          </a:ln>
        </p:spPr>
      </p:sp>
      <p:pic>
        <p:nvPicPr>
          <p:cNvPr id="11" name="Image 3" descr="preencoded.png"/>
          <p:cNvPicPr>
            <a:picLocks noChangeAspect="1"/>
          </p:cNvPicPr>
          <p:nvPr/>
        </p:nvPicPr>
        <p:blipFill>
          <a:blip r:embed="rId6"/>
          <a:stretch>
            <a:fillRect/>
          </a:stretch>
        </p:blipFill>
        <p:spPr>
          <a:xfrm>
            <a:off x="6461596" y="1477863"/>
            <a:ext cx="344314" cy="344314"/>
          </a:xfrm>
          <a:prstGeom prst="rect">
            <a:avLst/>
          </a:prstGeom>
        </p:spPr>
      </p:pic>
      <p:pic>
        <p:nvPicPr>
          <p:cNvPr id="1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56251" y="1572518"/>
            <a:ext cx="154930" cy="154930"/>
          </a:xfrm>
          <a:prstGeom prst="rect">
            <a:avLst/>
          </a:prstGeom>
        </p:spPr>
      </p:pic>
      <p:sp>
        <p:nvSpPr>
          <p:cNvPr id="13" name="Text 6"/>
          <p:cNvSpPr/>
          <p:nvPr/>
        </p:nvSpPr>
        <p:spPr>
          <a:xfrm>
            <a:off x="6461596" y="1933352"/>
            <a:ext cx="1510308" cy="188788"/>
          </a:xfrm>
          <a:prstGeom prst="rect">
            <a:avLst/>
          </a:prstGeom>
          <a:noFill/>
          <a:ln/>
        </p:spPr>
        <p:txBody>
          <a:bodyPr wrap="none" lIns="0" tIns="0" rIns="0" bIns="0" rtlCol="0" anchor="t"/>
          <a:lstStyle/>
          <a:p>
            <a:pPr marL="0" indent="0" algn="l">
              <a:lnSpc>
                <a:spcPct val="104000"/>
              </a:lnSpc>
              <a:buNone/>
            </a:pPr>
            <a:r>
              <a:rPr lang="en-US" sz="1150" b="1" dirty="0">
                <a:solidFill>
                  <a:srgbClr val="384653"/>
                </a:solidFill>
                <a:latin typeface="Barlow Bold" pitchFamily="34" charset="0"/>
                <a:ea typeface="Barlow Bold" pitchFamily="34" charset="-122"/>
                <a:cs typeface="Barlow Bold" pitchFamily="34" charset="-120"/>
              </a:rPr>
              <a:t>Analisis Kombinasi</a:t>
            </a:r>
            <a:endParaRPr lang="en-US" sz="1150" dirty="0"/>
          </a:p>
        </p:txBody>
      </p:sp>
      <p:sp>
        <p:nvSpPr>
          <p:cNvPr id="14" name="Text 7"/>
          <p:cNvSpPr/>
          <p:nvPr/>
        </p:nvSpPr>
        <p:spPr>
          <a:xfrm>
            <a:off x="6461596" y="2188815"/>
            <a:ext cx="2088952" cy="904131"/>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384653"/>
                </a:solidFill>
                <a:latin typeface="Montserrat" pitchFamily="34" charset="0"/>
                <a:ea typeface="Montserrat" pitchFamily="34" charset="-122"/>
                <a:cs typeface="Montserrat" pitchFamily="34" charset="-120"/>
              </a:rPr>
              <a:t>Integrasi FTIR dengan teknik lain seperti </a:t>
            </a:r>
            <a:r>
              <a:rPr lang="en-US" sz="900" b="1" dirty="0">
                <a:solidFill>
                  <a:srgbClr val="384653"/>
                </a:solidFill>
                <a:latin typeface="Montserrat" pitchFamily="34" charset="0"/>
                <a:ea typeface="Montserrat" pitchFamily="34" charset="-122"/>
                <a:cs typeface="Montserrat" pitchFamily="34" charset="-120"/>
              </a:rPr>
              <a:t>DSC</a:t>
            </a:r>
            <a:r>
              <a:rPr lang="en-US" sz="900" dirty="0">
                <a:solidFill>
                  <a:srgbClr val="384653"/>
                </a:solidFill>
                <a:latin typeface="Montserrat" pitchFamily="34" charset="0"/>
                <a:ea typeface="Montserrat" pitchFamily="34" charset="-122"/>
                <a:cs typeface="Montserrat" pitchFamily="34" charset="-120"/>
              </a:rPr>
              <a:t>, </a:t>
            </a:r>
            <a:r>
              <a:rPr lang="en-US" sz="900" b="1" dirty="0">
                <a:solidFill>
                  <a:srgbClr val="384653"/>
                </a:solidFill>
                <a:latin typeface="Montserrat" pitchFamily="34" charset="0"/>
                <a:ea typeface="Montserrat" pitchFamily="34" charset="-122"/>
                <a:cs typeface="Montserrat" pitchFamily="34" charset="-120"/>
              </a:rPr>
              <a:t>XRD</a:t>
            </a:r>
            <a:r>
              <a:rPr lang="en-US" sz="900" dirty="0">
                <a:solidFill>
                  <a:srgbClr val="384653"/>
                </a:solidFill>
                <a:latin typeface="Montserrat" pitchFamily="34" charset="0"/>
                <a:ea typeface="Montserrat" pitchFamily="34" charset="-122"/>
                <a:cs typeface="Montserrat" pitchFamily="34" charset="-120"/>
              </a:rPr>
              <a:t>, dan </a:t>
            </a:r>
            <a:r>
              <a:rPr lang="en-US" sz="900" b="1" dirty="0">
                <a:solidFill>
                  <a:srgbClr val="384653"/>
                </a:solidFill>
                <a:latin typeface="Montserrat" pitchFamily="34" charset="0"/>
                <a:ea typeface="Montserrat" pitchFamily="34" charset="-122"/>
                <a:cs typeface="Montserrat" pitchFamily="34" charset="-120"/>
              </a:rPr>
              <a:t>HPLC</a:t>
            </a:r>
            <a:r>
              <a:rPr lang="en-US" sz="900" dirty="0">
                <a:solidFill>
                  <a:srgbClr val="384653"/>
                </a:solidFill>
                <a:latin typeface="Montserrat" pitchFamily="34" charset="0"/>
                <a:ea typeface="Montserrat" pitchFamily="34" charset="-122"/>
                <a:cs typeface="Montserrat" pitchFamily="34" charset="-120"/>
              </a:rPr>
              <a:t> memberikan karakterisasi struktur molekul yang lebih komprehensif dan akurat</a:t>
            </a:r>
            <a:endParaRPr lang="en-US" sz="900" dirty="0"/>
          </a:p>
        </p:txBody>
      </p:sp>
      <p:sp>
        <p:nvSpPr>
          <p:cNvPr id="15" name="Shape 8"/>
          <p:cNvSpPr/>
          <p:nvPr/>
        </p:nvSpPr>
        <p:spPr>
          <a:xfrm>
            <a:off x="3902943" y="3323630"/>
            <a:ext cx="4767114" cy="1492448"/>
          </a:xfrm>
          <a:prstGeom prst="roundRect">
            <a:avLst>
              <a:gd name="adj" fmla="val 11537"/>
            </a:avLst>
          </a:prstGeom>
          <a:solidFill>
            <a:srgbClr val="D4E9F7"/>
          </a:solidFill>
          <a:ln w="4763">
            <a:solidFill>
              <a:srgbClr val="BACFDD"/>
            </a:solidFill>
            <a:prstDash val="solid"/>
          </a:ln>
        </p:spPr>
      </p:sp>
      <p:pic>
        <p:nvPicPr>
          <p:cNvPr id="16" name="Image 5" descr="preencoded.png"/>
          <p:cNvPicPr>
            <a:picLocks noChangeAspect="1"/>
          </p:cNvPicPr>
          <p:nvPr/>
        </p:nvPicPr>
        <p:blipFill>
          <a:blip r:embed="rId8"/>
          <a:stretch>
            <a:fillRect/>
          </a:stretch>
        </p:blipFill>
        <p:spPr>
          <a:xfrm>
            <a:off x="4022452" y="3443139"/>
            <a:ext cx="344314" cy="344314"/>
          </a:xfrm>
          <a:prstGeom prst="rect">
            <a:avLst/>
          </a:prstGeom>
        </p:spPr>
      </p:pic>
      <p:pic>
        <p:nvPicPr>
          <p:cNvPr id="17"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117107" y="3537793"/>
            <a:ext cx="154930" cy="154930"/>
          </a:xfrm>
          <a:prstGeom prst="rect">
            <a:avLst/>
          </a:prstGeom>
        </p:spPr>
      </p:pic>
      <p:sp>
        <p:nvSpPr>
          <p:cNvPr id="18" name="Text 9"/>
          <p:cNvSpPr/>
          <p:nvPr/>
        </p:nvSpPr>
        <p:spPr>
          <a:xfrm>
            <a:off x="4022452" y="3898627"/>
            <a:ext cx="1547515" cy="188788"/>
          </a:xfrm>
          <a:prstGeom prst="rect">
            <a:avLst/>
          </a:prstGeom>
          <a:noFill/>
          <a:ln/>
        </p:spPr>
        <p:txBody>
          <a:bodyPr wrap="none" lIns="0" tIns="0" rIns="0" bIns="0" rtlCol="0" anchor="t"/>
          <a:lstStyle/>
          <a:p>
            <a:pPr marL="0" indent="0" algn="l">
              <a:lnSpc>
                <a:spcPct val="104000"/>
              </a:lnSpc>
              <a:buNone/>
            </a:pPr>
            <a:r>
              <a:rPr lang="en-US" sz="1150" b="1" dirty="0">
                <a:solidFill>
                  <a:srgbClr val="384653"/>
                </a:solidFill>
                <a:latin typeface="Barlow Bold" pitchFamily="34" charset="0"/>
                <a:ea typeface="Barlow Bold" pitchFamily="34" charset="-122"/>
                <a:cs typeface="Barlow Bold" pitchFamily="34" charset="-120"/>
              </a:rPr>
              <a:t>Automasi &amp; Digitalisasi</a:t>
            </a:r>
            <a:endParaRPr lang="en-US" sz="1150" dirty="0"/>
          </a:p>
        </p:txBody>
      </p:sp>
      <p:sp>
        <p:nvSpPr>
          <p:cNvPr id="19" name="Text 10"/>
          <p:cNvSpPr/>
          <p:nvPr/>
        </p:nvSpPr>
        <p:spPr>
          <a:xfrm>
            <a:off x="4022452" y="4154091"/>
            <a:ext cx="4528096" cy="542479"/>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384653"/>
                </a:solidFill>
                <a:latin typeface="Montserrat" pitchFamily="34" charset="0"/>
                <a:ea typeface="Montserrat" pitchFamily="34" charset="-122"/>
                <a:cs typeface="Montserrat" pitchFamily="34" charset="-120"/>
              </a:rPr>
              <a:t>Sistem otomatis dengan perangkat lunak canggih memungkinkan audit kualitas yang lebih efisien, pelacakan data, dan kepatuhan terhadap regulasi </a:t>
            </a:r>
            <a:r>
              <a:rPr lang="en-US" sz="900" b="1" dirty="0">
                <a:solidFill>
                  <a:srgbClr val="384653"/>
                </a:solidFill>
                <a:latin typeface="Montserrat" pitchFamily="34" charset="0"/>
                <a:ea typeface="Montserrat" pitchFamily="34" charset="-122"/>
                <a:cs typeface="Montserrat" pitchFamily="34" charset="-120"/>
              </a:rPr>
              <a:t>21 CFR Part 11</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urier Transform Infrared Spectroscopy | Center for Advanced Life Cycle  Engineering">
            <a:extLst>
              <a:ext uri="{FF2B5EF4-FFF2-40B4-BE49-F238E27FC236}">
                <a16:creationId xmlns:a16="http://schemas.microsoft.com/office/drawing/2014/main" id="{83F7929B-1C4D-2B5E-3DF2-640C328EA436}"/>
              </a:ext>
            </a:extLst>
          </p:cNvPr>
          <p:cNvPicPr>
            <a:picLocks noChangeAspect="1"/>
          </p:cNvPicPr>
          <p:nvPr/>
        </p:nvPicPr>
        <p:blipFill>
          <a:blip r:embed="rId2"/>
          <a:stretch>
            <a:fillRect/>
          </a:stretch>
        </p:blipFill>
        <p:spPr>
          <a:xfrm>
            <a:off x="1560448" y="642937"/>
            <a:ext cx="6023103" cy="3857626"/>
          </a:xfrm>
          <a:prstGeom prst="rect">
            <a:avLst/>
          </a:prstGeom>
        </p:spPr>
      </p:pic>
    </p:spTree>
    <p:extLst>
      <p:ext uri="{BB962C8B-B14F-4D97-AF65-F5344CB8AC3E}">
        <p14:creationId xmlns:p14="http://schemas.microsoft.com/office/powerpoint/2010/main" val="3606899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473943" y="796900"/>
            <a:ext cx="3575224"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Apa Itu FTIR?</a:t>
            </a:r>
            <a:endParaRPr lang="en-US" sz="2450" dirty="0"/>
          </a:p>
        </p:txBody>
      </p:sp>
      <p:sp>
        <p:nvSpPr>
          <p:cNvPr id="4" name="Text 1"/>
          <p:cNvSpPr/>
          <p:nvPr/>
        </p:nvSpPr>
        <p:spPr>
          <a:xfrm>
            <a:off x="473943" y="1364307"/>
            <a:ext cx="4767114" cy="947663"/>
          </a:xfrm>
          <a:prstGeom prst="rect">
            <a:avLst/>
          </a:prstGeom>
          <a:noFill/>
          <a:ln/>
        </p:spPr>
        <p:txBody>
          <a:bodyPr wrap="square" lIns="0" tIns="0" rIns="0" bIns="0" rtlCol="0" anchor="t">
            <a:normAutofit/>
          </a:bodyPr>
          <a:lstStyle/>
          <a:p>
            <a:pPr marL="0" indent="0" algn="l">
              <a:lnSpc>
                <a:spcPct val="133000"/>
              </a:lnSpc>
              <a:buNone/>
            </a:pPr>
            <a:r>
              <a:rPr lang="en-US" sz="900" b="1" dirty="0">
                <a:solidFill>
                  <a:srgbClr val="384653"/>
                </a:solidFill>
                <a:latin typeface="Montserrat" pitchFamily="34" charset="0"/>
                <a:ea typeface="Montserrat" pitchFamily="34" charset="-122"/>
                <a:cs typeface="Montserrat" pitchFamily="34" charset="-120"/>
              </a:rPr>
              <a:t>Fourier Transform Infrared Spectroscopy (FTIR)</a:t>
            </a:r>
            <a:r>
              <a:rPr lang="en-US" sz="900" dirty="0">
                <a:solidFill>
                  <a:srgbClr val="384653"/>
                </a:solidFill>
                <a:latin typeface="Montserrat" pitchFamily="34" charset="0"/>
                <a:ea typeface="Montserrat" pitchFamily="34" charset="-122"/>
                <a:cs typeface="Montserrat" pitchFamily="34" charset="-120"/>
              </a:rPr>
              <a:t> adalah teknik analisis instrumental yang memanfaatkan radiasi inframerah untuk mengidentifikasi gugus fungsi dalam suatu senyawa. Teknik ini bekerja dengan mengukur vibrasi molekul — termasuk peregangan (</a:t>
            </a:r>
            <a:r>
              <a:rPr lang="en-US" sz="900" i="1" dirty="0">
                <a:solidFill>
                  <a:srgbClr val="384653"/>
                </a:solidFill>
                <a:latin typeface="Montserrat" pitchFamily="34" charset="0"/>
                <a:ea typeface="Montserrat" pitchFamily="34" charset="-122"/>
                <a:cs typeface="Montserrat" pitchFamily="34" charset="-120"/>
              </a:rPr>
              <a:t>stretching</a:t>
            </a:r>
            <a:r>
              <a:rPr lang="en-US" sz="900" dirty="0">
                <a:solidFill>
                  <a:srgbClr val="384653"/>
                </a:solidFill>
                <a:latin typeface="Montserrat" pitchFamily="34" charset="0"/>
                <a:ea typeface="Montserrat" pitchFamily="34" charset="-122"/>
                <a:cs typeface="Montserrat" pitchFamily="34" charset="-120"/>
              </a:rPr>
              <a:t>) dan pembengkokan (</a:t>
            </a:r>
            <a:r>
              <a:rPr lang="en-US" sz="900" i="1" dirty="0">
                <a:solidFill>
                  <a:srgbClr val="384653"/>
                </a:solidFill>
                <a:latin typeface="Montserrat" pitchFamily="34" charset="0"/>
                <a:ea typeface="Montserrat" pitchFamily="34" charset="-122"/>
                <a:cs typeface="Montserrat" pitchFamily="34" charset="-120"/>
              </a:rPr>
              <a:t>bending</a:t>
            </a:r>
            <a:r>
              <a:rPr lang="en-US" sz="900" dirty="0">
                <a:solidFill>
                  <a:srgbClr val="384653"/>
                </a:solidFill>
                <a:latin typeface="Montserrat" pitchFamily="34" charset="0"/>
                <a:ea typeface="Montserrat" pitchFamily="34" charset="-122"/>
                <a:cs typeface="Montserrat" pitchFamily="34" charset="-120"/>
              </a:rPr>
              <a:t>) ikatan kimia — yang menghasilkan spektrum unik seperti sidik jari molekuler.</a:t>
            </a:r>
            <a:endParaRPr lang="en-US" sz="900" dirty="0"/>
          </a:p>
        </p:txBody>
      </p:sp>
      <p:sp>
        <p:nvSpPr>
          <p:cNvPr id="5" name="Shape 2"/>
          <p:cNvSpPr/>
          <p:nvPr/>
        </p:nvSpPr>
        <p:spPr>
          <a:xfrm>
            <a:off x="473943" y="2445246"/>
            <a:ext cx="2324323" cy="1080939"/>
          </a:xfrm>
          <a:prstGeom prst="roundRect">
            <a:avLst>
              <a:gd name="adj" fmla="val 16442"/>
            </a:avLst>
          </a:prstGeom>
          <a:solidFill>
            <a:srgbClr val="D4E9F7"/>
          </a:solidFill>
          <a:ln w="4763">
            <a:solidFill>
              <a:srgbClr val="BACFDD"/>
            </a:solidFill>
            <a:prstDash val="solid"/>
          </a:ln>
        </p:spPr>
      </p:sp>
      <p:sp>
        <p:nvSpPr>
          <p:cNvPr id="6" name="Text 3"/>
          <p:cNvSpPr/>
          <p:nvPr/>
        </p:nvSpPr>
        <p:spPr>
          <a:xfrm>
            <a:off x="597173" y="2568476"/>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Prinsip Kerja</a:t>
            </a:r>
            <a:endParaRPr lang="en-US" sz="1200" dirty="0"/>
          </a:p>
        </p:txBody>
      </p:sp>
      <p:sp>
        <p:nvSpPr>
          <p:cNvPr id="7" name="Text 4"/>
          <p:cNvSpPr/>
          <p:nvPr/>
        </p:nvSpPr>
        <p:spPr>
          <a:xfrm>
            <a:off x="597173" y="2834357"/>
            <a:ext cx="2077864" cy="56859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Mengukur penyerapan energi IR pada frekuensi yang sesuai dengan vibrasi alami molekul</a:t>
            </a:r>
            <a:endParaRPr lang="en-US" sz="900" dirty="0"/>
          </a:p>
        </p:txBody>
      </p:sp>
      <p:sp>
        <p:nvSpPr>
          <p:cNvPr id="8" name="Shape 5"/>
          <p:cNvSpPr/>
          <p:nvPr/>
        </p:nvSpPr>
        <p:spPr>
          <a:xfrm>
            <a:off x="2916734" y="2445246"/>
            <a:ext cx="2324323" cy="1080939"/>
          </a:xfrm>
          <a:prstGeom prst="roundRect">
            <a:avLst>
              <a:gd name="adj" fmla="val 16442"/>
            </a:avLst>
          </a:prstGeom>
          <a:solidFill>
            <a:srgbClr val="D4E9F7"/>
          </a:solidFill>
          <a:ln w="4763">
            <a:solidFill>
              <a:srgbClr val="BACFDD"/>
            </a:solidFill>
            <a:prstDash val="solid"/>
          </a:ln>
        </p:spPr>
      </p:sp>
      <p:sp>
        <p:nvSpPr>
          <p:cNvPr id="9" name="Text 6"/>
          <p:cNvSpPr/>
          <p:nvPr/>
        </p:nvSpPr>
        <p:spPr>
          <a:xfrm>
            <a:off x="3039963" y="2568476"/>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Jenis Sampel</a:t>
            </a:r>
            <a:endParaRPr lang="en-US" sz="1200" dirty="0"/>
          </a:p>
        </p:txBody>
      </p:sp>
      <p:sp>
        <p:nvSpPr>
          <p:cNvPr id="10" name="Text 7"/>
          <p:cNvSpPr/>
          <p:nvPr/>
        </p:nvSpPr>
        <p:spPr>
          <a:xfrm>
            <a:off x="3039963" y="2834357"/>
            <a:ext cx="2077864" cy="56859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Analisis cepat untuk sampel </a:t>
            </a:r>
            <a:r>
              <a:rPr lang="en-US" sz="900" b="1" dirty="0">
                <a:solidFill>
                  <a:srgbClr val="384653"/>
                </a:solidFill>
                <a:latin typeface="Montserrat" pitchFamily="34" charset="0"/>
                <a:ea typeface="Montserrat" pitchFamily="34" charset="-122"/>
                <a:cs typeface="Montserrat" pitchFamily="34" charset="-120"/>
              </a:rPr>
              <a:t>padat</a:t>
            </a:r>
            <a:r>
              <a:rPr lang="en-US" sz="900" dirty="0">
                <a:solidFill>
                  <a:srgbClr val="384653"/>
                </a:solidFill>
                <a:latin typeface="Montserrat" pitchFamily="34" charset="0"/>
                <a:ea typeface="Montserrat" pitchFamily="34" charset="-122"/>
                <a:cs typeface="Montserrat" pitchFamily="34" charset="-120"/>
              </a:rPr>
              <a:t>, </a:t>
            </a:r>
            <a:r>
              <a:rPr lang="en-US" sz="900" b="1" dirty="0">
                <a:solidFill>
                  <a:srgbClr val="384653"/>
                </a:solidFill>
                <a:latin typeface="Montserrat" pitchFamily="34" charset="0"/>
                <a:ea typeface="Montserrat" pitchFamily="34" charset="-122"/>
                <a:cs typeface="Montserrat" pitchFamily="34" charset="-120"/>
              </a:rPr>
              <a:t>cair</a:t>
            </a:r>
            <a:r>
              <a:rPr lang="en-US" sz="900" dirty="0">
                <a:solidFill>
                  <a:srgbClr val="384653"/>
                </a:solidFill>
                <a:latin typeface="Montserrat" pitchFamily="34" charset="0"/>
                <a:ea typeface="Montserrat" pitchFamily="34" charset="-122"/>
                <a:cs typeface="Montserrat" pitchFamily="34" charset="-120"/>
              </a:rPr>
              <a:t>, maupun </a:t>
            </a:r>
            <a:r>
              <a:rPr lang="en-US" sz="900" b="1" dirty="0">
                <a:solidFill>
                  <a:srgbClr val="384653"/>
                </a:solidFill>
                <a:latin typeface="Montserrat" pitchFamily="34" charset="0"/>
                <a:ea typeface="Montserrat" pitchFamily="34" charset="-122"/>
                <a:cs typeface="Montserrat" pitchFamily="34" charset="-120"/>
              </a:rPr>
              <a:t>gas</a:t>
            </a:r>
            <a:r>
              <a:rPr lang="en-US" sz="900" dirty="0">
                <a:solidFill>
                  <a:srgbClr val="384653"/>
                </a:solidFill>
                <a:latin typeface="Montserrat" pitchFamily="34" charset="0"/>
                <a:ea typeface="Montserrat" pitchFamily="34" charset="-122"/>
                <a:cs typeface="Montserrat" pitchFamily="34" charset="-120"/>
              </a:rPr>
              <a:t> tanpa destruksi</a:t>
            </a:r>
            <a:endParaRPr lang="en-US" sz="900" dirty="0"/>
          </a:p>
        </p:txBody>
      </p:sp>
      <p:sp>
        <p:nvSpPr>
          <p:cNvPr id="11" name="Shape 8"/>
          <p:cNvSpPr/>
          <p:nvPr/>
        </p:nvSpPr>
        <p:spPr>
          <a:xfrm>
            <a:off x="473943" y="3644652"/>
            <a:ext cx="4767114" cy="701873"/>
          </a:xfrm>
          <a:prstGeom prst="roundRect">
            <a:avLst>
              <a:gd name="adj" fmla="val 25322"/>
            </a:avLst>
          </a:prstGeom>
          <a:solidFill>
            <a:srgbClr val="D4E9F7"/>
          </a:solidFill>
          <a:ln w="4763">
            <a:solidFill>
              <a:srgbClr val="BACFDD"/>
            </a:solidFill>
            <a:prstDash val="solid"/>
          </a:ln>
        </p:spPr>
      </p:sp>
      <p:sp>
        <p:nvSpPr>
          <p:cNvPr id="12" name="Text 9"/>
          <p:cNvSpPr/>
          <p:nvPr/>
        </p:nvSpPr>
        <p:spPr>
          <a:xfrm>
            <a:off x="597173" y="3767882"/>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Output</a:t>
            </a:r>
            <a:endParaRPr lang="en-US" sz="1200" dirty="0"/>
          </a:p>
        </p:txBody>
      </p:sp>
      <p:sp>
        <p:nvSpPr>
          <p:cNvPr id="13" name="Text 10"/>
          <p:cNvSpPr/>
          <p:nvPr/>
        </p:nvSpPr>
        <p:spPr>
          <a:xfrm>
            <a:off x="597173" y="4033763"/>
            <a:ext cx="4520654"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Spektrum inframerah yang menjadi identitas unik setiap senyawa kimia</a:t>
            </a:r>
            <a:endParaRPr lang="en-US" sz="900" dirty="0"/>
          </a:p>
        </p:txBody>
      </p:sp>
      <p:pic>
        <p:nvPicPr>
          <p:cNvPr id="15" name="Picture 14" descr="FTIR vs Raman Spectroscopy: Which Technique Suits Your Analysis? | Lab  Manager">
            <a:extLst>
              <a:ext uri="{FF2B5EF4-FFF2-40B4-BE49-F238E27FC236}">
                <a16:creationId xmlns:a16="http://schemas.microsoft.com/office/drawing/2014/main" id="{0132BA5B-AA5F-4AD1-71AD-363C48FA7033}"/>
              </a:ext>
            </a:extLst>
          </p:cNvPr>
          <p:cNvPicPr>
            <a:picLocks noChangeAspect="1"/>
          </p:cNvPicPr>
          <p:nvPr/>
        </p:nvPicPr>
        <p:blipFill>
          <a:blip r:embed="rId3"/>
          <a:stretch>
            <a:fillRect/>
          </a:stretch>
        </p:blipFill>
        <p:spPr>
          <a:xfrm>
            <a:off x="5113020" y="920204"/>
            <a:ext cx="4030980" cy="37800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73943" y="599480"/>
            <a:ext cx="6852121"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Mekanisme Dasar: Mengapa Molekul Bergetar?</a:t>
            </a:r>
            <a:endParaRPr lang="en-US" sz="2450" dirty="0"/>
          </a:p>
        </p:txBody>
      </p:sp>
      <p:sp>
        <p:nvSpPr>
          <p:cNvPr id="3" name="Text 1"/>
          <p:cNvSpPr/>
          <p:nvPr/>
        </p:nvSpPr>
        <p:spPr>
          <a:xfrm>
            <a:off x="473943" y="1273522"/>
            <a:ext cx="4377779" cy="947663"/>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Setiap molekul memiliki frekuensi vibrasi alami yang ditentukan oleh massa atom dan kekuatan ikatan kimianya. Ketika radiasi IR dengan frekuensi yang sama mengenai molekul, energi tersebut diserap dan menyebabkan perubahan momen dipol — kondisi yang memungkinkan deteksi sinyal oleh instrumen FTIR.</a:t>
            </a:r>
            <a:endParaRPr lang="en-US" sz="900" dirty="0"/>
          </a:p>
        </p:txBody>
      </p:sp>
      <p:sp>
        <p:nvSpPr>
          <p:cNvPr id="4" name="Shape 2"/>
          <p:cNvSpPr/>
          <p:nvPr/>
        </p:nvSpPr>
        <p:spPr>
          <a:xfrm>
            <a:off x="473943" y="2354461"/>
            <a:ext cx="4377779" cy="1030635"/>
          </a:xfrm>
          <a:prstGeom prst="roundRect">
            <a:avLst>
              <a:gd name="adj" fmla="val 17245"/>
            </a:avLst>
          </a:prstGeom>
          <a:solidFill>
            <a:srgbClr val="B6D6FC"/>
          </a:solidFill>
          <a:ln/>
        </p:spPr>
      </p:sp>
      <p:sp>
        <p:nvSpPr>
          <p:cNvPr id="6" name="Text 3"/>
          <p:cNvSpPr/>
          <p:nvPr/>
        </p:nvSpPr>
        <p:spPr>
          <a:xfrm>
            <a:off x="858962" y="2490713"/>
            <a:ext cx="3874294" cy="758130"/>
          </a:xfrm>
          <a:prstGeom prst="rect">
            <a:avLst/>
          </a:prstGeom>
          <a:noFill/>
          <a:ln/>
        </p:spPr>
        <p:txBody>
          <a:bodyPr wrap="square" lIns="0" tIns="0" rIns="0" bIns="0" rtlCol="0" anchor="t">
            <a:normAutofit/>
          </a:bodyPr>
          <a:lstStyle/>
          <a:p>
            <a:pPr marL="0" indent="0" algn="l">
              <a:lnSpc>
                <a:spcPct val="133000"/>
              </a:lnSpc>
              <a:buNone/>
            </a:pPr>
            <a:r>
              <a:rPr lang="en-US" sz="900" b="1" dirty="0">
                <a:solidFill>
                  <a:srgbClr val="000000"/>
                </a:solidFill>
                <a:latin typeface="Montserrat" pitchFamily="34" charset="0"/>
                <a:ea typeface="Montserrat" pitchFamily="34" charset="-122"/>
                <a:cs typeface="Montserrat" pitchFamily="34" charset="-120"/>
              </a:rPr>
              <a:t>Area Emas Identifikasi Obat:</a:t>
            </a:r>
            <a:r>
              <a:rPr lang="en-US" sz="900" dirty="0">
                <a:solidFill>
                  <a:srgbClr val="000000"/>
                </a:solidFill>
                <a:latin typeface="Montserrat" pitchFamily="34" charset="0"/>
                <a:ea typeface="Montserrat" pitchFamily="34" charset="-122"/>
                <a:cs typeface="Montserrat" pitchFamily="34" charset="-120"/>
              </a:rPr>
              <a:t> Rentang Mid-IR </a:t>
            </a:r>
            <a:r>
              <a:rPr lang="en-US" sz="900" b="1" dirty="0">
                <a:solidFill>
                  <a:srgbClr val="000000"/>
                </a:solidFill>
                <a:latin typeface="Montserrat" pitchFamily="34" charset="0"/>
                <a:ea typeface="Montserrat" pitchFamily="34" charset="-122"/>
                <a:cs typeface="Montserrat" pitchFamily="34" charset="-120"/>
              </a:rPr>
              <a:t>4000–400 cm⁻¹</a:t>
            </a:r>
            <a:r>
              <a:rPr lang="en-US" sz="900" dirty="0">
                <a:solidFill>
                  <a:srgbClr val="000000"/>
                </a:solidFill>
                <a:latin typeface="Montserrat" pitchFamily="34" charset="0"/>
                <a:ea typeface="Montserrat" pitchFamily="34" charset="-122"/>
                <a:cs typeface="Montserrat" pitchFamily="34" charset="-120"/>
              </a:rPr>
              <a:t> adalah wilayah spektrum yang paling informatif untuk identifikasi senyawa farmasi, mencakup vibrasi ikatan C–H, O–H, N–H, C=O, dan C–O.</a:t>
            </a:r>
            <a:endParaRPr lang="en-US" sz="9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31222" y="1300163"/>
            <a:ext cx="3543523" cy="957858"/>
          </a:xfrm>
          <a:prstGeom prst="rect">
            <a:avLst/>
          </a:prstGeom>
        </p:spPr>
      </p:pic>
      <p:sp>
        <p:nvSpPr>
          <p:cNvPr id="8" name="Text 4"/>
          <p:cNvSpPr/>
          <p:nvPr/>
        </p:nvSpPr>
        <p:spPr>
          <a:xfrm>
            <a:off x="5321126" y="1432917"/>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Vibrasi Peregangan</a:t>
            </a:r>
            <a:endParaRPr lang="en-US" sz="1200" dirty="0"/>
          </a:p>
        </p:txBody>
      </p:sp>
      <p:sp>
        <p:nvSpPr>
          <p:cNvPr id="9" name="Text 5"/>
          <p:cNvSpPr/>
          <p:nvPr/>
        </p:nvSpPr>
        <p:spPr>
          <a:xfrm>
            <a:off x="5321126" y="1746200"/>
            <a:ext cx="322086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Perubahan panjang ikatan secara periodik — terjadi pada bilangan gelombang tinggi</a:t>
            </a:r>
            <a:endParaRPr lang="en-US" sz="9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31222" y="2376488"/>
            <a:ext cx="3543523" cy="957858"/>
          </a:xfrm>
          <a:prstGeom prst="rect">
            <a:avLst/>
          </a:prstGeom>
        </p:spPr>
      </p:pic>
      <p:sp>
        <p:nvSpPr>
          <p:cNvPr id="11" name="Text 6"/>
          <p:cNvSpPr/>
          <p:nvPr/>
        </p:nvSpPr>
        <p:spPr>
          <a:xfrm>
            <a:off x="5321126" y="2509242"/>
            <a:ext cx="1573039"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Vibrasi Pembengkokan</a:t>
            </a:r>
            <a:endParaRPr lang="en-US" sz="1200" dirty="0"/>
          </a:p>
        </p:txBody>
      </p:sp>
      <p:sp>
        <p:nvSpPr>
          <p:cNvPr id="12" name="Text 7"/>
          <p:cNvSpPr/>
          <p:nvPr/>
        </p:nvSpPr>
        <p:spPr>
          <a:xfrm>
            <a:off x="5321126" y="2822525"/>
            <a:ext cx="322086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Perubahan sudut ikatan — terjadi pada bilangan gelombang rendah (fingerprint region)</a:t>
            </a:r>
            <a:endParaRPr lang="en-US" sz="9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31222" y="3452813"/>
            <a:ext cx="3543523" cy="957858"/>
          </a:xfrm>
          <a:prstGeom prst="rect">
            <a:avLst/>
          </a:prstGeom>
        </p:spPr>
      </p:pic>
      <p:sp>
        <p:nvSpPr>
          <p:cNvPr id="14" name="Text 8"/>
          <p:cNvSpPr/>
          <p:nvPr/>
        </p:nvSpPr>
        <p:spPr>
          <a:xfrm>
            <a:off x="5321126" y="3585567"/>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Kondisi Aktif IR</a:t>
            </a:r>
            <a:endParaRPr lang="en-US" sz="1200" dirty="0"/>
          </a:p>
        </p:txBody>
      </p:sp>
      <p:sp>
        <p:nvSpPr>
          <p:cNvPr id="15" name="Text 9"/>
          <p:cNvSpPr/>
          <p:nvPr/>
        </p:nvSpPr>
        <p:spPr>
          <a:xfrm>
            <a:off x="5321126" y="3898850"/>
            <a:ext cx="322086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Hanya vibrasi yang mengubah momen dipol yang dapat terdeteksi oleh FTIR</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73943" y="794593"/>
            <a:ext cx="7435528"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Keunggulan FTIR Dibanding Spektroskopi Dispersif</a:t>
            </a:r>
            <a:endParaRPr lang="en-US" sz="2450" dirty="0"/>
          </a:p>
        </p:txBody>
      </p:sp>
      <p:sp>
        <p:nvSpPr>
          <p:cNvPr id="3" name="Text 1"/>
          <p:cNvSpPr/>
          <p:nvPr/>
        </p:nvSpPr>
        <p:spPr>
          <a:xfrm>
            <a:off x="473943" y="1421234"/>
            <a:ext cx="819611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FTIR merevolusi spektroskopi inframerah berkat penggunaan </a:t>
            </a:r>
            <a:r>
              <a:rPr lang="en-US" sz="900" b="1" dirty="0">
                <a:solidFill>
                  <a:srgbClr val="384653"/>
                </a:solidFill>
                <a:latin typeface="Montserrat" pitchFamily="34" charset="0"/>
                <a:ea typeface="Montserrat" pitchFamily="34" charset="-122"/>
                <a:cs typeface="Montserrat" pitchFamily="34" charset="-120"/>
              </a:rPr>
              <a:t>Interferometer Michelson</a:t>
            </a:r>
            <a:r>
              <a:rPr lang="en-US" sz="900" dirty="0">
                <a:solidFill>
                  <a:srgbClr val="384653"/>
                </a:solidFill>
                <a:latin typeface="Montserrat" pitchFamily="34" charset="0"/>
                <a:ea typeface="Montserrat" pitchFamily="34" charset="-122"/>
                <a:cs typeface="Montserrat" pitchFamily="34" charset="-120"/>
              </a:rPr>
              <a:t>, yang memungkinkan deteksi semua frekuensi secara simultan — berbeda dengan spektrometer dispersif konvensional yang mengukur satu frekuensi pada satu waktu.</a:t>
            </a:r>
            <a:endParaRPr lang="en-US" sz="9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3943" y="1933575"/>
            <a:ext cx="296168" cy="296168"/>
          </a:xfrm>
          <a:prstGeom prst="rect">
            <a:avLst/>
          </a:prstGeom>
        </p:spPr>
      </p:pic>
      <p:sp>
        <p:nvSpPr>
          <p:cNvPr id="5" name="Text 2"/>
          <p:cNvSpPr/>
          <p:nvPr/>
        </p:nvSpPr>
        <p:spPr>
          <a:xfrm>
            <a:off x="473943" y="2377827"/>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Kecepatan Tinggi</a:t>
            </a:r>
            <a:endParaRPr lang="en-US" sz="1200" dirty="0"/>
          </a:p>
        </p:txBody>
      </p:sp>
      <p:sp>
        <p:nvSpPr>
          <p:cNvPr id="6" name="Text 3"/>
          <p:cNvSpPr/>
          <p:nvPr/>
        </p:nvSpPr>
        <p:spPr>
          <a:xfrm>
            <a:off x="473943" y="2643708"/>
            <a:ext cx="4024015"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Satu spektrum lengkap dapat diperoleh dalam hitungan detik, mempercepat throughput analisis di laboratorium farmasi</a:t>
            </a:r>
            <a:endParaRPr lang="en-US" sz="9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6042" y="1933575"/>
            <a:ext cx="296168" cy="296168"/>
          </a:xfrm>
          <a:prstGeom prst="rect">
            <a:avLst/>
          </a:prstGeom>
        </p:spPr>
      </p:pic>
      <p:sp>
        <p:nvSpPr>
          <p:cNvPr id="8" name="Text 4"/>
          <p:cNvSpPr/>
          <p:nvPr/>
        </p:nvSpPr>
        <p:spPr>
          <a:xfrm>
            <a:off x="4646042" y="2377827"/>
            <a:ext cx="1577132"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Sensitivitas &amp; Resolusi</a:t>
            </a:r>
            <a:endParaRPr lang="en-US" sz="1200" dirty="0"/>
          </a:p>
        </p:txBody>
      </p:sp>
      <p:sp>
        <p:nvSpPr>
          <p:cNvPr id="9" name="Text 5"/>
          <p:cNvSpPr/>
          <p:nvPr/>
        </p:nvSpPr>
        <p:spPr>
          <a:xfrm>
            <a:off x="4646042" y="2643708"/>
            <a:ext cx="4024015"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Rasio sinyal-terhadap-derau (SNR) jauh lebih baik, menghasilkan spektrum dengan resolusi tajam dan akurat</a:t>
            </a:r>
            <a:endParaRPr lang="en-US" sz="9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3943" y="3259708"/>
            <a:ext cx="296168" cy="296168"/>
          </a:xfrm>
          <a:prstGeom prst="rect">
            <a:avLst/>
          </a:prstGeom>
        </p:spPr>
      </p:pic>
      <p:sp>
        <p:nvSpPr>
          <p:cNvPr id="11" name="Text 6"/>
          <p:cNvSpPr/>
          <p:nvPr/>
        </p:nvSpPr>
        <p:spPr>
          <a:xfrm>
            <a:off x="473943" y="3703960"/>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Standar Emas Farmasi</a:t>
            </a:r>
            <a:endParaRPr lang="en-US" sz="1200" dirty="0"/>
          </a:p>
        </p:txBody>
      </p:sp>
      <p:sp>
        <p:nvSpPr>
          <p:cNvPr id="12" name="Text 7"/>
          <p:cNvSpPr/>
          <p:nvPr/>
        </p:nvSpPr>
        <p:spPr>
          <a:xfrm>
            <a:off x="473943" y="3969841"/>
            <a:ext cx="4024015"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Diakui oleh </a:t>
            </a:r>
            <a:r>
              <a:rPr lang="en-US" sz="900" b="1" dirty="0">
                <a:solidFill>
                  <a:srgbClr val="384653"/>
                </a:solidFill>
                <a:latin typeface="Montserrat" pitchFamily="34" charset="0"/>
                <a:ea typeface="Montserrat" pitchFamily="34" charset="-122"/>
                <a:cs typeface="Montserrat" pitchFamily="34" charset="-120"/>
              </a:rPr>
              <a:t>USP</a:t>
            </a:r>
            <a:r>
              <a:rPr lang="en-US" sz="900" dirty="0">
                <a:solidFill>
                  <a:srgbClr val="384653"/>
                </a:solidFill>
                <a:latin typeface="Montserrat" pitchFamily="34" charset="0"/>
                <a:ea typeface="Montserrat" pitchFamily="34" charset="-122"/>
                <a:cs typeface="Montserrat" pitchFamily="34" charset="-120"/>
              </a:rPr>
              <a:t> dan </a:t>
            </a:r>
            <a:r>
              <a:rPr lang="en-US" sz="900" b="1" dirty="0">
                <a:solidFill>
                  <a:srgbClr val="384653"/>
                </a:solidFill>
                <a:latin typeface="Montserrat" pitchFamily="34" charset="0"/>
                <a:ea typeface="Montserrat" pitchFamily="34" charset="-122"/>
                <a:cs typeface="Montserrat" pitchFamily="34" charset="-120"/>
              </a:rPr>
              <a:t>Ph. Eur.</a:t>
            </a:r>
            <a:r>
              <a:rPr lang="en-US" sz="900" dirty="0">
                <a:solidFill>
                  <a:srgbClr val="384653"/>
                </a:solidFill>
                <a:latin typeface="Montserrat" pitchFamily="34" charset="0"/>
                <a:ea typeface="Montserrat" pitchFamily="34" charset="-122"/>
                <a:cs typeface="Montserrat" pitchFamily="34" charset="-120"/>
              </a:rPr>
              <a:t> sebagai metode resmi untuk identifikasi dan karakterisasi bahan obat</a:t>
            </a:r>
            <a:endParaRPr lang="en-US" sz="9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6042" y="3259708"/>
            <a:ext cx="296168" cy="296168"/>
          </a:xfrm>
          <a:prstGeom prst="rect">
            <a:avLst/>
          </a:prstGeom>
        </p:spPr>
      </p:pic>
      <p:sp>
        <p:nvSpPr>
          <p:cNvPr id="14" name="Text 8"/>
          <p:cNvSpPr/>
          <p:nvPr/>
        </p:nvSpPr>
        <p:spPr>
          <a:xfrm>
            <a:off x="4646042" y="3703960"/>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Keunggulan Fellgett</a:t>
            </a:r>
            <a:endParaRPr lang="en-US" sz="1200" dirty="0"/>
          </a:p>
        </p:txBody>
      </p:sp>
      <p:sp>
        <p:nvSpPr>
          <p:cNvPr id="15" name="Text 9"/>
          <p:cNvSpPr/>
          <p:nvPr/>
        </p:nvSpPr>
        <p:spPr>
          <a:xfrm>
            <a:off x="4646042" y="3969841"/>
            <a:ext cx="4024015"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Pengukuran multiplex memungkinkan akumulasi spektrum berulang untuk meningkatkan kualitas data secara signifikan</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plikasi Spektroskopi Inframerah untuk Analisis Tanaman dan Obat Herbal BAB  4">
            <a:extLst>
              <a:ext uri="{FF2B5EF4-FFF2-40B4-BE49-F238E27FC236}">
                <a16:creationId xmlns:a16="http://schemas.microsoft.com/office/drawing/2014/main" id="{67BC5421-1EDA-3592-C221-4D1CFA33E9B7}"/>
              </a:ext>
            </a:extLst>
          </p:cNvPr>
          <p:cNvPicPr>
            <a:picLocks noChangeAspect="1"/>
          </p:cNvPicPr>
          <p:nvPr/>
        </p:nvPicPr>
        <p:blipFill>
          <a:blip r:embed="rId2"/>
          <a:stretch>
            <a:fillRect/>
          </a:stretch>
        </p:blipFill>
        <p:spPr>
          <a:xfrm>
            <a:off x="945959" y="571500"/>
            <a:ext cx="6975983" cy="3147060"/>
          </a:xfrm>
          <a:prstGeom prst="rect">
            <a:avLst/>
          </a:prstGeom>
        </p:spPr>
      </p:pic>
    </p:spTree>
    <p:extLst>
      <p:ext uri="{BB962C8B-B14F-4D97-AF65-F5344CB8AC3E}">
        <p14:creationId xmlns:p14="http://schemas.microsoft.com/office/powerpoint/2010/main" val="756259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1"/>
          <p:cNvSpPr/>
          <p:nvPr/>
        </p:nvSpPr>
        <p:spPr>
          <a:xfrm>
            <a:off x="473943" y="1004962"/>
            <a:ext cx="3955777" cy="555203"/>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Spektrum FTIR adalah representasi grafis interaksi molekul dengan radiasi IR. Memahami cara membacanya adalah kunci interpretasi hasil analisis farmasi.</a:t>
            </a:r>
            <a:endParaRPr lang="en-US" sz="900" dirty="0"/>
          </a:p>
        </p:txBody>
      </p:sp>
      <p:sp>
        <p:nvSpPr>
          <p:cNvPr id="4" name="Shape 2"/>
          <p:cNvSpPr/>
          <p:nvPr/>
        </p:nvSpPr>
        <p:spPr>
          <a:xfrm>
            <a:off x="473943" y="1689274"/>
            <a:ext cx="262384" cy="262384"/>
          </a:xfrm>
          <a:prstGeom prst="roundRect">
            <a:avLst>
              <a:gd name="adj" fmla="val 66679"/>
            </a:avLst>
          </a:prstGeom>
          <a:solidFill>
            <a:srgbClr val="D4E9F7"/>
          </a:solidFill>
          <a:ln w="4763">
            <a:solidFill>
              <a:srgbClr val="BACFDD"/>
            </a:solidFill>
            <a:prstDash val="solid"/>
          </a:ln>
        </p:spPr>
      </p:sp>
      <p:sp>
        <p:nvSpPr>
          <p:cNvPr id="5" name="Text 3"/>
          <p:cNvSpPr/>
          <p:nvPr/>
        </p:nvSpPr>
        <p:spPr>
          <a:xfrm>
            <a:off x="513085" y="1705384"/>
            <a:ext cx="184100" cy="230163"/>
          </a:xfrm>
          <a:prstGeom prst="rect">
            <a:avLst/>
          </a:prstGeom>
          <a:noFill/>
          <a:ln/>
        </p:spPr>
        <p:txBody>
          <a:bodyPr wrap="none" lIns="0" tIns="0" rIns="0" bIns="0" rtlCol="0" anchor="ctr"/>
          <a:lstStyle/>
          <a:p>
            <a:pPr marL="0" indent="0" algn="ctr">
              <a:lnSpc>
                <a:spcPct val="100000"/>
              </a:lnSpc>
              <a:buNone/>
            </a:pPr>
            <a:r>
              <a:rPr lang="en-US" sz="1450" b="1" dirty="0">
                <a:solidFill>
                  <a:srgbClr val="384653"/>
                </a:solidFill>
                <a:latin typeface="Barlow Bold" pitchFamily="34" charset="0"/>
                <a:ea typeface="Barlow Bold" pitchFamily="34" charset="-122"/>
                <a:cs typeface="Barlow Bold" pitchFamily="34" charset="-120"/>
              </a:rPr>
              <a:t>1</a:t>
            </a:r>
            <a:endParaRPr lang="en-US" sz="1450" dirty="0"/>
          </a:p>
        </p:txBody>
      </p:sp>
      <p:sp>
        <p:nvSpPr>
          <p:cNvPr id="6" name="Text 4"/>
          <p:cNvSpPr/>
          <p:nvPr/>
        </p:nvSpPr>
        <p:spPr>
          <a:xfrm>
            <a:off x="851074" y="1729308"/>
            <a:ext cx="2498824" cy="191765"/>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Sumbu X: Bilangan Gelombang (cm⁻¹)</a:t>
            </a:r>
            <a:endParaRPr lang="en-US" sz="1200" dirty="0"/>
          </a:p>
        </p:txBody>
      </p:sp>
      <p:sp>
        <p:nvSpPr>
          <p:cNvPr id="7" name="Text 5"/>
          <p:cNvSpPr/>
          <p:nvPr/>
        </p:nvSpPr>
        <p:spPr>
          <a:xfrm>
            <a:off x="851074" y="2035820"/>
            <a:ext cx="3578647" cy="555203"/>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Menunjukkan frekuensi vibrasi — setiap puncak pada posisi tertentu mencerminkan gugus fungsi spesifik (misal: 1700 cm⁻¹ = C=O)</a:t>
            </a:r>
            <a:endParaRPr lang="en-US" sz="900" dirty="0"/>
          </a:p>
        </p:txBody>
      </p:sp>
      <p:sp>
        <p:nvSpPr>
          <p:cNvPr id="8" name="Shape 6"/>
          <p:cNvSpPr/>
          <p:nvPr/>
        </p:nvSpPr>
        <p:spPr>
          <a:xfrm>
            <a:off x="473943" y="2820591"/>
            <a:ext cx="262384" cy="262384"/>
          </a:xfrm>
          <a:prstGeom prst="roundRect">
            <a:avLst>
              <a:gd name="adj" fmla="val 66679"/>
            </a:avLst>
          </a:prstGeom>
          <a:solidFill>
            <a:srgbClr val="D4E9F7"/>
          </a:solidFill>
          <a:ln w="4763">
            <a:solidFill>
              <a:srgbClr val="BACFDD"/>
            </a:solidFill>
            <a:prstDash val="solid"/>
          </a:ln>
        </p:spPr>
      </p:sp>
      <p:sp>
        <p:nvSpPr>
          <p:cNvPr id="9" name="Text 7"/>
          <p:cNvSpPr/>
          <p:nvPr/>
        </p:nvSpPr>
        <p:spPr>
          <a:xfrm>
            <a:off x="513085" y="2836701"/>
            <a:ext cx="184100" cy="230163"/>
          </a:xfrm>
          <a:prstGeom prst="rect">
            <a:avLst/>
          </a:prstGeom>
          <a:noFill/>
          <a:ln/>
        </p:spPr>
        <p:txBody>
          <a:bodyPr wrap="none" lIns="0" tIns="0" rIns="0" bIns="0" rtlCol="0" anchor="ctr"/>
          <a:lstStyle/>
          <a:p>
            <a:pPr marL="0" indent="0" algn="ctr">
              <a:lnSpc>
                <a:spcPct val="100000"/>
              </a:lnSpc>
              <a:buNone/>
            </a:pPr>
            <a:r>
              <a:rPr lang="en-US" sz="1450" b="1" dirty="0">
                <a:solidFill>
                  <a:srgbClr val="384653"/>
                </a:solidFill>
                <a:latin typeface="Barlow Bold" pitchFamily="34" charset="0"/>
                <a:ea typeface="Barlow Bold" pitchFamily="34" charset="-122"/>
                <a:cs typeface="Barlow Bold" pitchFamily="34" charset="-120"/>
              </a:rPr>
              <a:t>2</a:t>
            </a:r>
            <a:endParaRPr lang="en-US" sz="1450" dirty="0"/>
          </a:p>
        </p:txBody>
      </p:sp>
      <p:sp>
        <p:nvSpPr>
          <p:cNvPr id="10" name="Text 8"/>
          <p:cNvSpPr/>
          <p:nvPr/>
        </p:nvSpPr>
        <p:spPr>
          <a:xfrm>
            <a:off x="851074" y="2860625"/>
            <a:ext cx="2474565" cy="191765"/>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Sumbu Y: Transmitansi / Absorbansi</a:t>
            </a:r>
            <a:endParaRPr lang="en-US" sz="1200" dirty="0"/>
          </a:p>
        </p:txBody>
      </p:sp>
      <p:sp>
        <p:nvSpPr>
          <p:cNvPr id="11" name="Text 9"/>
          <p:cNvSpPr/>
          <p:nvPr/>
        </p:nvSpPr>
        <p:spPr>
          <a:xfrm>
            <a:off x="851074" y="3167137"/>
            <a:ext cx="3578647" cy="555203"/>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Kedalaman puncak menunjukkan intensitas penyerapan — puncak tajam dan dalam menandakan gugus fungsi yang dominan</a:t>
            </a:r>
            <a:endParaRPr lang="en-US" sz="900" dirty="0"/>
          </a:p>
        </p:txBody>
      </p:sp>
      <p:sp>
        <p:nvSpPr>
          <p:cNvPr id="12" name="Shape 10"/>
          <p:cNvSpPr/>
          <p:nvPr/>
        </p:nvSpPr>
        <p:spPr>
          <a:xfrm>
            <a:off x="473943" y="3951908"/>
            <a:ext cx="262384" cy="262384"/>
          </a:xfrm>
          <a:prstGeom prst="roundRect">
            <a:avLst>
              <a:gd name="adj" fmla="val 66679"/>
            </a:avLst>
          </a:prstGeom>
          <a:solidFill>
            <a:srgbClr val="D4E9F7"/>
          </a:solidFill>
          <a:ln w="4763">
            <a:solidFill>
              <a:srgbClr val="BACFDD"/>
            </a:solidFill>
            <a:prstDash val="solid"/>
          </a:ln>
        </p:spPr>
      </p:sp>
      <p:sp>
        <p:nvSpPr>
          <p:cNvPr id="13" name="Text 11"/>
          <p:cNvSpPr/>
          <p:nvPr/>
        </p:nvSpPr>
        <p:spPr>
          <a:xfrm>
            <a:off x="513085" y="3968018"/>
            <a:ext cx="184100" cy="230163"/>
          </a:xfrm>
          <a:prstGeom prst="rect">
            <a:avLst/>
          </a:prstGeom>
          <a:noFill/>
          <a:ln/>
        </p:spPr>
        <p:txBody>
          <a:bodyPr wrap="none" lIns="0" tIns="0" rIns="0" bIns="0" rtlCol="0" anchor="ctr"/>
          <a:lstStyle/>
          <a:p>
            <a:pPr marL="0" indent="0" algn="ctr">
              <a:lnSpc>
                <a:spcPct val="100000"/>
              </a:lnSpc>
              <a:buNone/>
            </a:pPr>
            <a:r>
              <a:rPr lang="en-US" sz="1450" b="1" dirty="0">
                <a:solidFill>
                  <a:srgbClr val="384653"/>
                </a:solidFill>
                <a:latin typeface="Barlow Bold" pitchFamily="34" charset="0"/>
                <a:ea typeface="Barlow Bold" pitchFamily="34" charset="-122"/>
                <a:cs typeface="Barlow Bold" pitchFamily="34" charset="-120"/>
              </a:rPr>
              <a:t>3</a:t>
            </a:r>
            <a:endParaRPr lang="en-US" sz="1450" dirty="0"/>
          </a:p>
        </p:txBody>
      </p:sp>
      <p:sp>
        <p:nvSpPr>
          <p:cNvPr id="14" name="Text 12"/>
          <p:cNvSpPr/>
          <p:nvPr/>
        </p:nvSpPr>
        <p:spPr>
          <a:xfrm>
            <a:off x="851074" y="3991942"/>
            <a:ext cx="2378348" cy="191765"/>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Region Fingerprint (1500–400 cm⁻¹)</a:t>
            </a:r>
            <a:endParaRPr lang="en-US" sz="1200" dirty="0"/>
          </a:p>
        </p:txBody>
      </p:sp>
      <p:sp>
        <p:nvSpPr>
          <p:cNvPr id="15" name="Text 13"/>
          <p:cNvSpPr/>
          <p:nvPr/>
        </p:nvSpPr>
        <p:spPr>
          <a:xfrm>
            <a:off x="851074" y="4298454"/>
            <a:ext cx="3578647"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Wilayah paling unik untuk identifikasi senyawa — pola spektrum di sini tidak akan sama antar senyawa berbeda</a:t>
            </a:r>
            <a:endParaRPr lang="en-US" sz="900" dirty="0"/>
          </a:p>
        </p:txBody>
      </p:sp>
      <p:pic>
        <p:nvPicPr>
          <p:cNvPr id="16" name="Image 0" descr="preencoded.png"/>
          <p:cNvPicPr>
            <a:picLocks noChangeAspect="1"/>
          </p:cNvPicPr>
          <p:nvPr/>
        </p:nvPicPr>
        <p:blipFill>
          <a:blip r:embed="rId3"/>
          <a:stretch>
            <a:fillRect/>
          </a:stretch>
        </p:blipFill>
        <p:spPr>
          <a:xfrm>
            <a:off x="4719042" y="1030784"/>
            <a:ext cx="3955777" cy="22250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43550" y="0"/>
            <a:ext cx="3600450" cy="5143500"/>
          </a:xfrm>
          <a:prstGeom prst="rect">
            <a:avLst/>
          </a:prstGeom>
        </p:spPr>
      </p:pic>
      <p:sp>
        <p:nvSpPr>
          <p:cNvPr id="3" name="Text 0"/>
          <p:cNvSpPr/>
          <p:nvPr/>
        </p:nvSpPr>
        <p:spPr>
          <a:xfrm>
            <a:off x="473943" y="709017"/>
            <a:ext cx="4478462"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Aplikasi dalam Pra-Formulasi</a:t>
            </a:r>
            <a:endParaRPr lang="en-US" sz="2450" dirty="0"/>
          </a:p>
        </p:txBody>
      </p:sp>
      <p:sp>
        <p:nvSpPr>
          <p:cNvPr id="4" name="Text 1"/>
          <p:cNvSpPr/>
          <p:nvPr/>
        </p:nvSpPr>
        <p:spPr>
          <a:xfrm>
            <a:off x="473943" y="1276424"/>
            <a:ext cx="476711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Tahap pra-formulasi adalah fondasi pengembangan obat. FTIR berperan krusial dalam memastikan integritas bahan aktif sebelum formulasi dimulai.</a:t>
            </a:r>
            <a:endParaRPr lang="en-US" sz="900" dirty="0"/>
          </a:p>
        </p:txBody>
      </p:sp>
      <p:pic>
        <p:nvPicPr>
          <p:cNvPr id="5" name="Image 1" descr="preencoded.png"/>
          <p:cNvPicPr>
            <a:picLocks noChangeAspect="1"/>
          </p:cNvPicPr>
          <p:nvPr/>
        </p:nvPicPr>
        <p:blipFill>
          <a:blip r:embed="rId4"/>
          <a:stretch>
            <a:fillRect/>
          </a:stretch>
        </p:blipFill>
        <p:spPr>
          <a:xfrm>
            <a:off x="473943" y="1788765"/>
            <a:ext cx="592410" cy="881881"/>
          </a:xfrm>
          <a:prstGeom prst="rect">
            <a:avLst/>
          </a:prstGeom>
        </p:spPr>
      </p:pic>
      <p:sp>
        <p:nvSpPr>
          <p:cNvPr id="6" name="Text 2"/>
          <p:cNvSpPr/>
          <p:nvPr/>
        </p:nvSpPr>
        <p:spPr>
          <a:xfrm>
            <a:off x="1184821" y="1907232"/>
            <a:ext cx="1673126"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Konfirmasi Identitas API</a:t>
            </a:r>
            <a:endParaRPr lang="en-US" sz="1200" dirty="0"/>
          </a:p>
        </p:txBody>
      </p:sp>
      <p:sp>
        <p:nvSpPr>
          <p:cNvPr id="7" name="Text 3"/>
          <p:cNvSpPr/>
          <p:nvPr/>
        </p:nvSpPr>
        <p:spPr>
          <a:xfrm>
            <a:off x="1184821" y="2173114"/>
            <a:ext cx="4056236"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Memverifikasi bahwa bahan aktif farmasi (</a:t>
            </a:r>
            <a:r>
              <a:rPr lang="en-US" sz="900" i="1" dirty="0">
                <a:solidFill>
                  <a:srgbClr val="384653"/>
                </a:solidFill>
                <a:latin typeface="Montserrat" pitchFamily="34" charset="0"/>
                <a:ea typeface="Montserrat" pitchFamily="34" charset="-122"/>
                <a:cs typeface="Montserrat" pitchFamily="34" charset="-120"/>
              </a:rPr>
              <a:t>Active Pharmaceutical Ingredient</a:t>
            </a:r>
            <a:r>
              <a:rPr lang="en-US" sz="900" dirty="0">
                <a:solidFill>
                  <a:srgbClr val="384653"/>
                </a:solidFill>
                <a:latin typeface="Montserrat" pitchFamily="34" charset="0"/>
                <a:ea typeface="Montserrat" pitchFamily="34" charset="-122"/>
                <a:cs typeface="Montserrat" pitchFamily="34" charset="-120"/>
              </a:rPr>
              <a:t>) sesuai dengan standar referensi sebelum digunakan</a:t>
            </a:r>
            <a:endParaRPr lang="en-US" sz="900" dirty="0"/>
          </a:p>
        </p:txBody>
      </p:sp>
      <p:pic>
        <p:nvPicPr>
          <p:cNvPr id="8" name="Image 2" descr="preencoded.png"/>
          <p:cNvPicPr>
            <a:picLocks noChangeAspect="1"/>
          </p:cNvPicPr>
          <p:nvPr/>
        </p:nvPicPr>
        <p:blipFill>
          <a:blip r:embed="rId5"/>
          <a:stretch>
            <a:fillRect/>
          </a:stretch>
        </p:blipFill>
        <p:spPr>
          <a:xfrm>
            <a:off x="473943" y="2670646"/>
            <a:ext cx="592410" cy="881881"/>
          </a:xfrm>
          <a:prstGeom prst="rect">
            <a:avLst/>
          </a:prstGeom>
        </p:spPr>
      </p:pic>
      <p:sp>
        <p:nvSpPr>
          <p:cNvPr id="9" name="Text 4"/>
          <p:cNvSpPr/>
          <p:nvPr/>
        </p:nvSpPr>
        <p:spPr>
          <a:xfrm>
            <a:off x="1184821" y="2789113"/>
            <a:ext cx="2170361"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Deteksi Interaksi Obat-Eksipien</a:t>
            </a:r>
            <a:endParaRPr lang="en-US" sz="1200" dirty="0"/>
          </a:p>
        </p:txBody>
      </p:sp>
      <p:sp>
        <p:nvSpPr>
          <p:cNvPr id="10" name="Text 5"/>
          <p:cNvSpPr/>
          <p:nvPr/>
        </p:nvSpPr>
        <p:spPr>
          <a:xfrm>
            <a:off x="1184821" y="3054995"/>
            <a:ext cx="4056236"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Mengidentifikasi perubahan spektrum yang menunjukkan interaksi kimia antara API dan eksipien — prediksi dini masalah stabilitas</a:t>
            </a:r>
            <a:endParaRPr lang="en-US" sz="900" dirty="0"/>
          </a:p>
        </p:txBody>
      </p:sp>
      <p:pic>
        <p:nvPicPr>
          <p:cNvPr id="11" name="Image 3" descr="preencoded.png"/>
          <p:cNvPicPr>
            <a:picLocks noChangeAspect="1"/>
          </p:cNvPicPr>
          <p:nvPr/>
        </p:nvPicPr>
        <p:blipFill>
          <a:blip r:embed="rId6"/>
          <a:stretch>
            <a:fillRect/>
          </a:stretch>
        </p:blipFill>
        <p:spPr>
          <a:xfrm>
            <a:off x="473943" y="3552527"/>
            <a:ext cx="592410" cy="881881"/>
          </a:xfrm>
          <a:prstGeom prst="rect">
            <a:avLst/>
          </a:prstGeom>
        </p:spPr>
      </p:pic>
      <p:sp>
        <p:nvSpPr>
          <p:cNvPr id="12" name="Text 6"/>
          <p:cNvSpPr/>
          <p:nvPr/>
        </p:nvSpPr>
        <p:spPr>
          <a:xfrm>
            <a:off x="1184821" y="3670995"/>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Uji Kemurnian</a:t>
            </a:r>
            <a:endParaRPr lang="en-US" sz="1200" dirty="0"/>
          </a:p>
        </p:txBody>
      </p:sp>
      <p:sp>
        <p:nvSpPr>
          <p:cNvPr id="13" name="Text 7"/>
          <p:cNvSpPr/>
          <p:nvPr/>
        </p:nvSpPr>
        <p:spPr>
          <a:xfrm>
            <a:off x="1184821" y="3936876"/>
            <a:ext cx="4056236"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Perbandingan spektrum sampel dengan standar farmakope untuk memastikan tidak ada cemaran atau degradasi</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73943" y="329357"/>
            <a:ext cx="6233443" cy="359271"/>
          </a:xfrm>
          <a:prstGeom prst="rect">
            <a:avLst/>
          </a:prstGeom>
          <a:noFill/>
          <a:ln/>
        </p:spPr>
        <p:txBody>
          <a:bodyPr wrap="none" lIns="0" tIns="0" rIns="0" bIns="0" rtlCol="0" anchor="t"/>
          <a:lstStyle/>
          <a:p>
            <a:pPr marL="0" indent="0" algn="l">
              <a:lnSpc>
                <a:spcPct val="104000"/>
              </a:lnSpc>
              <a:buNone/>
            </a:pPr>
            <a:r>
              <a:rPr lang="en-US" sz="2250" b="1" dirty="0">
                <a:solidFill>
                  <a:srgbClr val="2E3C4E"/>
                </a:solidFill>
                <a:latin typeface="Barlow Bold" pitchFamily="34" charset="0"/>
                <a:ea typeface="Barlow Bold" pitchFamily="34" charset="-122"/>
                <a:cs typeface="Barlow Bold" pitchFamily="34" charset="-120"/>
              </a:rPr>
              <a:t>Peran dalam Kontrol Kualitas Industri Farmasi</a:t>
            </a:r>
            <a:endParaRPr lang="en-US" sz="2250" dirty="0"/>
          </a:p>
        </p:txBody>
      </p:sp>
      <p:sp>
        <p:nvSpPr>
          <p:cNvPr id="3" name="Shape 1"/>
          <p:cNvSpPr/>
          <p:nvPr/>
        </p:nvSpPr>
        <p:spPr>
          <a:xfrm>
            <a:off x="395288" y="839614"/>
            <a:ext cx="3698974" cy="3974529"/>
          </a:xfrm>
          <a:prstGeom prst="roundRect">
            <a:avLst>
              <a:gd name="adj" fmla="val 7087"/>
            </a:avLst>
          </a:prstGeom>
          <a:solidFill>
            <a:srgbClr val="063E5F"/>
          </a:solidFill>
          <a:ln/>
        </p:spPr>
      </p:sp>
      <p:sp>
        <p:nvSpPr>
          <p:cNvPr id="4" name="Text 2"/>
          <p:cNvSpPr/>
          <p:nvPr/>
        </p:nvSpPr>
        <p:spPr>
          <a:xfrm>
            <a:off x="1442010" y="975657"/>
            <a:ext cx="1894433" cy="179561"/>
          </a:xfrm>
          <a:prstGeom prst="rect">
            <a:avLst/>
          </a:prstGeom>
          <a:noFill/>
          <a:ln/>
        </p:spPr>
        <p:txBody>
          <a:bodyPr wrap="none" lIns="0" tIns="0" rIns="0" bIns="0" rtlCol="0" anchor="t"/>
          <a:lstStyle/>
          <a:p>
            <a:pPr marL="0" indent="0" algn="l">
              <a:lnSpc>
                <a:spcPct val="104000"/>
              </a:lnSpc>
              <a:buNone/>
            </a:pPr>
            <a:r>
              <a:rPr lang="en-US" sz="1100" b="1" dirty="0">
                <a:solidFill>
                  <a:schemeClr val="bg1"/>
                </a:solidFill>
                <a:latin typeface="Barlow Bold" pitchFamily="34" charset="0"/>
                <a:ea typeface="Barlow Bold" pitchFamily="34" charset="-122"/>
                <a:cs typeface="Barlow Bold" pitchFamily="34" charset="-120"/>
              </a:rPr>
              <a:t>Mengapa FTIR di QC?</a:t>
            </a:r>
            <a:endParaRPr lang="en-US" sz="1100" dirty="0">
              <a:solidFill>
                <a:schemeClr val="bg1"/>
              </a:solidFill>
            </a:endParaRPr>
          </a:p>
        </p:txBody>
      </p:sp>
      <p:sp>
        <p:nvSpPr>
          <p:cNvPr id="5" name="Text 3"/>
          <p:cNvSpPr/>
          <p:nvPr/>
        </p:nvSpPr>
        <p:spPr>
          <a:xfrm>
            <a:off x="504453" y="1220539"/>
            <a:ext cx="3480643" cy="503858"/>
          </a:xfrm>
          <a:prstGeom prst="rect">
            <a:avLst/>
          </a:prstGeom>
          <a:noFill/>
          <a:ln/>
        </p:spPr>
        <p:txBody>
          <a:bodyPr wrap="square" lIns="0" tIns="0" rIns="0" bIns="0" rtlCol="0" anchor="t">
            <a:normAutofit/>
          </a:bodyPr>
          <a:lstStyle/>
          <a:p>
            <a:pPr marL="0" indent="0" algn="l">
              <a:lnSpc>
                <a:spcPct val="128000"/>
              </a:lnSpc>
              <a:buNone/>
            </a:pPr>
            <a:r>
              <a:rPr lang="en-US" sz="850" dirty="0">
                <a:solidFill>
                  <a:srgbClr val="FFFFFF"/>
                </a:solidFill>
                <a:latin typeface="Montserrat" pitchFamily="34" charset="0"/>
                <a:ea typeface="Montserrat" pitchFamily="34" charset="-122"/>
                <a:cs typeface="Montserrat" pitchFamily="34" charset="-120"/>
              </a:rPr>
              <a:t>Industri farmasi membutuhkan metode analisis yang cepat, andal, dan tervalidasi. FTIR memenuhi semua kriteria tersebut untuk memastikan setiap batch produk memenuhi spesifikasi.</a:t>
            </a:r>
            <a:endParaRPr lang="en-US" sz="850" dirty="0"/>
          </a:p>
        </p:txBody>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86771" y="952872"/>
            <a:ext cx="4387974" cy="1182216"/>
          </a:xfrm>
          <a:prstGeom prst="rect">
            <a:avLst/>
          </a:prstGeom>
        </p:spPr>
      </p:pic>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98865" y="1046634"/>
            <a:ext cx="163785" cy="163785"/>
          </a:xfrm>
          <a:prstGeom prst="rect">
            <a:avLst/>
          </a:prstGeom>
        </p:spPr>
      </p:pic>
      <p:sp>
        <p:nvSpPr>
          <p:cNvPr id="9" name="Text 5"/>
          <p:cNvSpPr/>
          <p:nvPr/>
        </p:nvSpPr>
        <p:spPr>
          <a:xfrm>
            <a:off x="4410224" y="1395487"/>
            <a:ext cx="1437233" cy="179561"/>
          </a:xfrm>
          <a:prstGeom prst="rect">
            <a:avLst/>
          </a:prstGeom>
          <a:noFill/>
          <a:ln/>
        </p:spPr>
        <p:txBody>
          <a:bodyPr wrap="none" lIns="0" tIns="0" rIns="0" bIns="0" rtlCol="0" anchor="t"/>
          <a:lstStyle/>
          <a:p>
            <a:pPr marL="0" indent="0" algn="l">
              <a:lnSpc>
                <a:spcPct val="104000"/>
              </a:lnSpc>
              <a:buNone/>
            </a:pPr>
            <a:r>
              <a:rPr lang="en-US" sz="1100" b="1" dirty="0">
                <a:solidFill>
                  <a:srgbClr val="384653"/>
                </a:solidFill>
                <a:latin typeface="Barlow Bold" pitchFamily="34" charset="0"/>
                <a:ea typeface="Barlow Bold" pitchFamily="34" charset="-122"/>
                <a:cs typeface="Barlow Bold" pitchFamily="34" charset="-120"/>
              </a:rPr>
              <a:t>Verifikasi Bahan Baku</a:t>
            </a:r>
            <a:endParaRPr lang="en-US" sz="1100" dirty="0"/>
          </a:p>
        </p:txBody>
      </p:sp>
      <p:sp>
        <p:nvSpPr>
          <p:cNvPr id="10" name="Text 6"/>
          <p:cNvSpPr/>
          <p:nvPr/>
        </p:nvSpPr>
        <p:spPr>
          <a:xfrm>
            <a:off x="4410224" y="1675730"/>
            <a:ext cx="4141068" cy="335905"/>
          </a:xfrm>
          <a:prstGeom prst="rect">
            <a:avLst/>
          </a:prstGeom>
          <a:noFill/>
          <a:ln/>
        </p:spPr>
        <p:txBody>
          <a:bodyPr wrap="square" lIns="0" tIns="0" rIns="0" bIns="0" rtlCol="0" anchor="t">
            <a:noAutofit/>
          </a:bodyPr>
          <a:lstStyle/>
          <a:p>
            <a:pPr marL="0" indent="0" algn="l">
              <a:lnSpc>
                <a:spcPct val="128000"/>
              </a:lnSpc>
              <a:buNone/>
            </a:pPr>
            <a:r>
              <a:rPr lang="en-US" sz="1000" dirty="0">
                <a:solidFill>
                  <a:srgbClr val="384653"/>
                </a:solidFill>
                <a:latin typeface="Montserrat" pitchFamily="34" charset="0"/>
                <a:ea typeface="Montserrat" pitchFamily="34" charset="-122"/>
                <a:cs typeface="Montserrat" pitchFamily="34" charset="-120"/>
              </a:rPr>
              <a:t>Identifikasi cepat bahan baku di gudang tanpa perlu analisis kimia yang rumit dan memakan waktu</a:t>
            </a:r>
            <a:endParaRPr lang="en-US" sz="10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86771" y="2235771"/>
            <a:ext cx="4387974" cy="1182216"/>
          </a:xfrm>
          <a:prstGeom prst="rect">
            <a:avLst/>
          </a:prstGeom>
        </p:spPr>
      </p:pic>
      <p:pic>
        <p:nvPicPr>
          <p:cNvPr id="12"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98865" y="2329532"/>
            <a:ext cx="163785" cy="163785"/>
          </a:xfrm>
          <a:prstGeom prst="rect">
            <a:avLst/>
          </a:prstGeom>
        </p:spPr>
      </p:pic>
      <p:sp>
        <p:nvSpPr>
          <p:cNvPr id="13" name="Text 7"/>
          <p:cNvSpPr/>
          <p:nvPr/>
        </p:nvSpPr>
        <p:spPr>
          <a:xfrm>
            <a:off x="4410224" y="2678385"/>
            <a:ext cx="1533451" cy="179561"/>
          </a:xfrm>
          <a:prstGeom prst="rect">
            <a:avLst/>
          </a:prstGeom>
          <a:noFill/>
          <a:ln/>
        </p:spPr>
        <p:txBody>
          <a:bodyPr wrap="none" lIns="0" tIns="0" rIns="0" bIns="0" rtlCol="0" anchor="t"/>
          <a:lstStyle/>
          <a:p>
            <a:pPr marL="0" indent="0" algn="l">
              <a:lnSpc>
                <a:spcPct val="104000"/>
              </a:lnSpc>
              <a:buNone/>
            </a:pPr>
            <a:r>
              <a:rPr lang="en-US" sz="1100" b="1" dirty="0">
                <a:solidFill>
                  <a:srgbClr val="384653"/>
                </a:solidFill>
                <a:latin typeface="Barlow Bold" pitchFamily="34" charset="0"/>
                <a:ea typeface="Barlow Bold" pitchFamily="34" charset="-122"/>
                <a:cs typeface="Barlow Bold" pitchFamily="34" charset="-120"/>
              </a:rPr>
              <a:t>Deteksi Pemalsuan Obat</a:t>
            </a:r>
            <a:endParaRPr lang="en-US" sz="1100" dirty="0"/>
          </a:p>
        </p:txBody>
      </p:sp>
      <p:sp>
        <p:nvSpPr>
          <p:cNvPr id="14" name="Text 8"/>
          <p:cNvSpPr/>
          <p:nvPr/>
        </p:nvSpPr>
        <p:spPr>
          <a:xfrm>
            <a:off x="4410224" y="2958629"/>
            <a:ext cx="4141068" cy="335905"/>
          </a:xfrm>
          <a:prstGeom prst="rect">
            <a:avLst/>
          </a:prstGeom>
          <a:noFill/>
          <a:ln/>
        </p:spPr>
        <p:txBody>
          <a:bodyPr wrap="square" lIns="0" tIns="0" rIns="0" bIns="0" rtlCol="0" anchor="t">
            <a:noAutofit/>
          </a:bodyPr>
          <a:lstStyle/>
          <a:p>
            <a:pPr marL="0" indent="0" algn="l">
              <a:lnSpc>
                <a:spcPct val="128000"/>
              </a:lnSpc>
              <a:buNone/>
            </a:pPr>
            <a:r>
              <a:rPr lang="en-US" sz="1000" dirty="0">
                <a:solidFill>
                  <a:srgbClr val="384653"/>
                </a:solidFill>
                <a:latin typeface="Montserrat" pitchFamily="34" charset="0"/>
                <a:ea typeface="Montserrat" pitchFamily="34" charset="-122"/>
                <a:cs typeface="Montserrat" pitchFamily="34" charset="-120"/>
              </a:rPr>
              <a:t>Sidik jari spektrum yang unik memungkinkan deteksi obat palsu atau substandar secara akurat</a:t>
            </a:r>
            <a:endParaRPr lang="en-US" sz="1000"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86771" y="3518669"/>
            <a:ext cx="4387974" cy="1182216"/>
          </a:xfrm>
          <a:prstGeom prst="rect">
            <a:avLst/>
          </a:prstGeom>
        </p:spPr>
      </p:pic>
      <p:pic>
        <p:nvPicPr>
          <p:cNvPr id="16" name="Image 5"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98865" y="3612431"/>
            <a:ext cx="163785" cy="163785"/>
          </a:xfrm>
          <a:prstGeom prst="rect">
            <a:avLst/>
          </a:prstGeom>
        </p:spPr>
      </p:pic>
      <p:sp>
        <p:nvSpPr>
          <p:cNvPr id="17" name="Text 9"/>
          <p:cNvSpPr/>
          <p:nvPr/>
        </p:nvSpPr>
        <p:spPr>
          <a:xfrm>
            <a:off x="4410224" y="3961284"/>
            <a:ext cx="1886769" cy="179561"/>
          </a:xfrm>
          <a:prstGeom prst="rect">
            <a:avLst/>
          </a:prstGeom>
          <a:noFill/>
          <a:ln/>
        </p:spPr>
        <p:txBody>
          <a:bodyPr wrap="none" lIns="0" tIns="0" rIns="0" bIns="0" rtlCol="0" anchor="t"/>
          <a:lstStyle/>
          <a:p>
            <a:pPr marL="0" indent="0" algn="l">
              <a:lnSpc>
                <a:spcPct val="104000"/>
              </a:lnSpc>
              <a:buNone/>
            </a:pPr>
            <a:r>
              <a:rPr lang="en-US" sz="1100" b="1" dirty="0">
                <a:solidFill>
                  <a:srgbClr val="384653"/>
                </a:solidFill>
                <a:latin typeface="Barlow Bold" pitchFamily="34" charset="0"/>
                <a:ea typeface="Barlow Bold" pitchFamily="34" charset="-122"/>
                <a:cs typeface="Barlow Bold" pitchFamily="34" charset="-120"/>
              </a:rPr>
              <a:t>Keseragaman Struktur Kristal</a:t>
            </a:r>
            <a:endParaRPr lang="en-US" sz="1100" dirty="0"/>
          </a:p>
        </p:txBody>
      </p:sp>
      <p:sp>
        <p:nvSpPr>
          <p:cNvPr id="18" name="Text 10"/>
          <p:cNvSpPr/>
          <p:nvPr/>
        </p:nvSpPr>
        <p:spPr>
          <a:xfrm>
            <a:off x="4410224" y="4241527"/>
            <a:ext cx="4141068" cy="335905"/>
          </a:xfrm>
          <a:prstGeom prst="rect">
            <a:avLst/>
          </a:prstGeom>
          <a:noFill/>
          <a:ln/>
        </p:spPr>
        <p:txBody>
          <a:bodyPr wrap="square" lIns="0" tIns="0" rIns="0" bIns="0" rtlCol="0" anchor="t">
            <a:noAutofit/>
          </a:bodyPr>
          <a:lstStyle/>
          <a:p>
            <a:pPr marL="0" indent="0" algn="l">
              <a:lnSpc>
                <a:spcPct val="128000"/>
              </a:lnSpc>
              <a:buNone/>
            </a:pPr>
            <a:r>
              <a:rPr lang="en-US" sz="1000" dirty="0">
                <a:solidFill>
                  <a:srgbClr val="384653"/>
                </a:solidFill>
                <a:latin typeface="Montserrat" pitchFamily="34" charset="0"/>
                <a:ea typeface="Montserrat" pitchFamily="34" charset="-122"/>
                <a:cs typeface="Montserrat" pitchFamily="34" charset="-120"/>
              </a:rPr>
              <a:t>Memastikan polimorf yang benar dalam produksi massal — krusial untuk bioavailabilitas dan stabilitas obat</a:t>
            </a:r>
            <a:endParaRPr lang="en-US" sz="1000" dirty="0"/>
          </a:p>
        </p:txBody>
      </p:sp>
      <p:pic>
        <p:nvPicPr>
          <p:cNvPr id="19" name="Image 0" descr="preencoded.png">
            <a:extLst>
              <a:ext uri="{FF2B5EF4-FFF2-40B4-BE49-F238E27FC236}">
                <a16:creationId xmlns:a16="http://schemas.microsoft.com/office/drawing/2014/main" id="{360BF817-C0C3-04B3-1291-A5CB4C660B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437" y="2438094"/>
            <a:ext cx="3991080" cy="1075284"/>
          </a:xfrm>
          <a:prstGeom prst="rect">
            <a:avLst/>
          </a:prstGeom>
        </p:spPr>
      </p:pic>
      <p:sp>
        <p:nvSpPr>
          <p:cNvPr id="21" name="TextBox 20">
            <a:extLst>
              <a:ext uri="{FF2B5EF4-FFF2-40B4-BE49-F238E27FC236}">
                <a16:creationId xmlns:a16="http://schemas.microsoft.com/office/drawing/2014/main" id="{FBF73887-C95E-D4CB-4F86-CDBCD1E1CFD9}"/>
              </a:ext>
            </a:extLst>
          </p:cNvPr>
          <p:cNvSpPr txBox="1"/>
          <p:nvPr/>
        </p:nvSpPr>
        <p:spPr>
          <a:xfrm>
            <a:off x="275779" y="2794139"/>
            <a:ext cx="3572322" cy="724942"/>
          </a:xfrm>
          <a:prstGeom prst="rect">
            <a:avLst/>
          </a:prstGeom>
          <a:noFill/>
        </p:spPr>
        <p:txBody>
          <a:bodyPr wrap="square">
            <a:spAutoFit/>
          </a:bodyPr>
          <a:lstStyle/>
          <a:p>
            <a:pPr algn="l">
              <a:lnSpc>
                <a:spcPct val="128000"/>
              </a:lnSpc>
              <a:buSzPct val="100000"/>
            </a:pPr>
            <a:r>
              <a:rPr lang="en-US" sz="1100" b="1" dirty="0">
                <a:latin typeface="Montserrat" pitchFamily="34" charset="0"/>
                <a:ea typeface="Montserrat" pitchFamily="34" charset="-122"/>
                <a:cs typeface="Montserrat" pitchFamily="34" charset="-120"/>
              </a:rPr>
              <a:t>Monitoring proses </a:t>
            </a:r>
            <a:r>
              <a:rPr lang="en-US" sz="1100" b="1" dirty="0" err="1">
                <a:latin typeface="Montserrat" pitchFamily="34" charset="0"/>
                <a:ea typeface="Montserrat" pitchFamily="34" charset="-122"/>
                <a:cs typeface="Montserrat" pitchFamily="34" charset="-120"/>
              </a:rPr>
              <a:t>produksi</a:t>
            </a:r>
            <a:r>
              <a:rPr lang="en-US" sz="1100" b="1" dirty="0">
                <a:latin typeface="Montserrat" pitchFamily="34" charset="0"/>
                <a:ea typeface="Montserrat" pitchFamily="34" charset="-122"/>
                <a:cs typeface="Montserrat" pitchFamily="34" charset="-120"/>
              </a:rPr>
              <a:t> </a:t>
            </a:r>
            <a:r>
              <a:rPr lang="en-US" sz="1100" b="1" dirty="0" err="1">
                <a:latin typeface="Montserrat" pitchFamily="34" charset="0"/>
                <a:ea typeface="Montserrat" pitchFamily="34" charset="-122"/>
                <a:cs typeface="Montserrat" pitchFamily="34" charset="-120"/>
              </a:rPr>
              <a:t>secara</a:t>
            </a:r>
            <a:r>
              <a:rPr lang="en-US" sz="1100" b="1" dirty="0">
                <a:latin typeface="Montserrat" pitchFamily="34" charset="0"/>
                <a:ea typeface="Montserrat" pitchFamily="34" charset="-122"/>
                <a:cs typeface="Montserrat" pitchFamily="34" charset="-120"/>
              </a:rPr>
              <a:t> </a:t>
            </a:r>
            <a:r>
              <a:rPr lang="en-US" sz="1100" b="1" i="1" dirty="0">
                <a:latin typeface="Montserrat" pitchFamily="34" charset="0"/>
                <a:ea typeface="Montserrat" pitchFamily="34" charset="-122"/>
                <a:cs typeface="Montserrat" pitchFamily="34" charset="-120"/>
              </a:rPr>
              <a:t>in-line</a:t>
            </a:r>
          </a:p>
          <a:p>
            <a:pPr algn="l">
              <a:lnSpc>
                <a:spcPct val="128000"/>
              </a:lnSpc>
              <a:buSzPct val="100000"/>
            </a:pPr>
            <a:r>
              <a:rPr lang="en-US" sz="1100" dirty="0" err="1">
                <a:latin typeface="Montserrat" pitchFamily="34" charset="0"/>
              </a:rPr>
              <a:t>Pemantauan</a:t>
            </a:r>
            <a:r>
              <a:rPr lang="en-US" sz="1100" dirty="0">
                <a:latin typeface="Montserrat" pitchFamily="34" charset="0"/>
              </a:rPr>
              <a:t> </a:t>
            </a:r>
            <a:r>
              <a:rPr lang="en-US" sz="1100" dirty="0" err="1">
                <a:latin typeface="Montserrat" pitchFamily="34" charset="0"/>
              </a:rPr>
              <a:t>selama</a:t>
            </a:r>
            <a:r>
              <a:rPr lang="en-US" sz="1100" dirty="0">
                <a:latin typeface="Montserrat" pitchFamily="34" charset="0"/>
              </a:rPr>
              <a:t> proses </a:t>
            </a:r>
            <a:r>
              <a:rPr lang="en-US" sz="1100" dirty="0" err="1">
                <a:latin typeface="Montserrat" pitchFamily="34" charset="0"/>
              </a:rPr>
              <a:t>produksi</a:t>
            </a:r>
            <a:r>
              <a:rPr lang="en-US" sz="1100" dirty="0">
                <a:latin typeface="Montserrat" pitchFamily="34" charset="0"/>
              </a:rPr>
              <a:t> </a:t>
            </a:r>
            <a:r>
              <a:rPr lang="en-US" sz="1100" dirty="0" err="1">
                <a:latin typeface="Montserrat" pitchFamily="34" charset="0"/>
              </a:rPr>
              <a:t>berlangsung</a:t>
            </a:r>
            <a:endParaRPr lang="en-US" sz="1100" dirty="0"/>
          </a:p>
        </p:txBody>
      </p:sp>
      <p:pic>
        <p:nvPicPr>
          <p:cNvPr id="22" name="Image 0" descr="preencoded.png">
            <a:extLst>
              <a:ext uri="{FF2B5EF4-FFF2-40B4-BE49-F238E27FC236}">
                <a16:creationId xmlns:a16="http://schemas.microsoft.com/office/drawing/2014/main" id="{9F8157F6-C2B0-4907-E541-14B6BA9DEF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2238" y="3620050"/>
            <a:ext cx="3991080" cy="1075284"/>
          </a:xfrm>
          <a:prstGeom prst="rect">
            <a:avLst/>
          </a:prstGeom>
        </p:spPr>
      </p:pic>
      <p:sp>
        <p:nvSpPr>
          <p:cNvPr id="23" name="TextBox 22">
            <a:extLst>
              <a:ext uri="{FF2B5EF4-FFF2-40B4-BE49-F238E27FC236}">
                <a16:creationId xmlns:a16="http://schemas.microsoft.com/office/drawing/2014/main" id="{4A3644AA-DA28-2201-707E-AB8672CD8596}"/>
              </a:ext>
            </a:extLst>
          </p:cNvPr>
          <p:cNvSpPr txBox="1"/>
          <p:nvPr/>
        </p:nvSpPr>
        <p:spPr>
          <a:xfrm>
            <a:off x="326232" y="3922961"/>
            <a:ext cx="3572322" cy="546625"/>
          </a:xfrm>
          <a:prstGeom prst="rect">
            <a:avLst/>
          </a:prstGeom>
          <a:noFill/>
        </p:spPr>
        <p:txBody>
          <a:bodyPr wrap="square">
            <a:spAutoFit/>
          </a:bodyPr>
          <a:lstStyle/>
          <a:p>
            <a:pPr algn="l">
              <a:lnSpc>
                <a:spcPct val="128000"/>
              </a:lnSpc>
              <a:buSzPct val="100000"/>
            </a:pPr>
            <a:r>
              <a:rPr lang="en-US" sz="1200" b="1" dirty="0" err="1"/>
              <a:t>Pengujjian</a:t>
            </a:r>
            <a:r>
              <a:rPr lang="en-US" sz="1200" b="1" dirty="0"/>
              <a:t> </a:t>
            </a:r>
            <a:r>
              <a:rPr lang="en-US" sz="1200" b="1" dirty="0" err="1"/>
              <a:t>sebelum</a:t>
            </a:r>
            <a:r>
              <a:rPr lang="en-US" sz="1200" b="1" dirty="0"/>
              <a:t> </a:t>
            </a:r>
            <a:r>
              <a:rPr lang="en-US" sz="1200" b="1" dirty="0" err="1"/>
              <a:t>rilis</a:t>
            </a:r>
            <a:endParaRPr lang="en-US" sz="1200" b="1" dirty="0"/>
          </a:p>
          <a:p>
            <a:pPr algn="l">
              <a:lnSpc>
                <a:spcPct val="128000"/>
              </a:lnSpc>
              <a:buSzPct val="100000"/>
            </a:pPr>
            <a:r>
              <a:rPr lang="en-US" sz="1200" dirty="0"/>
              <a:t>Uji </a:t>
            </a:r>
            <a:r>
              <a:rPr lang="en-US" sz="1200" dirty="0" err="1"/>
              <a:t>kelayakan</a:t>
            </a:r>
            <a:r>
              <a:rPr lang="en-US" sz="1200" dirty="0"/>
              <a:t> </a:t>
            </a:r>
            <a:r>
              <a:rPr lang="en-US" sz="1200" dirty="0" err="1"/>
              <a:t>sebelum</a:t>
            </a:r>
            <a:r>
              <a:rPr lang="en-US" sz="1200" dirty="0"/>
              <a:t> proses packaging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73943" y="511969"/>
            <a:ext cx="4383360"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Batasan dan Tantangan FTIR</a:t>
            </a:r>
            <a:endParaRPr lang="en-US" sz="2450" dirty="0"/>
          </a:p>
        </p:txBody>
      </p:sp>
      <p:sp>
        <p:nvSpPr>
          <p:cNvPr id="3" name="Text 1"/>
          <p:cNvSpPr/>
          <p:nvPr/>
        </p:nvSpPr>
        <p:spPr>
          <a:xfrm>
            <a:off x="473943" y="1138610"/>
            <a:ext cx="819611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Meskipun powerful, FTIR memiliki keterbatasan yang perlu dipahami agar hasil analisis dapat diinterpretasikan dengan tepat dan tidak menyesatkan.</a:t>
            </a:r>
            <a:endParaRPr lang="en-US" sz="9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9656" y="1650950"/>
            <a:ext cx="2667298" cy="2062460"/>
          </a:xfrm>
          <a:prstGeom prst="rect">
            <a:avLst/>
          </a:prstGeom>
        </p:spPr>
      </p:pic>
      <p:sp>
        <p:nvSpPr>
          <p:cNvPr id="5" name="Text 2"/>
          <p:cNvSpPr/>
          <p:nvPr/>
        </p:nvSpPr>
        <p:spPr>
          <a:xfrm>
            <a:off x="649560" y="1783705"/>
            <a:ext cx="2344638" cy="399157"/>
          </a:xfrm>
          <a:prstGeom prst="rect">
            <a:avLst/>
          </a:prstGeom>
          <a:noFill/>
          <a:ln/>
        </p:spPr>
        <p:txBody>
          <a:bodyPr wrap="square" lIns="0" tIns="0" rIns="0" bIns="0" rtlCol="0" anchor="t">
            <a:normAutofit/>
          </a:bodyPr>
          <a:lstStyle/>
          <a:p>
            <a:pPr marL="0" indent="0" algn="l">
              <a:lnSpc>
                <a:spcPct val="104000"/>
              </a:lnSpc>
              <a:buNone/>
            </a:pPr>
            <a:r>
              <a:rPr lang="en-US" sz="1200" b="1" dirty="0">
                <a:solidFill>
                  <a:srgbClr val="000000"/>
                </a:solidFill>
                <a:latin typeface="Barlow Bold" pitchFamily="34" charset="0"/>
                <a:ea typeface="Barlow Bold" pitchFamily="34" charset="-122"/>
                <a:cs typeface="Barlow Bold" pitchFamily="34" charset="-120"/>
              </a:rPr>
              <a:t>⚠️</a:t>
            </a:r>
            <a:r>
              <a:rPr lang="en-US" sz="1200" b="1" dirty="0">
                <a:solidFill>
                  <a:srgbClr val="384653"/>
                </a:solidFill>
                <a:latin typeface="Barlow Bold" pitchFamily="34" charset="0"/>
                <a:ea typeface="Barlow Bold" pitchFamily="34" charset="-122"/>
                <a:cs typeface="Barlow Bold" pitchFamily="34" charset="-120"/>
              </a:rPr>
              <a:t> Gangguan dari Air (Kelembapan)</a:t>
            </a:r>
            <a:endParaRPr lang="en-US" sz="1200" dirty="0"/>
          </a:p>
        </p:txBody>
      </p:sp>
      <p:sp>
        <p:nvSpPr>
          <p:cNvPr id="6" name="Text 3"/>
          <p:cNvSpPr/>
          <p:nvPr/>
        </p:nvSpPr>
        <p:spPr>
          <a:xfrm>
            <a:off x="649560" y="2253928"/>
            <a:ext cx="2344638" cy="132672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Uap air dan air bebas menyerap IR sangat kuat pada wilayah 3600–3200 cm⁻¹ dan sekitar 1640 cm⁻¹, sehingga dapat menutupi puncak penting. Pengeringan sampel dan purging nitrogen pada instrumen sangat diperlukan.</a:t>
            </a:r>
            <a:endParaRPr lang="en-US" sz="9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1133" y="1650950"/>
            <a:ext cx="2667372" cy="2062460"/>
          </a:xfrm>
          <a:prstGeom prst="rect">
            <a:avLst/>
          </a:prstGeom>
        </p:spPr>
      </p:pic>
      <p:sp>
        <p:nvSpPr>
          <p:cNvPr id="8" name="Text 4"/>
          <p:cNvSpPr/>
          <p:nvPr/>
        </p:nvSpPr>
        <p:spPr>
          <a:xfrm>
            <a:off x="3421038" y="1783705"/>
            <a:ext cx="2224906" cy="20434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Barlow Bold" pitchFamily="34" charset="0"/>
                <a:ea typeface="Barlow Bold" pitchFamily="34" charset="-122"/>
                <a:cs typeface="Barlow Bold" pitchFamily="34" charset="-120"/>
              </a:rPr>
              <a:t>⚠️</a:t>
            </a:r>
            <a:r>
              <a:rPr lang="en-US" sz="1200" b="1" dirty="0">
                <a:solidFill>
                  <a:srgbClr val="384653"/>
                </a:solidFill>
                <a:latin typeface="Barlow Bold" pitchFamily="34" charset="0"/>
                <a:ea typeface="Barlow Bold" pitchFamily="34" charset="-122"/>
                <a:cs typeface="Barlow Bold" pitchFamily="34" charset="-120"/>
              </a:rPr>
              <a:t> Persiapan Sampel yang Kritis</a:t>
            </a:r>
            <a:endParaRPr lang="en-US" sz="1200" dirty="0"/>
          </a:p>
        </p:txBody>
      </p:sp>
      <p:sp>
        <p:nvSpPr>
          <p:cNvPr id="9" name="Text 5"/>
          <p:cNvSpPr/>
          <p:nvPr/>
        </p:nvSpPr>
        <p:spPr>
          <a:xfrm>
            <a:off x="3421038" y="2059112"/>
            <a:ext cx="2344713" cy="132672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Teknik preparasi bervariasi: pelet KBr untuk sampel padat, film tipis untuk cairan, atau </a:t>
            </a:r>
            <a:r>
              <a:rPr lang="en-US" sz="900" b="1" dirty="0">
                <a:solidFill>
                  <a:srgbClr val="384653"/>
                </a:solidFill>
                <a:latin typeface="Montserrat" pitchFamily="34" charset="0"/>
                <a:ea typeface="Montserrat" pitchFamily="34" charset="-122"/>
                <a:cs typeface="Montserrat" pitchFamily="34" charset="-120"/>
              </a:rPr>
              <a:t>ATR (Attenuated Total Reflectance)</a:t>
            </a:r>
            <a:r>
              <a:rPr lang="en-US" sz="900" dirty="0">
                <a:solidFill>
                  <a:srgbClr val="384653"/>
                </a:solidFill>
                <a:latin typeface="Montserrat" pitchFamily="34" charset="0"/>
                <a:ea typeface="Montserrat" pitchFamily="34" charset="-122"/>
                <a:cs typeface="Montserrat" pitchFamily="34" charset="-120"/>
              </a:rPr>
              <a:t> untuk sampel yang sulit disiapkan. Pemilihan metode yang salah dapat menghasilkan spektrum yang tidak representatif.</a:t>
            </a:r>
            <a:endParaRPr lang="en-US" sz="9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2685" y="1650950"/>
            <a:ext cx="2667298" cy="2062460"/>
          </a:xfrm>
          <a:prstGeom prst="rect">
            <a:avLst/>
          </a:prstGeom>
        </p:spPr>
      </p:pic>
      <p:sp>
        <p:nvSpPr>
          <p:cNvPr id="11" name="Text 6"/>
          <p:cNvSpPr/>
          <p:nvPr/>
        </p:nvSpPr>
        <p:spPr>
          <a:xfrm>
            <a:off x="6192589" y="1783705"/>
            <a:ext cx="2013793" cy="20434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Barlow Bold" pitchFamily="34" charset="0"/>
                <a:ea typeface="Barlow Bold" pitchFamily="34" charset="-122"/>
                <a:cs typeface="Barlow Bold" pitchFamily="34" charset="-120"/>
              </a:rPr>
              <a:t>⚠️</a:t>
            </a:r>
            <a:r>
              <a:rPr lang="en-US" sz="1200" b="1" dirty="0">
                <a:solidFill>
                  <a:srgbClr val="384653"/>
                </a:solidFill>
                <a:latin typeface="Barlow Bold" pitchFamily="34" charset="0"/>
                <a:ea typeface="Barlow Bold" pitchFamily="34" charset="-122"/>
                <a:cs typeface="Barlow Bold" pitchFamily="34" charset="-120"/>
              </a:rPr>
              <a:t> Kompleksitas Interpretasi</a:t>
            </a:r>
            <a:endParaRPr lang="en-US" sz="1200" dirty="0"/>
          </a:p>
        </p:txBody>
      </p:sp>
      <p:sp>
        <p:nvSpPr>
          <p:cNvPr id="12" name="Text 7"/>
          <p:cNvSpPr/>
          <p:nvPr/>
        </p:nvSpPr>
        <p:spPr>
          <a:xfrm>
            <a:off x="6192589" y="2059112"/>
            <a:ext cx="2344638" cy="132672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Spektrum senyawa kompleks (campuran, formulasi multikomponen) memerlukan keahlian mendalam. Tumpang tindih puncak dan efek matriks dapat mempersulit identifikasi tanpa pengalaman dan database spektrum yang memadai.</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TotalTime>
  <Words>891</Words>
  <Application>Microsoft Office PowerPoint</Application>
  <PresentationFormat>On-screen Show (16:9)</PresentationFormat>
  <Paragraphs>86</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Montserrat</vt:lpstr>
      <vt:lpstr>Arial</vt:lpstr>
      <vt:lpstr>Barlow Bold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YOKY ELFADRI</cp:lastModifiedBy>
  <cp:revision>2</cp:revision>
  <dcterms:created xsi:type="dcterms:W3CDTF">2026-06-19T15:44:42Z</dcterms:created>
  <dcterms:modified xsi:type="dcterms:W3CDTF">2026-06-20T02:08:53Z</dcterms:modified>
</cp:coreProperties>
</file>