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7" r:id="rId10"/>
    <p:sldId id="263" r:id="rId11"/>
  </p:sldIdLst>
  <p:sldSz cx="9144000" cy="5143500" type="screen16x9"/>
  <p:notesSz cx="5143500" cy="9144000"/>
  <p:embeddedFontLst>
    <p:embeddedFont>
      <p:font typeface="Barlow Bold" panose="020B0604020202020204" charset="0"/>
      <p:regular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Wingdings 3" panose="05040102010807070707" pitchFamily="18" charset="2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96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4185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4201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4592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807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57991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72747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8773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5651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674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4643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4037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909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265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12222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987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1257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2193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0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1436638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04000"/>
              </a:lnSpc>
            </a:pPr>
            <a:r>
              <a:rPr lang="en-US" sz="28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 Chromatography-Mass Spectrometry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3902943" y="2393752"/>
            <a:ext cx="4767114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/>
              <a:t>Apt. </a:t>
            </a:r>
            <a:r>
              <a:rPr lang="en-US" sz="1200" dirty="0" err="1"/>
              <a:t>Yoky</a:t>
            </a:r>
            <a:r>
              <a:rPr lang="en-US" sz="1200" dirty="0"/>
              <a:t> </a:t>
            </a:r>
            <a:r>
              <a:rPr lang="en-US" sz="1200" dirty="0" err="1"/>
              <a:t>Elfadri</a:t>
            </a:r>
            <a:r>
              <a:rPr lang="en-US" sz="1200" dirty="0"/>
              <a:t>, M. Farm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dirty="0"/>
              <a:t>Dosen </a:t>
            </a:r>
            <a:r>
              <a:rPr lang="en-US" sz="1200" dirty="0" err="1"/>
              <a:t>Pengampu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44240"/>
            <a:ext cx="5042818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Aplikasi GC-MS di Bidang Farmasi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570881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GC-MS telah menjadi tulang punggung analisis dalam berbagai bidang farmasi — dari penelitian bahan alam hingga kontrol kualitas industri obat modern.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73943" y="3175174"/>
            <a:ext cx="2500536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Senyawa Volatil Bahan Alam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73943" y="3441055"/>
            <a:ext cx="2633290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Identifikasi dan kuantifikasi komponen volatil pada simplisia, minyak atsiri, dan ekstrak tumbuhan obat. Mendukung standardisasi produk herbal.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3255318" y="3175174"/>
            <a:ext cx="158851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Uji Kemurnian Zat Aktif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255318" y="3441055"/>
            <a:ext cx="2633290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Deteksi dan kuantifikasi pengotor (impurities) serta residu pelarut dalam zat aktif farmasi sesuai persyaratan ICH Q2 dan Farmakope.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6036692" y="3175248"/>
            <a:ext cx="228064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Standarisasi Ekstrak Bahan Alam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036692" y="3441129"/>
            <a:ext cx="263336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Fingerprinting metabolit sekunder untuk standarisasi ekstrak herbal, menjamin konsistensi komposisi antar batch produksi.</a:t>
            </a:r>
            <a:endParaRPr lang="en-US" sz="900" dirty="0"/>
          </a:p>
        </p:txBody>
      </p:sp>
      <p:pic>
        <p:nvPicPr>
          <p:cNvPr id="15" name="Picture 14" descr="Senyawa Organik Volatil - Gambaran Umum | Topik ScienceDirect">
            <a:extLst>
              <a:ext uri="{FF2B5EF4-FFF2-40B4-BE49-F238E27FC236}">
                <a16:creationId xmlns:a16="http://schemas.microsoft.com/office/drawing/2014/main" id="{279B8620-7DB0-8E5B-13DE-2A2DDADC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186" y="1968326"/>
            <a:ext cx="1855754" cy="1135783"/>
          </a:xfrm>
          <a:prstGeom prst="rect">
            <a:avLst/>
          </a:prstGeom>
        </p:spPr>
      </p:pic>
      <p:pic>
        <p:nvPicPr>
          <p:cNvPr id="16" name="Picture 15" descr="Kemurnian dan Keanggunan Air dalam Logo | Vektor Premium">
            <a:extLst>
              <a:ext uri="{FF2B5EF4-FFF2-40B4-BE49-F238E27FC236}">
                <a16:creationId xmlns:a16="http://schemas.microsoft.com/office/drawing/2014/main" id="{E79F58BF-F71F-3461-D3EA-E1CE7E243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1" y="1856854"/>
            <a:ext cx="1225970" cy="1372374"/>
          </a:xfrm>
          <a:prstGeom prst="rect">
            <a:avLst/>
          </a:prstGeom>
        </p:spPr>
      </p:pic>
      <p:pic>
        <p:nvPicPr>
          <p:cNvPr id="17" name="Picture 16" descr="Direktorat Jenderal Kesehatan Lanjutan">
            <a:extLst>
              <a:ext uri="{FF2B5EF4-FFF2-40B4-BE49-F238E27FC236}">
                <a16:creationId xmlns:a16="http://schemas.microsoft.com/office/drawing/2014/main" id="{A02363B8-D738-54E0-0885-EBF3016C3C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030"/>
          <a:stretch>
            <a:fillRect/>
          </a:stretch>
        </p:blipFill>
        <p:spPr>
          <a:xfrm>
            <a:off x="6036692" y="2151275"/>
            <a:ext cx="2119780" cy="9528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3998" y="508453"/>
            <a:ext cx="357522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Apa itu GC-MS?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507132" y="1114350"/>
            <a:ext cx="8196114" cy="11591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ID" sz="1200" dirty="0"/>
              <a:t>GC-MS </a:t>
            </a:r>
            <a:r>
              <a:rPr lang="en-ID" sz="1200" dirty="0" err="1"/>
              <a:t>terdiri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dua </a:t>
            </a:r>
            <a:r>
              <a:rPr lang="en-ID" sz="1200" dirty="0" err="1"/>
              <a:t>sistem</a:t>
            </a:r>
            <a:r>
              <a:rPr lang="en-ID" sz="1200" dirty="0"/>
              <a:t> </a:t>
            </a:r>
            <a:r>
              <a:rPr lang="en-ID" sz="1200" dirty="0" err="1"/>
              <a:t>terpisah</a:t>
            </a:r>
            <a:r>
              <a:rPr lang="en-ID" sz="1200" dirty="0"/>
              <a:t>, </a:t>
            </a:r>
            <a:r>
              <a:rPr lang="en-ID" sz="1200" dirty="0" err="1"/>
              <a:t>yaitu</a:t>
            </a:r>
            <a:r>
              <a:rPr lang="en-ID" sz="1200" dirty="0"/>
              <a:t> GC dan MS, yang </a:t>
            </a:r>
            <a:r>
              <a:rPr lang="en-ID" sz="1200" dirty="0" err="1"/>
              <a:t>digabungkan</a:t>
            </a:r>
            <a:r>
              <a:rPr lang="en-ID" sz="1200" dirty="0"/>
              <a:t> </a:t>
            </a:r>
            <a:r>
              <a:rPr lang="en-ID" sz="1200" dirty="0" err="1"/>
              <a:t>menjadi</a:t>
            </a:r>
            <a:r>
              <a:rPr lang="en-ID" sz="1200" dirty="0"/>
              <a:t> </a:t>
            </a:r>
            <a:r>
              <a:rPr lang="en-ID" sz="1200" dirty="0" err="1"/>
              <a:t>satu</a:t>
            </a:r>
            <a:r>
              <a:rPr lang="en-ID" sz="1200" dirty="0"/>
              <a:t> </a:t>
            </a:r>
            <a:r>
              <a:rPr lang="en-ID" sz="1200" dirty="0" err="1"/>
              <a:t>instrumen</a:t>
            </a:r>
            <a:r>
              <a:rPr lang="en-ID" sz="1200" dirty="0"/>
              <a:t>. Sampel yang </a:t>
            </a:r>
            <a:r>
              <a:rPr lang="en-ID" sz="1200" dirty="0" err="1"/>
              <a:t>mengandung</a:t>
            </a:r>
            <a:r>
              <a:rPr lang="en-ID" sz="1200" dirty="0"/>
              <a:t> </a:t>
            </a:r>
            <a:r>
              <a:rPr lang="en-ID" sz="1200" dirty="0" err="1"/>
              <a:t>senyawa</a:t>
            </a:r>
            <a:r>
              <a:rPr lang="en-ID" sz="1200" dirty="0"/>
              <a:t> volatile </a:t>
            </a:r>
            <a:r>
              <a:rPr lang="en-ID" sz="1200" dirty="0" err="1"/>
              <a:t>diinjeksikan</a:t>
            </a:r>
            <a:r>
              <a:rPr lang="en-ID" sz="1200" dirty="0"/>
              <a:t> </a:t>
            </a:r>
            <a:r>
              <a:rPr lang="en-ID" sz="1200" dirty="0" err="1"/>
              <a:t>ke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sistem</a:t>
            </a:r>
            <a:r>
              <a:rPr lang="en-ID" sz="1200" dirty="0"/>
              <a:t> GC, di mana </a:t>
            </a:r>
            <a:r>
              <a:rPr lang="en-ID" sz="1200" dirty="0" err="1"/>
              <a:t>senyawa-senyawa</a:t>
            </a:r>
            <a:r>
              <a:rPr lang="en-ID" sz="1200" dirty="0"/>
              <a:t> </a:t>
            </a:r>
            <a:r>
              <a:rPr lang="en-ID" sz="1200" dirty="0" err="1"/>
              <a:t>tersebut</a:t>
            </a:r>
            <a:r>
              <a:rPr lang="en-ID" sz="1200" dirty="0"/>
              <a:t>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dipisahkan</a:t>
            </a:r>
            <a:r>
              <a:rPr lang="en-ID" sz="1200" dirty="0"/>
              <a:t> </a:t>
            </a:r>
            <a:r>
              <a:rPr lang="en-ID" sz="1200" dirty="0" err="1"/>
              <a:t>berdasarkan</a:t>
            </a:r>
            <a:r>
              <a:rPr lang="en-ID" sz="1200" dirty="0"/>
              <a:t> </a:t>
            </a:r>
            <a:r>
              <a:rPr lang="en-ID" sz="1200" dirty="0" err="1"/>
              <a:t>sifat</a:t>
            </a:r>
            <a:r>
              <a:rPr lang="en-ID" sz="1200" dirty="0"/>
              <a:t> </a:t>
            </a:r>
            <a:r>
              <a:rPr lang="en-ID" sz="1200" dirty="0" err="1"/>
              <a:t>kepolarannya</a:t>
            </a:r>
            <a:r>
              <a:rPr lang="en-ID" sz="1200" dirty="0"/>
              <a:t> di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kolom</a:t>
            </a:r>
            <a:r>
              <a:rPr lang="en-ID" sz="1200" dirty="0"/>
              <a:t> yang </a:t>
            </a:r>
            <a:r>
              <a:rPr lang="en-ID" sz="1200" dirty="0" err="1"/>
              <a:t>terisi</a:t>
            </a:r>
            <a:r>
              <a:rPr lang="en-ID" sz="1200" dirty="0"/>
              <a:t> </a:t>
            </a:r>
            <a:r>
              <a:rPr lang="en-ID" sz="1200" dirty="0" err="1"/>
              <a:t>dengan</a:t>
            </a:r>
            <a:r>
              <a:rPr lang="en-ID" sz="1200" dirty="0"/>
              <a:t> </a:t>
            </a:r>
            <a:r>
              <a:rPr lang="en-ID" sz="1200" dirty="0" err="1"/>
              <a:t>fase</a:t>
            </a:r>
            <a:r>
              <a:rPr lang="en-ID" sz="1200" dirty="0"/>
              <a:t> stationer. </a:t>
            </a:r>
            <a:r>
              <a:rPr lang="en-ID" sz="1200" dirty="0" err="1"/>
              <a:t>Setelah</a:t>
            </a:r>
            <a:r>
              <a:rPr lang="en-ID" sz="1200" dirty="0"/>
              <a:t> </a:t>
            </a:r>
            <a:r>
              <a:rPr lang="en-ID" sz="1200" dirty="0" err="1"/>
              <a:t>terelusi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sistem</a:t>
            </a:r>
            <a:r>
              <a:rPr lang="en-ID" sz="1200" dirty="0"/>
              <a:t> GC, </a:t>
            </a:r>
            <a:r>
              <a:rPr lang="en-ID" sz="1200" dirty="0" err="1"/>
              <a:t>senyawa-senyawa</a:t>
            </a:r>
            <a:r>
              <a:rPr lang="en-ID" sz="1200" dirty="0"/>
              <a:t> </a:t>
            </a:r>
            <a:r>
              <a:rPr lang="en-ID" sz="1200" dirty="0" err="1"/>
              <a:t>tersebut</a:t>
            </a:r>
            <a:r>
              <a:rPr lang="en-ID" sz="1200" dirty="0"/>
              <a:t>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masuk</a:t>
            </a:r>
            <a:r>
              <a:rPr lang="en-ID" sz="1200" dirty="0"/>
              <a:t> </a:t>
            </a:r>
            <a:r>
              <a:rPr lang="en-ID" sz="1200" dirty="0" err="1"/>
              <a:t>ke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sistem</a:t>
            </a:r>
            <a:r>
              <a:rPr lang="en-ID" sz="1200" dirty="0"/>
              <a:t> MS, di mana </a:t>
            </a:r>
            <a:r>
              <a:rPr lang="en-ID" sz="1200" dirty="0" err="1"/>
              <a:t>senyawa-senyawa</a:t>
            </a:r>
            <a:r>
              <a:rPr lang="en-ID" sz="1200" dirty="0"/>
              <a:t> </a:t>
            </a:r>
            <a:r>
              <a:rPr lang="en-ID" sz="1200" dirty="0" err="1"/>
              <a:t>tersebut</a:t>
            </a:r>
            <a:r>
              <a:rPr lang="en-ID" sz="1200" dirty="0"/>
              <a:t>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diionisasi</a:t>
            </a:r>
            <a:r>
              <a:rPr lang="en-ID" sz="1200" dirty="0"/>
              <a:t> </a:t>
            </a:r>
            <a:r>
              <a:rPr lang="en-ID" sz="1200" dirty="0" err="1"/>
              <a:t>dengan</a:t>
            </a:r>
            <a:r>
              <a:rPr lang="en-ID" sz="1200" dirty="0"/>
              <a:t> </a:t>
            </a:r>
            <a:r>
              <a:rPr lang="en-ID" sz="1200" dirty="0" err="1"/>
              <a:t>energi</a:t>
            </a:r>
            <a:r>
              <a:rPr lang="en-ID" sz="1200" dirty="0"/>
              <a:t> </a:t>
            </a:r>
            <a:r>
              <a:rPr lang="en-ID" sz="1200" dirty="0" err="1"/>
              <a:t>tertentu</a:t>
            </a:r>
            <a:r>
              <a:rPr lang="en-ID" sz="1200" dirty="0"/>
              <a:t> dan </a:t>
            </a:r>
            <a:r>
              <a:rPr lang="en-ID" sz="1200" dirty="0" err="1"/>
              <a:t>difragmentasi</a:t>
            </a:r>
            <a:r>
              <a:rPr lang="en-ID" sz="1200" dirty="0"/>
              <a:t> </a:t>
            </a:r>
            <a:r>
              <a:rPr lang="en-ID" sz="1200" dirty="0" err="1"/>
              <a:t>menjadi</a:t>
            </a:r>
            <a:r>
              <a:rPr lang="en-ID" sz="1200" dirty="0"/>
              <a:t> ion-fragment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298624" y="2498266"/>
            <a:ext cx="4124102" cy="2096095"/>
          </a:xfrm>
          <a:prstGeom prst="roundRect">
            <a:avLst>
              <a:gd name="adj" fmla="val 13567"/>
            </a:avLst>
          </a:prstGeom>
          <a:solidFill>
            <a:srgbClr val="063E5F"/>
          </a:solidFill>
          <a:ln/>
        </p:spPr>
      </p:sp>
      <p:sp>
        <p:nvSpPr>
          <p:cNvPr id="5" name="Text 3"/>
          <p:cNvSpPr/>
          <p:nvPr/>
        </p:nvSpPr>
        <p:spPr>
          <a:xfrm>
            <a:off x="507132" y="2629847"/>
            <a:ext cx="222959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Gas Chromatography (GC)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3943" y="2930648"/>
            <a:ext cx="3887167" cy="864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Fase Pemisahan</a:t>
            </a:r>
            <a:endParaRPr lang="en-US" sz="9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Memisahkan campuran senyawa volatil berdasarkan perbedaan volatilitas dan interaksi dengan fase diam kolom. Setiap komponen elusi pada waktu retensi yang berbeda.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90952" y="3812568"/>
            <a:ext cx="3887167" cy="65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 pembawa inert (He, N₂)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Kolom kapiler fase diam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 suhu terkontrol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721276" y="2454975"/>
            <a:ext cx="214602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Mass Spectrometry (MS)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683323" y="2763702"/>
            <a:ext cx="3953545" cy="8647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Fase Identifikasi</a:t>
            </a:r>
            <a:endParaRPr lang="en-US" sz="9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Mengidentifikasi setiap senyawa yang terelusi dari GC berdasarkan rasio massa terhadap muatan (m/z). Menghasilkan spektrum massa unik sebagai "sidik jari" molekuler.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665883" y="3832332"/>
            <a:ext cx="3953545" cy="65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Sumber ion (EI / CI)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 analyzer (quadrupole)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Detektor dan sistem data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20076" y="64182"/>
            <a:ext cx="3950717" cy="359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Tantangan </a:t>
            </a:r>
            <a:r>
              <a:rPr lang="en-US" sz="225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</a:t>
            </a:r>
            <a:r>
              <a:rPr lang="en-US" sz="22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Farmasi QC</a:t>
            </a:r>
            <a:endParaRPr lang="en-US" sz="22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8656" y="1632719"/>
            <a:ext cx="4781401" cy="990674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8656" y="2724076"/>
            <a:ext cx="4781401" cy="99067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69259" y="3087439"/>
            <a:ext cx="4477345" cy="503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8656" y="3815432"/>
            <a:ext cx="4781401" cy="990674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583C4042-EFAE-D36F-860A-1373DC9280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8655" y="550857"/>
            <a:ext cx="4781401" cy="9906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5A7F26-B8B6-1DE7-931D-55993B608371}"/>
              </a:ext>
            </a:extLst>
          </p:cNvPr>
          <p:cNvSpPr txBox="1"/>
          <p:nvPr/>
        </p:nvSpPr>
        <p:spPr>
          <a:xfrm>
            <a:off x="3943528" y="668313"/>
            <a:ext cx="47265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200" b="1" u="none" strike="noStrike" dirty="0" err="1">
                <a:effectLst/>
                <a:latin typeface="Google Sans"/>
              </a:rPr>
              <a:t>Analisis</a:t>
            </a:r>
            <a:r>
              <a:rPr lang="en-ID" sz="1200" b="1" u="none" strike="noStrike" dirty="0">
                <a:effectLst/>
                <a:latin typeface="Google Sans"/>
              </a:rPr>
              <a:t> </a:t>
            </a:r>
            <a:r>
              <a:rPr lang="en-ID" sz="1200" b="1" u="none" strike="noStrike" dirty="0" err="1">
                <a:effectLst/>
                <a:latin typeface="Google Sans"/>
              </a:rPr>
              <a:t>Pengotor</a:t>
            </a:r>
            <a:r>
              <a:rPr lang="en-ID" sz="1200" b="1" u="none" strike="noStrike" dirty="0">
                <a:effectLst/>
                <a:latin typeface="Google Sans"/>
              </a:rPr>
              <a:t> (Impurity) dan </a:t>
            </a:r>
            <a:r>
              <a:rPr lang="en-ID" sz="1200" b="1" u="none" strike="noStrike" dirty="0" err="1">
                <a:effectLst/>
                <a:latin typeface="Google Sans"/>
              </a:rPr>
              <a:t>Residu</a:t>
            </a:r>
            <a:r>
              <a:rPr lang="en-ID" sz="1200" b="1" u="none" strike="noStrike" dirty="0">
                <a:effectLst/>
                <a:latin typeface="Google Sans"/>
              </a:rPr>
              <a:t> </a:t>
            </a:r>
            <a:r>
              <a:rPr lang="en-ID" sz="1200" b="1" u="none" strike="noStrike" dirty="0" err="1">
                <a:effectLst/>
                <a:latin typeface="Google Sans"/>
              </a:rPr>
              <a:t>Pelarut</a:t>
            </a:r>
            <a:endParaRPr lang="en-ID" sz="1200" b="1" u="none" strike="noStrike" dirty="0">
              <a:effectLst/>
              <a:latin typeface="Google Sans"/>
            </a:endParaRPr>
          </a:p>
          <a:p>
            <a:endParaRPr lang="en-ID" sz="1200" b="1" dirty="0">
              <a:latin typeface="Google Sans"/>
            </a:endParaRPr>
          </a:p>
          <a:p>
            <a:r>
              <a:rPr lang="en-ID" sz="1200" dirty="0"/>
              <a:t> </a:t>
            </a:r>
            <a:r>
              <a:rPr lang="en-ID" sz="1200" dirty="0" err="1"/>
              <a:t>Mendeteksi</a:t>
            </a:r>
            <a:r>
              <a:rPr lang="en-ID" sz="1200" dirty="0"/>
              <a:t> dan </a:t>
            </a:r>
            <a:r>
              <a:rPr lang="en-ID" sz="1200" dirty="0" err="1"/>
              <a:t>mengukur</a:t>
            </a:r>
            <a:r>
              <a:rPr lang="en-ID" sz="1200" dirty="0"/>
              <a:t> </a:t>
            </a:r>
            <a:r>
              <a:rPr lang="en-ID" sz="1200" dirty="0" err="1"/>
              <a:t>sisa</a:t>
            </a:r>
            <a:r>
              <a:rPr lang="en-ID" sz="1200" dirty="0"/>
              <a:t> </a:t>
            </a:r>
            <a:r>
              <a:rPr lang="en-ID" sz="1200" dirty="0" err="1"/>
              <a:t>pelarut</a:t>
            </a:r>
            <a:r>
              <a:rPr lang="en-ID" sz="1200" dirty="0"/>
              <a:t> </a:t>
            </a:r>
            <a:r>
              <a:rPr lang="en-ID" sz="1200" dirty="0" err="1"/>
              <a:t>organik</a:t>
            </a:r>
            <a:r>
              <a:rPr lang="en-ID" sz="1200" dirty="0"/>
              <a:t> </a:t>
            </a:r>
            <a:r>
              <a:rPr lang="en-ID" sz="1200" dirty="0" err="1"/>
              <a:t>beracun</a:t>
            </a:r>
            <a:r>
              <a:rPr lang="en-ID" sz="1200" dirty="0"/>
              <a:t> yang </a:t>
            </a:r>
            <a:r>
              <a:rPr lang="en-ID" sz="1200" dirty="0" err="1"/>
              <a:t>digunakan</a:t>
            </a:r>
            <a:r>
              <a:rPr lang="en-ID" sz="1200" dirty="0"/>
              <a:t> </a:t>
            </a:r>
            <a:r>
              <a:rPr lang="en-ID" sz="1200" dirty="0" err="1"/>
              <a:t>selama</a:t>
            </a:r>
            <a:r>
              <a:rPr lang="en-ID" sz="1200" dirty="0"/>
              <a:t> proses </a:t>
            </a:r>
            <a:r>
              <a:rPr lang="en-ID" sz="1200" dirty="0" err="1"/>
              <a:t>sintesis</a:t>
            </a:r>
            <a:r>
              <a:rPr lang="en-ID" sz="1200" dirty="0"/>
              <a:t> </a:t>
            </a:r>
            <a:r>
              <a:rPr lang="en-ID" sz="1200" dirty="0" err="1"/>
              <a:t>obat</a:t>
            </a:r>
            <a:endParaRPr lang="en-ID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D937D2-0CA0-AA28-772B-17C1E6B17FBE}"/>
              </a:ext>
            </a:extLst>
          </p:cNvPr>
          <p:cNvSpPr txBox="1"/>
          <p:nvPr/>
        </p:nvSpPr>
        <p:spPr>
          <a:xfrm>
            <a:off x="3991450" y="1721703"/>
            <a:ext cx="4575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200" b="1" u="none" strike="noStrike" dirty="0" err="1">
                <a:effectLst/>
                <a:latin typeface="Google Sans"/>
              </a:rPr>
              <a:t>Deteksi</a:t>
            </a:r>
            <a:r>
              <a:rPr lang="en-ID" sz="1200" b="1" u="none" strike="noStrike" dirty="0">
                <a:effectLst/>
                <a:latin typeface="Google Sans"/>
              </a:rPr>
              <a:t> </a:t>
            </a:r>
            <a:r>
              <a:rPr lang="en-ID" sz="1200" b="1" u="none" strike="noStrike" dirty="0" err="1">
                <a:effectLst/>
                <a:latin typeface="Google Sans"/>
              </a:rPr>
              <a:t>Senyawa</a:t>
            </a:r>
            <a:r>
              <a:rPr lang="en-ID" sz="1200" b="1" u="none" strike="noStrike" dirty="0">
                <a:effectLst/>
                <a:latin typeface="Google Sans"/>
              </a:rPr>
              <a:t> </a:t>
            </a:r>
            <a:r>
              <a:rPr lang="en-ID" sz="1200" b="1" u="none" strike="noStrike" dirty="0" err="1">
                <a:effectLst/>
                <a:latin typeface="Google Sans"/>
              </a:rPr>
              <a:t>Berbahaya</a:t>
            </a:r>
            <a:endParaRPr lang="en-ID" sz="1200" b="1" dirty="0">
              <a:latin typeface="Google Sans"/>
            </a:endParaRPr>
          </a:p>
          <a:p>
            <a:endParaRPr lang="en-ID" sz="1200" b="1" u="none" strike="noStrike" dirty="0">
              <a:effectLst/>
              <a:latin typeface="Google Sans"/>
            </a:endParaRPr>
          </a:p>
          <a:p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Mengidentifikasi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pengotor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spesifik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seperti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kontaminan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nitrosamin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atau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zat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asing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dalam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sediaan</a:t>
            </a:r>
            <a:r>
              <a:rPr lang="en-ID" sz="1200" b="0" u="none" strike="noStrike" dirty="0">
                <a:effectLst/>
                <a:latin typeface="Google Sans"/>
              </a:rPr>
              <a:t> </a:t>
            </a:r>
            <a:r>
              <a:rPr lang="en-ID" sz="1200" b="0" u="none" strike="noStrike" dirty="0" err="1">
                <a:effectLst/>
                <a:latin typeface="Google Sans"/>
              </a:rPr>
              <a:t>farmasi</a:t>
            </a:r>
            <a:r>
              <a:rPr lang="en-ID" sz="1200" b="0" u="none" strike="noStrike" dirty="0">
                <a:effectLst/>
                <a:latin typeface="Google Sans"/>
              </a:rPr>
              <a:t>.</a:t>
            </a:r>
            <a:endParaRPr lang="en-ID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E54678-9D39-5297-CD51-42713F8C36BC}"/>
              </a:ext>
            </a:extLst>
          </p:cNvPr>
          <p:cNvSpPr txBox="1"/>
          <p:nvPr/>
        </p:nvSpPr>
        <p:spPr>
          <a:xfrm>
            <a:off x="3943528" y="2894238"/>
            <a:ext cx="4575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200" b="1" u="none" strike="noStrike" dirty="0" err="1">
                <a:effectLst/>
                <a:latin typeface="Google Sans"/>
              </a:rPr>
              <a:t>Analisis</a:t>
            </a:r>
            <a:r>
              <a:rPr lang="en-ID" sz="1200" b="1" u="none" strike="noStrike" dirty="0">
                <a:effectLst/>
                <a:latin typeface="Google Sans"/>
              </a:rPr>
              <a:t> Bahan Baku dan </a:t>
            </a:r>
            <a:r>
              <a:rPr lang="en-ID" sz="1200" b="1" u="none" strike="noStrike" dirty="0" err="1">
                <a:effectLst/>
                <a:latin typeface="Google Sans"/>
              </a:rPr>
              <a:t>Minyak</a:t>
            </a:r>
            <a:r>
              <a:rPr lang="en-ID" sz="1200" b="1" u="none" strike="noStrike" dirty="0">
                <a:effectLst/>
                <a:latin typeface="Google Sans"/>
              </a:rPr>
              <a:t> </a:t>
            </a:r>
            <a:r>
              <a:rPr lang="en-ID" sz="1200" b="1" u="none" strike="noStrike" dirty="0" err="1">
                <a:effectLst/>
                <a:latin typeface="Google Sans"/>
              </a:rPr>
              <a:t>Atsiri</a:t>
            </a:r>
            <a:endParaRPr lang="en-ID" sz="1200" b="1" dirty="0">
              <a:latin typeface="Google Sans"/>
            </a:endParaRPr>
          </a:p>
          <a:p>
            <a:endParaRPr lang="en-ID" sz="1200" b="1" dirty="0">
              <a:latin typeface="Google Sans"/>
            </a:endParaRPr>
          </a:p>
          <a:p>
            <a:r>
              <a:rPr lang="en-ID" sz="1200" dirty="0"/>
              <a:t> Sangat </a:t>
            </a:r>
            <a:r>
              <a:rPr lang="en-ID" sz="1200" dirty="0" err="1"/>
              <a:t>diandalkan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memastikan</a:t>
            </a:r>
            <a:r>
              <a:rPr lang="en-ID" sz="1200" dirty="0"/>
              <a:t> </a:t>
            </a:r>
            <a:r>
              <a:rPr lang="en-ID" sz="1200" dirty="0" err="1"/>
              <a:t>kadar</a:t>
            </a:r>
            <a:r>
              <a:rPr lang="en-ID" sz="1200" dirty="0"/>
              <a:t>, </a:t>
            </a:r>
            <a:r>
              <a:rPr lang="en-ID" sz="1200" dirty="0" err="1"/>
              <a:t>keaslian</a:t>
            </a:r>
            <a:r>
              <a:rPr lang="en-ID" sz="1200" dirty="0"/>
              <a:t>, </a:t>
            </a:r>
            <a:r>
              <a:rPr lang="en-ID" sz="1200" dirty="0" err="1"/>
              <a:t>serta</a:t>
            </a:r>
            <a:r>
              <a:rPr lang="en-ID" sz="1200" dirty="0"/>
              <a:t> </a:t>
            </a:r>
            <a:r>
              <a:rPr lang="en-ID" sz="1200" dirty="0" err="1"/>
              <a:t>kualitas</a:t>
            </a:r>
            <a:r>
              <a:rPr lang="en-ID" sz="1200" dirty="0"/>
              <a:t> </a:t>
            </a:r>
            <a:r>
              <a:rPr lang="en-ID" sz="1200" dirty="0" err="1"/>
              <a:t>komponen</a:t>
            </a:r>
            <a:r>
              <a:rPr lang="en-ID" sz="1200" dirty="0"/>
              <a:t> </a:t>
            </a:r>
            <a:r>
              <a:rPr lang="en-ID" sz="1200" dirty="0" err="1"/>
              <a:t>aktif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obat</a:t>
            </a:r>
            <a:r>
              <a:rPr lang="en-ID" sz="1200" dirty="0"/>
              <a:t> herbal dan </a:t>
            </a:r>
            <a:r>
              <a:rPr lang="en-ID" sz="1200" dirty="0" err="1"/>
              <a:t>kosmetik</a:t>
            </a:r>
            <a:endParaRPr lang="en-ID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728C4C-9C4D-9AE4-718A-46B0B7F08214}"/>
              </a:ext>
            </a:extLst>
          </p:cNvPr>
          <p:cNvSpPr txBox="1"/>
          <p:nvPr/>
        </p:nvSpPr>
        <p:spPr>
          <a:xfrm>
            <a:off x="3943528" y="3951744"/>
            <a:ext cx="4575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200" b="1" u="none" strike="noStrike" dirty="0" err="1">
                <a:effectLst/>
                <a:latin typeface="Google Sans"/>
              </a:rPr>
              <a:t>Pengujian</a:t>
            </a:r>
            <a:r>
              <a:rPr lang="en-ID" sz="1200" b="1" u="none" strike="noStrike" dirty="0">
                <a:effectLst/>
                <a:latin typeface="Google Sans"/>
              </a:rPr>
              <a:t> Obat </a:t>
            </a:r>
            <a:r>
              <a:rPr lang="en-ID" sz="1200" b="1" u="none" strike="noStrike" dirty="0" err="1">
                <a:effectLst/>
                <a:latin typeface="Google Sans"/>
              </a:rPr>
              <a:t>Terlarang</a:t>
            </a:r>
            <a:r>
              <a:rPr lang="en-ID" sz="1200" b="1" u="none" strike="noStrike" dirty="0">
                <a:effectLst/>
                <a:latin typeface="Google Sans"/>
              </a:rPr>
              <a:t>/</a:t>
            </a:r>
            <a:r>
              <a:rPr lang="en-ID" sz="1200" b="1" u="none" strike="noStrike" dirty="0" err="1">
                <a:effectLst/>
                <a:latin typeface="Google Sans"/>
              </a:rPr>
              <a:t>Penyalahgunaan</a:t>
            </a:r>
            <a:endParaRPr lang="en-ID" sz="1200" b="1" u="none" strike="noStrike" dirty="0">
              <a:effectLst/>
              <a:latin typeface="Google Sans"/>
            </a:endParaRPr>
          </a:p>
          <a:p>
            <a:endParaRPr lang="en-ID" sz="1200" b="1" dirty="0">
              <a:latin typeface="Google Sans"/>
            </a:endParaRPr>
          </a:p>
          <a:p>
            <a:r>
              <a:rPr lang="en-ID" sz="1200" dirty="0"/>
              <a:t> </a:t>
            </a:r>
            <a:r>
              <a:rPr lang="en-ID" sz="1200" dirty="0" err="1"/>
              <a:t>Mendeteksi</a:t>
            </a:r>
            <a:r>
              <a:rPr lang="en-ID" sz="1200" dirty="0"/>
              <a:t> dan </a:t>
            </a:r>
            <a:r>
              <a:rPr lang="en-ID" sz="1200" dirty="0" err="1"/>
              <a:t>melakukan</a:t>
            </a:r>
            <a:r>
              <a:rPr lang="en-ID" sz="1200" dirty="0"/>
              <a:t> </a:t>
            </a:r>
            <a:r>
              <a:rPr lang="en-ID" sz="1200" dirty="0" err="1"/>
              <a:t>skrining</a:t>
            </a:r>
            <a:r>
              <a:rPr lang="en-ID" sz="1200" dirty="0"/>
              <a:t> </a:t>
            </a:r>
            <a:r>
              <a:rPr lang="en-ID" sz="1200" dirty="0" err="1"/>
              <a:t>berbagai</a:t>
            </a:r>
            <a:r>
              <a:rPr lang="en-ID" sz="1200" dirty="0"/>
              <a:t> </a:t>
            </a:r>
            <a:r>
              <a:rPr lang="en-ID" sz="1200" dirty="0" err="1"/>
              <a:t>macam</a:t>
            </a:r>
            <a:r>
              <a:rPr lang="en-ID" sz="1200" dirty="0"/>
              <a:t> </a:t>
            </a:r>
            <a:r>
              <a:rPr lang="en-ID" sz="1200" dirty="0" err="1"/>
              <a:t>obat</a:t>
            </a:r>
            <a:r>
              <a:rPr lang="en-ID" sz="1200" dirty="0"/>
              <a:t> </a:t>
            </a:r>
            <a:r>
              <a:rPr lang="en-ID" sz="1200" dirty="0" err="1"/>
              <a:t>terapeutik</a:t>
            </a:r>
            <a:r>
              <a:rPr lang="en-ID" sz="1200" dirty="0"/>
              <a:t> dan </a:t>
            </a:r>
            <a:r>
              <a:rPr lang="en-ID" sz="1200" dirty="0" err="1"/>
              <a:t>zat</a:t>
            </a:r>
            <a:r>
              <a:rPr lang="en-ID" sz="1200" dirty="0"/>
              <a:t> </a:t>
            </a:r>
            <a:r>
              <a:rPr lang="en-ID" sz="1200" dirty="0" err="1"/>
              <a:t>adiktif</a:t>
            </a:r>
            <a:endParaRPr lang="en-ID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73943" y="370954"/>
            <a:ext cx="4978822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Kromatografi Gas: Fase Pemisahan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473943" y="892522"/>
            <a:ext cx="4767114" cy="5165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Kromatografi gas bekerja dengan menguapkan sampel dan membawanya melalui kolom menggunakan gas pembawa inert. Pemisahan terjadi karena perbedaan interaksi setiap senyawa dengan fase diam di dalam kolom.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526232"/>
            <a:ext cx="555352" cy="8115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33401" y="1637258"/>
            <a:ext cx="1461567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Injeksi &amp; Penguapan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1133401" y="1882378"/>
            <a:ext cx="4107656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Sampel cair diinjeksikan ke port injeksi bersuhu tinggi (250–300°C) dan langsung menguap menjadi fase gas.</a:t>
            </a:r>
            <a:endParaRPr lang="en-US" sz="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43" y="2337792"/>
            <a:ext cx="555352" cy="81156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33401" y="2448818"/>
            <a:ext cx="1754237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Transportasi Gas Pembawa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1133401" y="2693938"/>
            <a:ext cx="4107656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 inert (Helium atau Nitrogen) membawa uap sampel masuk ke kolom kapiler dengan laju alir terkontrol.</a:t>
            </a: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43" y="3149352"/>
            <a:ext cx="555352" cy="81156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33401" y="3260378"/>
            <a:ext cx="1461567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Interaksi Fase Diam</a:t>
            </a:r>
            <a:endParaRPr lang="en-US" sz="1150" dirty="0"/>
          </a:p>
        </p:txBody>
      </p:sp>
      <p:sp>
        <p:nvSpPr>
          <p:cNvPr id="13" name="Text 7"/>
          <p:cNvSpPr/>
          <p:nvPr/>
        </p:nvSpPr>
        <p:spPr>
          <a:xfrm>
            <a:off x="1133401" y="3505498"/>
            <a:ext cx="4107656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Senyawa berinteraksi berbeda dengan fase diam berdasarkan polaritas dan titik didih, menghasilkan waktu retensi yang khas.</a:t>
            </a:r>
            <a:endParaRPr lang="en-US" sz="8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43" y="3960912"/>
            <a:ext cx="555352" cy="81156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33401" y="4071938"/>
            <a:ext cx="1461567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Elusi ke MS</a:t>
            </a:r>
            <a:endParaRPr lang="en-US" sz="1150" dirty="0"/>
          </a:p>
        </p:txBody>
      </p:sp>
      <p:sp>
        <p:nvSpPr>
          <p:cNvPr id="16" name="Text 9"/>
          <p:cNvSpPr/>
          <p:nvPr/>
        </p:nvSpPr>
        <p:spPr>
          <a:xfrm>
            <a:off x="1133401" y="4317057"/>
            <a:ext cx="4107656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Senyawa yang terpisah elusi secara berurutan dan masuk ke spektrometer massa untuk identifikasi.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37406" y="339403"/>
            <a:ext cx="4208934" cy="280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Spektrometri Massa: Fase Identifikasi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1024235" y="664815"/>
            <a:ext cx="2365177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Tiga Tahap Utama Spektrometri Massa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58587" y="966415"/>
            <a:ext cx="191542" cy="191542"/>
          </a:xfrm>
          <a:prstGeom prst="roundRect">
            <a:avLst>
              <a:gd name="adj" fmla="val 66692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7125" y="982637"/>
            <a:ext cx="134466" cy="1680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15478" y="990153"/>
            <a:ext cx="1120527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Ionisasi (Ion Source)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0627" y="1211833"/>
            <a:ext cx="4211374" cy="351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Molekul netral ditembak berkas elektron berenergi 70 eV (Electron Impact/EI), menghasilkan ion molekul (M⁺) dan fragmen ion positif yang khas.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58587" y="1973788"/>
            <a:ext cx="191542" cy="191542"/>
          </a:xfrm>
          <a:prstGeom prst="roundRect">
            <a:avLst>
              <a:gd name="adj" fmla="val 66692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1947" y="1997303"/>
            <a:ext cx="134466" cy="1680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58698" y="2022382"/>
            <a:ext cx="1533153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Massa (Mass Analyzer)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0627" y="2246813"/>
            <a:ext cx="4319943" cy="511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Quadrupole memisahkan ion berdasarkan rasio massa terhadap muatan (m/z) dengan menyaring ion yang tidak sesuai rasio target secara selektif.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8694" y="2998692"/>
            <a:ext cx="191542" cy="191542"/>
          </a:xfrm>
          <a:prstGeom prst="roundRect">
            <a:avLst>
              <a:gd name="adj" fmla="val 66692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0034" y="3029649"/>
            <a:ext cx="134466" cy="1680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01040" y="3080356"/>
            <a:ext cx="1322115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Deteksi &amp; Spektrum Massa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87125" y="3296751"/>
            <a:ext cx="4184876" cy="589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Detektor merekam kelimpahan relatif setiap ion m/z, menghasilkan spektrum massa unik — sidik jari molekuler yang dapat dicocokkan dengan library.</a:t>
            </a:r>
            <a:endParaRPr lang="en-US" sz="11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536" y="4456584"/>
            <a:ext cx="106412" cy="851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035323"/>
            <a:ext cx="4530179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Antarmuka (Interface) GC-MS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661964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Komponen yang sering diabaikan namun sangat kritis — interface menjembatani perbedaan tekanan operasional antara GC (tekanan atmosfer) dan MS (vakum tinggi ~10⁻⁵ Torr). Tanpa interface yang tepat, performa sistem akan turun drastis.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73943" y="2174304"/>
            <a:ext cx="2653010" cy="1933873"/>
          </a:xfrm>
          <a:prstGeom prst="roundRect">
            <a:avLst>
              <a:gd name="adj" fmla="val 9190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73" y="2297534"/>
            <a:ext cx="355402" cy="355402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879" y="2395240"/>
            <a:ext cx="159916" cy="15991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7173" y="2771403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Tantangan Tekanan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97173" y="3037284"/>
            <a:ext cx="2406551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GC beroperasi pada tekanan atmosfer (~760 Torr), sedangkan MS membutuhkan vakum tinggi. Interface harus mengurangi tekanan secara bertahap tanpa kehilangan analit.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3245421" y="2174304"/>
            <a:ext cx="2653085" cy="1933873"/>
          </a:xfrm>
          <a:prstGeom prst="roundRect">
            <a:avLst>
              <a:gd name="adj" fmla="val 9190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8650" y="2297534"/>
            <a:ext cx="355402" cy="355402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6356" y="2395240"/>
            <a:ext cx="159916" cy="15991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368650" y="2771403"/>
            <a:ext cx="1887959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Pembuangan Gas Pembawa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3368650" y="3037284"/>
            <a:ext cx="2406625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Interface berfungsi membuang sebagian besar gas pembawa (Helium) sebelum masuk ke sumber ion MS, mencegah overloading sistem vakum.</a:t>
            </a:r>
            <a:endParaRPr lang="en-US" sz="900" dirty="0"/>
          </a:p>
        </p:txBody>
      </p:sp>
      <p:sp>
        <p:nvSpPr>
          <p:cNvPr id="14" name="Shape 8"/>
          <p:cNvSpPr/>
          <p:nvPr/>
        </p:nvSpPr>
        <p:spPr>
          <a:xfrm>
            <a:off x="6016972" y="2174304"/>
            <a:ext cx="2653010" cy="1933873"/>
          </a:xfrm>
          <a:prstGeom prst="roundRect">
            <a:avLst>
              <a:gd name="adj" fmla="val 9190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0202" y="2297534"/>
            <a:ext cx="355402" cy="355402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37908" y="2395240"/>
            <a:ext cx="159916" cy="159916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140202" y="2771403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Transfer Analit Efisien</a:t>
            </a:r>
            <a:endParaRPr lang="en-US" sz="1200" dirty="0"/>
          </a:p>
        </p:txBody>
      </p:sp>
      <p:sp>
        <p:nvSpPr>
          <p:cNvPr id="18" name="Text 10"/>
          <p:cNvSpPr/>
          <p:nvPr/>
        </p:nvSpPr>
        <p:spPr>
          <a:xfrm>
            <a:off x="6140202" y="3037284"/>
            <a:ext cx="2406551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Analit ditransfer ke sumber ion MS tanpa kehilangan resolusi kromatografi. Desain jet separator atau direct coupling memastikan efisiensi transfer &gt;90%.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65411"/>
            <a:ext cx="4736902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Kualitatif &amp; Kuantitatif</a:t>
            </a:r>
            <a:endParaRPr lang="en-US" sz="2450" dirty="0"/>
          </a:p>
        </p:txBody>
      </p:sp>
      <p:sp>
        <p:nvSpPr>
          <p:cNvPr id="3" name="Shape 1"/>
          <p:cNvSpPr/>
          <p:nvPr/>
        </p:nvSpPr>
        <p:spPr>
          <a:xfrm>
            <a:off x="388665" y="1232818"/>
            <a:ext cx="4124102" cy="3245197"/>
          </a:xfrm>
          <a:prstGeom prst="roundRect">
            <a:avLst>
              <a:gd name="adj" fmla="val 8763"/>
            </a:avLst>
          </a:prstGeom>
          <a:solidFill>
            <a:srgbClr val="2589C9"/>
          </a:solidFill>
          <a:ln/>
        </p:spPr>
      </p:sp>
      <p:sp>
        <p:nvSpPr>
          <p:cNvPr id="4" name="Text 2"/>
          <p:cNvSpPr/>
          <p:nvPr/>
        </p:nvSpPr>
        <p:spPr>
          <a:xfrm>
            <a:off x="507132" y="1351285"/>
            <a:ext cx="20161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Kualitatif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7132" y="1664568"/>
            <a:ext cx="3887167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Identifikasi senyawa berdasarkan pencocokan pola fragmentasi spektrum massa sampel dengan spektrum referensi dalam library.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7132" y="2339801"/>
            <a:ext cx="3887167" cy="1030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Library Search:</a:t>
            </a: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NIST, Wiley, Adams (untuk minyak atsiri)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Similarity Index (SI):</a:t>
            </a: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Nilai kecocokan 0–1000; SI &gt;800 dianggap identifikasi valid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Retention Index (RI):</a:t>
            </a: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Konfirmasi tambahan menggunakan standar alkana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721275" y="1351285"/>
            <a:ext cx="20161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Kuantitatif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1275" y="1664568"/>
            <a:ext cx="395354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Penentuan konsentrasi senyawa target menggunakan hubungan antara area puncak kromatogram dan konsentrasi standar.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721275" y="2150269"/>
            <a:ext cx="3953545" cy="1220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Kurva Kalibrasi: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Plot area puncak vs konsentrasi standar bertingkat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Internal Standard: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Senyawa referensi ditambahkan untuk koreksi variasi injeksi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LOD &amp; LOQ: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Batas deteksi dan kuantifikasi ditentukan secara statistik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21275" y="3503637"/>
            <a:ext cx="3953545" cy="841102"/>
          </a:xfrm>
          <a:prstGeom prst="roundRect">
            <a:avLst>
              <a:gd name="adj" fmla="val 21131"/>
            </a:avLst>
          </a:prstGeom>
          <a:solidFill>
            <a:srgbClr val="B6FCB8"/>
          </a:solidFill>
          <a:ln/>
        </p:spPr>
      </p:sp>
      <p:sp>
        <p:nvSpPr>
          <p:cNvPr id="12" name="Text 9"/>
          <p:cNvSpPr/>
          <p:nvPr/>
        </p:nvSpPr>
        <p:spPr>
          <a:xfrm>
            <a:off x="5106293" y="3639889"/>
            <a:ext cx="3450059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Indikator Akurasi:</a:t>
            </a: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Similarity Index (SI) &gt;800 dari 1000 menunjukkan identifikasi yang dapat dipercaya untuk tujuan farmasi.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mahami Alat Ukur Gas Chromatography-Mass Spectrometry (GC-MS):  Pengertian, Prinsip Kerja, dan Penerapannya - Warung Sains Teknologi">
            <a:extLst>
              <a:ext uri="{FF2B5EF4-FFF2-40B4-BE49-F238E27FC236}">
                <a16:creationId xmlns:a16="http://schemas.microsoft.com/office/drawing/2014/main" id="{D8B6F7D4-F185-3668-5856-06B75CF96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693167"/>
            <a:ext cx="6225540" cy="37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73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04431D-9561-6FC3-7692-ABC835D006C8}"/>
              </a:ext>
            </a:extLst>
          </p:cNvPr>
          <p:cNvSpPr txBox="1"/>
          <p:nvPr/>
        </p:nvSpPr>
        <p:spPr>
          <a:xfrm>
            <a:off x="441960" y="546646"/>
            <a:ext cx="84201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500" b="1" u="none" strike="noStrike" dirty="0" err="1">
                <a:effectLst/>
                <a:latin typeface="Google Sans"/>
              </a:rPr>
              <a:t>Injeksi</a:t>
            </a:r>
            <a:r>
              <a:rPr lang="en-ID" sz="1500" b="1" u="none" strike="noStrike" dirty="0">
                <a:effectLst/>
                <a:latin typeface="Google Sans"/>
              </a:rPr>
              <a:t> Sampel</a:t>
            </a:r>
            <a:r>
              <a:rPr lang="en-ID" sz="1500" dirty="0"/>
              <a:t>: Sampel </a:t>
            </a:r>
            <a:r>
              <a:rPr lang="en-ID" sz="1500" dirty="0" err="1"/>
              <a:t>cair</a:t>
            </a:r>
            <a:r>
              <a:rPr lang="en-ID" sz="1500" dirty="0"/>
              <a:t> </a:t>
            </a:r>
            <a:r>
              <a:rPr lang="en-ID" sz="1500" dirty="0" err="1"/>
              <a:t>atau</a:t>
            </a:r>
            <a:r>
              <a:rPr lang="en-ID" sz="1500" dirty="0"/>
              <a:t> gas </a:t>
            </a:r>
            <a:r>
              <a:rPr lang="en-ID" sz="1500" dirty="0" err="1"/>
              <a:t>dimasukkan</a:t>
            </a:r>
            <a:r>
              <a:rPr lang="en-ID" sz="1500" dirty="0"/>
              <a:t> </a:t>
            </a:r>
            <a:r>
              <a:rPr lang="en-ID" sz="1500" dirty="0" err="1"/>
              <a:t>ke</a:t>
            </a:r>
            <a:r>
              <a:rPr lang="en-ID" sz="1500" dirty="0"/>
              <a:t> </a:t>
            </a:r>
            <a:r>
              <a:rPr lang="en-ID" sz="1500" dirty="0" err="1"/>
              <a:t>dalam</a:t>
            </a:r>
            <a:r>
              <a:rPr lang="en-ID" sz="1500" dirty="0"/>
              <a:t> </a:t>
            </a:r>
            <a:r>
              <a:rPr lang="en-ID" sz="1500" dirty="0" err="1"/>
              <a:t>lubang</a:t>
            </a:r>
            <a:r>
              <a:rPr lang="en-ID" sz="1500" dirty="0"/>
              <a:t> </a:t>
            </a:r>
            <a:r>
              <a:rPr lang="en-ID" sz="1500" dirty="0" err="1"/>
              <a:t>injeksi</a:t>
            </a:r>
            <a:r>
              <a:rPr lang="en-ID" sz="1500" dirty="0"/>
              <a:t> (injector port) dan </a:t>
            </a:r>
            <a:r>
              <a:rPr lang="en-ID" sz="1500" dirty="0" err="1"/>
              <a:t>dipanaskan</a:t>
            </a:r>
            <a:r>
              <a:rPr lang="en-ID" sz="1500" dirty="0"/>
              <a:t> pada </a:t>
            </a:r>
            <a:r>
              <a:rPr lang="en-ID" sz="1500" dirty="0" err="1"/>
              <a:t>suhu</a:t>
            </a:r>
            <a:r>
              <a:rPr lang="en-ID" sz="1500" dirty="0"/>
              <a:t> </a:t>
            </a:r>
            <a:r>
              <a:rPr lang="en-ID" sz="1500" dirty="0" err="1"/>
              <a:t>tinggi</a:t>
            </a:r>
            <a:r>
              <a:rPr lang="en-ID" sz="1500" dirty="0"/>
              <a:t> </a:t>
            </a:r>
            <a:r>
              <a:rPr lang="en-ID" sz="1500" dirty="0" err="1"/>
              <a:t>hingga</a:t>
            </a:r>
            <a:r>
              <a:rPr lang="en-ID" sz="1500" dirty="0"/>
              <a:t> </a:t>
            </a:r>
            <a:r>
              <a:rPr lang="en-ID" sz="1500" dirty="0" err="1"/>
              <a:t>komponen</a:t>
            </a:r>
            <a:r>
              <a:rPr lang="en-ID" sz="1500" dirty="0"/>
              <a:t> di </a:t>
            </a:r>
            <a:r>
              <a:rPr lang="en-ID" sz="1500" dirty="0" err="1"/>
              <a:t>dalamnya</a:t>
            </a:r>
            <a:r>
              <a:rPr lang="en-ID" sz="1500" dirty="0"/>
              <a:t> </a:t>
            </a:r>
            <a:r>
              <a:rPr lang="en-ID" sz="1500" dirty="0" err="1"/>
              <a:t>menguap</a:t>
            </a:r>
            <a:endParaRPr lang="en-ID" sz="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EDF584-A4DC-D3C3-41A4-7F8A10CD3CA8}"/>
              </a:ext>
            </a:extLst>
          </p:cNvPr>
          <p:cNvSpPr txBox="1"/>
          <p:nvPr/>
        </p:nvSpPr>
        <p:spPr>
          <a:xfrm>
            <a:off x="441960" y="1100644"/>
            <a:ext cx="85191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500" b="1" u="none" strike="noStrike" dirty="0" err="1">
                <a:effectLst/>
                <a:latin typeface="Google Sans"/>
              </a:rPr>
              <a:t>Pemisahan</a:t>
            </a:r>
            <a:r>
              <a:rPr lang="en-ID" sz="1500" b="1" u="none" strike="noStrike" dirty="0">
                <a:effectLst/>
                <a:latin typeface="Google Sans"/>
              </a:rPr>
              <a:t> (</a:t>
            </a:r>
            <a:r>
              <a:rPr lang="en-ID" sz="1500" b="1" u="none" strike="noStrike" dirty="0" err="1">
                <a:effectLst/>
                <a:latin typeface="Google Sans"/>
              </a:rPr>
              <a:t>Kromatografi</a:t>
            </a:r>
            <a:r>
              <a:rPr lang="en-ID" sz="1500" b="1" u="none" strike="noStrike" dirty="0">
                <a:effectLst/>
                <a:latin typeface="Google Sans"/>
              </a:rPr>
              <a:t> Gas / GC)</a:t>
            </a:r>
            <a:r>
              <a:rPr lang="en-ID" sz="1500" dirty="0"/>
              <a:t>: </a:t>
            </a:r>
            <a:r>
              <a:rPr lang="en-ID" sz="1500" dirty="0" err="1"/>
              <a:t>Uap</a:t>
            </a:r>
            <a:r>
              <a:rPr lang="en-ID" sz="1500" dirty="0"/>
              <a:t> </a:t>
            </a:r>
            <a:r>
              <a:rPr lang="en-ID" sz="1500" dirty="0" err="1"/>
              <a:t>sampel</a:t>
            </a:r>
            <a:r>
              <a:rPr lang="en-ID" sz="1500" dirty="0"/>
              <a:t> </a:t>
            </a:r>
            <a:r>
              <a:rPr lang="en-ID" sz="1500" dirty="0" err="1"/>
              <a:t>didorong</a:t>
            </a:r>
            <a:r>
              <a:rPr lang="en-ID" sz="1500" dirty="0"/>
              <a:t> oleh gas </a:t>
            </a:r>
            <a:r>
              <a:rPr lang="en-ID" sz="1500" dirty="0" err="1"/>
              <a:t>pembawa</a:t>
            </a:r>
            <a:r>
              <a:rPr lang="en-ID" sz="1500" dirty="0"/>
              <a:t> inert (</a:t>
            </a:r>
            <a:r>
              <a:rPr lang="en-ID" sz="1500" dirty="0" err="1"/>
              <a:t>seperti</a:t>
            </a:r>
            <a:r>
              <a:rPr lang="en-ID" sz="1500" dirty="0"/>
              <a:t> Helium </a:t>
            </a:r>
            <a:r>
              <a:rPr lang="en-ID" sz="1500" dirty="0" err="1"/>
              <a:t>atau</a:t>
            </a:r>
            <a:r>
              <a:rPr lang="en-ID" sz="1500" dirty="0"/>
              <a:t> Nitrogen) </a:t>
            </a:r>
            <a:r>
              <a:rPr lang="en-ID" sz="1500" dirty="0" err="1"/>
              <a:t>melewati</a:t>
            </a:r>
            <a:r>
              <a:rPr lang="en-ID" sz="1500" dirty="0"/>
              <a:t> </a:t>
            </a:r>
            <a:r>
              <a:rPr lang="en-ID" sz="1500" dirty="0" err="1"/>
              <a:t>kolom</a:t>
            </a:r>
            <a:r>
              <a:rPr lang="en-ID" sz="1500" dirty="0"/>
              <a:t> </a:t>
            </a:r>
            <a:r>
              <a:rPr lang="en-ID" sz="1500" dirty="0" err="1"/>
              <a:t>kapiler</a:t>
            </a:r>
            <a:r>
              <a:rPr lang="en-ID" sz="1500" dirty="0"/>
              <a:t> di </a:t>
            </a:r>
            <a:r>
              <a:rPr lang="en-ID" sz="1500" dirty="0" err="1"/>
              <a:t>dalam</a:t>
            </a:r>
            <a:r>
              <a:rPr lang="en-ID" sz="1500" dirty="0"/>
              <a:t> oven. </a:t>
            </a:r>
            <a:r>
              <a:rPr lang="en-ID" sz="1500" dirty="0" err="1"/>
              <a:t>Komponen</a:t>
            </a:r>
            <a:r>
              <a:rPr lang="en-ID" sz="1500" dirty="0"/>
              <a:t> </a:t>
            </a:r>
            <a:r>
              <a:rPr lang="en-ID" sz="1500" dirty="0" err="1"/>
              <a:t>kimia</a:t>
            </a:r>
            <a:r>
              <a:rPr lang="en-ID" sz="1500" dirty="0"/>
              <a:t> </a:t>
            </a:r>
            <a:r>
              <a:rPr lang="en-ID" sz="1500" dirty="0" err="1"/>
              <a:t>akan</a:t>
            </a:r>
            <a:r>
              <a:rPr lang="en-ID" sz="1500" dirty="0"/>
              <a:t> </a:t>
            </a:r>
            <a:r>
              <a:rPr lang="en-ID" sz="1500" dirty="0" err="1"/>
              <a:t>terpisah</a:t>
            </a:r>
            <a:r>
              <a:rPr lang="en-ID" sz="1500" dirty="0"/>
              <a:t> </a:t>
            </a:r>
            <a:r>
              <a:rPr lang="en-ID" sz="1500" dirty="0" err="1"/>
              <a:t>berdasarkan</a:t>
            </a:r>
            <a:r>
              <a:rPr lang="en-ID" sz="1500" dirty="0"/>
              <a:t> </a:t>
            </a:r>
            <a:r>
              <a:rPr lang="en-ID" sz="1500" dirty="0" err="1"/>
              <a:t>titik</a:t>
            </a:r>
            <a:r>
              <a:rPr lang="en-ID" sz="1500" dirty="0"/>
              <a:t> </a:t>
            </a:r>
            <a:r>
              <a:rPr lang="en-ID" sz="1500" dirty="0" err="1"/>
              <a:t>didih</a:t>
            </a:r>
            <a:r>
              <a:rPr lang="en-ID" sz="1500" dirty="0"/>
              <a:t> dan </a:t>
            </a:r>
            <a:r>
              <a:rPr lang="en-ID" sz="1500" dirty="0" err="1"/>
              <a:t>afinitasnya</a:t>
            </a:r>
            <a:r>
              <a:rPr lang="en-ID" sz="1500" dirty="0"/>
              <a:t> </a:t>
            </a:r>
            <a:r>
              <a:rPr lang="en-ID" sz="1500" dirty="0" err="1"/>
              <a:t>terhadap</a:t>
            </a:r>
            <a:r>
              <a:rPr lang="en-ID" sz="1500" dirty="0"/>
              <a:t> </a:t>
            </a:r>
            <a:r>
              <a:rPr lang="en-ID" sz="1500" dirty="0" err="1"/>
              <a:t>fase</a:t>
            </a:r>
            <a:r>
              <a:rPr lang="en-ID" sz="1500" dirty="0"/>
              <a:t> </a:t>
            </a:r>
            <a:r>
              <a:rPr lang="en-ID" sz="1500" dirty="0" err="1"/>
              <a:t>diam</a:t>
            </a:r>
            <a:r>
              <a:rPr lang="en-ID" sz="1500" dirty="0"/>
              <a:t> di </a:t>
            </a:r>
            <a:r>
              <a:rPr lang="en-ID" sz="1500" dirty="0" err="1"/>
              <a:t>dalam</a:t>
            </a:r>
            <a:r>
              <a:rPr lang="en-ID" sz="1500" dirty="0"/>
              <a:t> </a:t>
            </a:r>
            <a:r>
              <a:rPr lang="en-ID" sz="1500" dirty="0" err="1"/>
              <a:t>kolom</a:t>
            </a:r>
            <a:r>
              <a:rPr lang="en-ID" sz="1500" dirty="0"/>
              <a:t>. </a:t>
            </a:r>
            <a:r>
              <a:rPr lang="en-ID" sz="1500" dirty="0" err="1"/>
              <a:t>Senyawa</a:t>
            </a:r>
            <a:r>
              <a:rPr lang="en-ID" sz="1500" dirty="0"/>
              <a:t> yang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ringan</a:t>
            </a:r>
            <a:r>
              <a:rPr lang="en-ID" sz="1500" dirty="0"/>
              <a:t> </a:t>
            </a:r>
            <a:r>
              <a:rPr lang="en-ID" sz="1500" dirty="0" err="1"/>
              <a:t>atau</a:t>
            </a:r>
            <a:r>
              <a:rPr lang="en-ID" sz="1500" dirty="0"/>
              <a:t> </a:t>
            </a:r>
            <a:r>
              <a:rPr lang="en-ID" sz="1500" dirty="0" err="1"/>
              <a:t>mudah</a:t>
            </a:r>
            <a:r>
              <a:rPr lang="en-ID" sz="1500" dirty="0"/>
              <a:t> </a:t>
            </a:r>
            <a:r>
              <a:rPr lang="en-ID" sz="1500" dirty="0" err="1"/>
              <a:t>menguap</a:t>
            </a:r>
            <a:r>
              <a:rPr lang="en-ID" sz="1500" dirty="0"/>
              <a:t> </a:t>
            </a:r>
            <a:r>
              <a:rPr lang="en-ID" sz="1500" dirty="0" err="1"/>
              <a:t>akan</a:t>
            </a:r>
            <a:r>
              <a:rPr lang="en-ID" sz="1500" dirty="0"/>
              <a:t> </a:t>
            </a:r>
            <a:r>
              <a:rPr lang="en-ID" sz="1500" dirty="0" err="1"/>
              <a:t>keluar</a:t>
            </a:r>
            <a:r>
              <a:rPr lang="en-ID" sz="1500" dirty="0"/>
              <a:t> </a:t>
            </a:r>
            <a:r>
              <a:rPr lang="en-ID" sz="1500" dirty="0" err="1"/>
              <a:t>terlebih</a:t>
            </a:r>
            <a:r>
              <a:rPr lang="en-ID" sz="1500" dirty="0"/>
              <a:t> </a:t>
            </a:r>
            <a:r>
              <a:rPr lang="en-ID" sz="1500" dirty="0" err="1"/>
              <a:t>dahulu</a:t>
            </a:r>
            <a:endParaRPr lang="en-ID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6FDA6A-E8A3-13AB-6489-2B99E8F44AB6}"/>
              </a:ext>
            </a:extLst>
          </p:cNvPr>
          <p:cNvSpPr txBox="1"/>
          <p:nvPr/>
        </p:nvSpPr>
        <p:spPr>
          <a:xfrm>
            <a:off x="441960" y="2116307"/>
            <a:ext cx="858012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500" b="1" u="none" strike="noStrike" dirty="0" err="1">
                <a:effectLst/>
                <a:latin typeface="Google Sans"/>
              </a:rPr>
              <a:t>Ionisasi</a:t>
            </a:r>
            <a:r>
              <a:rPr lang="en-ID" sz="1500" b="1" u="none" strike="noStrike" dirty="0">
                <a:effectLst/>
                <a:latin typeface="Google Sans"/>
              </a:rPr>
              <a:t> (</a:t>
            </a:r>
            <a:r>
              <a:rPr lang="en-ID" sz="1500" b="1" u="none" strike="noStrike" dirty="0" err="1">
                <a:effectLst/>
                <a:latin typeface="Google Sans"/>
              </a:rPr>
              <a:t>Spektrometri</a:t>
            </a:r>
            <a:r>
              <a:rPr lang="en-ID" sz="1500" b="1" u="none" strike="noStrike" dirty="0">
                <a:effectLst/>
                <a:latin typeface="Google Sans"/>
              </a:rPr>
              <a:t> Massa / MS)</a:t>
            </a:r>
            <a:r>
              <a:rPr lang="en-ID" sz="1500" dirty="0"/>
              <a:t>: </a:t>
            </a:r>
            <a:r>
              <a:rPr lang="en-ID" sz="1500" dirty="0" err="1"/>
              <a:t>Molekul</a:t>
            </a:r>
            <a:r>
              <a:rPr lang="en-ID" sz="1500" dirty="0"/>
              <a:t> yang </a:t>
            </a:r>
            <a:r>
              <a:rPr lang="en-ID" sz="1500" dirty="0" err="1"/>
              <a:t>telah</a:t>
            </a:r>
            <a:r>
              <a:rPr lang="en-ID" sz="1500" dirty="0"/>
              <a:t> </a:t>
            </a:r>
            <a:r>
              <a:rPr lang="en-ID" sz="1500" dirty="0" err="1"/>
              <a:t>terpisah</a:t>
            </a:r>
            <a:r>
              <a:rPr lang="en-ID" sz="1500" dirty="0"/>
              <a:t> </a:t>
            </a:r>
            <a:r>
              <a:rPr lang="en-ID" sz="1500" dirty="0" err="1"/>
              <a:t>memasuki</a:t>
            </a:r>
            <a:r>
              <a:rPr lang="en-ID" sz="1500" dirty="0"/>
              <a:t> </a:t>
            </a:r>
            <a:r>
              <a:rPr lang="en-ID" sz="1500" dirty="0" err="1"/>
              <a:t>ruang</a:t>
            </a:r>
            <a:r>
              <a:rPr lang="en-ID" sz="1500" dirty="0"/>
              <a:t> MS yang </a:t>
            </a:r>
            <a:r>
              <a:rPr lang="en-ID" sz="1500" dirty="0" err="1"/>
              <a:t>divakumkan</a:t>
            </a:r>
            <a:r>
              <a:rPr lang="en-ID" sz="1500" dirty="0"/>
              <a:t>. Di </a:t>
            </a:r>
            <a:r>
              <a:rPr lang="en-ID" sz="1500" dirty="0" err="1"/>
              <a:t>sini</a:t>
            </a:r>
            <a:r>
              <a:rPr lang="en-ID" sz="1500" dirty="0"/>
              <a:t>, </a:t>
            </a:r>
            <a:r>
              <a:rPr lang="en-ID" sz="1500" dirty="0" err="1"/>
              <a:t>molekul</a:t>
            </a:r>
            <a:r>
              <a:rPr lang="en-ID" sz="1500" dirty="0"/>
              <a:t> </a:t>
            </a:r>
            <a:r>
              <a:rPr lang="en-ID" sz="1500" dirty="0" err="1"/>
              <a:t>ditembak</a:t>
            </a:r>
            <a:r>
              <a:rPr lang="en-ID" sz="1500" dirty="0"/>
              <a:t> </a:t>
            </a:r>
            <a:r>
              <a:rPr lang="en-ID" sz="1500" dirty="0" err="1"/>
              <a:t>dengan</a:t>
            </a:r>
            <a:r>
              <a:rPr lang="en-ID" sz="1500" dirty="0"/>
              <a:t> </a:t>
            </a:r>
            <a:r>
              <a:rPr lang="en-ID" sz="1500" dirty="0" err="1"/>
              <a:t>berkas</a:t>
            </a:r>
            <a:r>
              <a:rPr lang="en-ID" sz="1500" dirty="0"/>
              <a:t> </a:t>
            </a:r>
            <a:r>
              <a:rPr lang="en-ID" sz="1500" dirty="0" err="1"/>
              <a:t>elektron</a:t>
            </a:r>
            <a:r>
              <a:rPr lang="en-ID" sz="1500" dirty="0"/>
              <a:t> </a:t>
            </a:r>
            <a:r>
              <a:rPr lang="en-ID" sz="1500" dirty="0" err="1"/>
              <a:t>berenergi</a:t>
            </a:r>
            <a:r>
              <a:rPr lang="en-ID" sz="1500" dirty="0"/>
              <a:t> </a:t>
            </a:r>
            <a:r>
              <a:rPr lang="en-ID" sz="1500" dirty="0" err="1"/>
              <a:t>tinggi</a:t>
            </a:r>
            <a:r>
              <a:rPr lang="en-ID" sz="1500" dirty="0"/>
              <a:t> (</a:t>
            </a:r>
            <a:r>
              <a:rPr lang="en-ID" sz="1500" dirty="0" err="1"/>
              <a:t>biasanya</a:t>
            </a:r>
            <a:r>
              <a:rPr lang="en-ID" sz="1500" dirty="0"/>
              <a:t> 70 eV), yang </a:t>
            </a:r>
            <a:r>
              <a:rPr lang="en-ID" sz="1500" dirty="0" err="1"/>
              <a:t>menyebabkan</a:t>
            </a:r>
            <a:r>
              <a:rPr lang="en-ID" sz="1500" dirty="0"/>
              <a:t> </a:t>
            </a:r>
            <a:r>
              <a:rPr lang="en-ID" sz="1500" dirty="0" err="1"/>
              <a:t>molekul</a:t>
            </a:r>
            <a:r>
              <a:rPr lang="en-ID" sz="1500" dirty="0"/>
              <a:t> </a:t>
            </a:r>
            <a:r>
              <a:rPr lang="en-ID" sz="1500" dirty="0" err="1"/>
              <a:t>tersebut</a:t>
            </a:r>
            <a:r>
              <a:rPr lang="en-ID" sz="1500" dirty="0"/>
              <a:t> </a:t>
            </a:r>
            <a:r>
              <a:rPr lang="en-ID" sz="1500" dirty="0" err="1"/>
              <a:t>kehilangan</a:t>
            </a:r>
            <a:r>
              <a:rPr lang="en-ID" sz="1500" dirty="0"/>
              <a:t> </a:t>
            </a:r>
            <a:r>
              <a:rPr lang="en-ID" sz="1500" dirty="0" err="1"/>
              <a:t>elektron</a:t>
            </a:r>
            <a:r>
              <a:rPr lang="en-ID" sz="1500" dirty="0"/>
              <a:t> dan </a:t>
            </a:r>
            <a:r>
              <a:rPr lang="en-ID" sz="1500" dirty="0" err="1"/>
              <a:t>terpecah</a:t>
            </a:r>
            <a:r>
              <a:rPr lang="en-ID" sz="1500" dirty="0"/>
              <a:t> </a:t>
            </a:r>
            <a:r>
              <a:rPr lang="en-ID" sz="1500" dirty="0" err="1"/>
              <a:t>menjadi</a:t>
            </a:r>
            <a:r>
              <a:rPr lang="en-ID" sz="1500" dirty="0"/>
              <a:t> ion-ion </a:t>
            </a:r>
            <a:r>
              <a:rPr lang="en-ID" sz="1500" dirty="0" err="1"/>
              <a:t>positif</a:t>
            </a:r>
            <a:endParaRPr lang="en-ID" sz="1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8E9055-1F15-0FCA-FE35-E2E28E84876A}"/>
              </a:ext>
            </a:extLst>
          </p:cNvPr>
          <p:cNvSpPr txBox="1"/>
          <p:nvPr/>
        </p:nvSpPr>
        <p:spPr>
          <a:xfrm>
            <a:off x="441960" y="3018044"/>
            <a:ext cx="84201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500" b="1" u="none" strike="noStrike" dirty="0" err="1">
                <a:effectLst/>
                <a:latin typeface="Google Sans"/>
              </a:rPr>
              <a:t>Pemisahan</a:t>
            </a:r>
            <a:r>
              <a:rPr lang="en-ID" sz="1500" b="1" u="none" strike="noStrike" dirty="0">
                <a:effectLst/>
                <a:latin typeface="Google Sans"/>
              </a:rPr>
              <a:t> Ion </a:t>
            </a:r>
            <a:r>
              <a:rPr lang="en-ID" sz="1500" b="1" u="none" strike="noStrike" dirty="0" err="1">
                <a:effectLst/>
                <a:latin typeface="Google Sans"/>
              </a:rPr>
              <a:t>Berdasarkan</a:t>
            </a:r>
            <a:r>
              <a:rPr lang="en-ID" sz="1500" b="1" u="none" strike="noStrike" dirty="0">
                <a:effectLst/>
                <a:latin typeface="Google Sans"/>
              </a:rPr>
              <a:t> Massa</a:t>
            </a:r>
            <a:r>
              <a:rPr lang="en-ID" sz="1500" dirty="0"/>
              <a:t>: Ion-ion </a:t>
            </a:r>
            <a:r>
              <a:rPr lang="en-ID" sz="1500" dirty="0" err="1"/>
              <a:t>positif</a:t>
            </a:r>
            <a:r>
              <a:rPr lang="en-ID" sz="1500" dirty="0"/>
              <a:t> yang </a:t>
            </a:r>
            <a:r>
              <a:rPr lang="en-ID" sz="1500" dirty="0" err="1"/>
              <a:t>terbentuk</a:t>
            </a:r>
            <a:r>
              <a:rPr lang="en-ID" sz="1500" dirty="0"/>
              <a:t> </a:t>
            </a:r>
            <a:r>
              <a:rPr lang="en-ID" sz="1500" dirty="0" err="1"/>
              <a:t>akan</a:t>
            </a:r>
            <a:r>
              <a:rPr lang="en-ID" sz="1500" dirty="0"/>
              <a:t> </a:t>
            </a:r>
            <a:r>
              <a:rPr lang="en-ID" sz="1500" dirty="0" err="1"/>
              <a:t>dipercepat</a:t>
            </a:r>
            <a:r>
              <a:rPr lang="en-ID" sz="1500" dirty="0"/>
              <a:t> dan </a:t>
            </a:r>
            <a:r>
              <a:rPr lang="en-ID" sz="1500" dirty="0" err="1"/>
              <a:t>dilewatkan</a:t>
            </a:r>
            <a:r>
              <a:rPr lang="en-ID" sz="1500" dirty="0"/>
              <a:t> </a:t>
            </a:r>
            <a:r>
              <a:rPr lang="en-ID" sz="1500" dirty="0" err="1"/>
              <a:t>melalui</a:t>
            </a:r>
            <a:r>
              <a:rPr lang="en-ID" sz="1500" dirty="0"/>
              <a:t> </a:t>
            </a:r>
            <a:r>
              <a:rPr lang="en-ID" sz="1500" dirty="0" err="1"/>
              <a:t>medan</a:t>
            </a:r>
            <a:r>
              <a:rPr lang="en-ID" sz="1500" dirty="0"/>
              <a:t> magnet </a:t>
            </a:r>
            <a:r>
              <a:rPr lang="en-ID" sz="1500" dirty="0" err="1"/>
              <a:t>atau</a:t>
            </a:r>
            <a:r>
              <a:rPr lang="en-ID" sz="1500" dirty="0"/>
              <a:t> </a:t>
            </a:r>
            <a:r>
              <a:rPr lang="en-ID" sz="1500" dirty="0" err="1"/>
              <a:t>medan</a:t>
            </a:r>
            <a:r>
              <a:rPr lang="en-ID" sz="1500" dirty="0"/>
              <a:t> </a:t>
            </a:r>
            <a:r>
              <a:rPr lang="en-ID" sz="1500" dirty="0" err="1"/>
              <a:t>listrik</a:t>
            </a:r>
            <a:r>
              <a:rPr lang="en-ID" sz="1500" dirty="0"/>
              <a:t>. Ion-ion </a:t>
            </a:r>
            <a:r>
              <a:rPr lang="en-ID" sz="1500" dirty="0" err="1"/>
              <a:t>ini</a:t>
            </a:r>
            <a:r>
              <a:rPr lang="en-ID" sz="1500" dirty="0"/>
              <a:t> </a:t>
            </a:r>
            <a:r>
              <a:rPr lang="en-ID" sz="1500" dirty="0" err="1"/>
              <a:t>akan</a:t>
            </a:r>
            <a:r>
              <a:rPr lang="en-ID" sz="1500" dirty="0"/>
              <a:t> </a:t>
            </a:r>
            <a:r>
              <a:rPr lang="en-ID" sz="1500" dirty="0" err="1"/>
              <a:t>terpisah</a:t>
            </a:r>
            <a:r>
              <a:rPr lang="en-ID" sz="1500" dirty="0"/>
              <a:t> </a:t>
            </a:r>
            <a:r>
              <a:rPr lang="en-ID" sz="1500" dirty="0" err="1"/>
              <a:t>berdasarkan</a:t>
            </a:r>
            <a:r>
              <a:rPr lang="en-ID" sz="1500" dirty="0"/>
              <a:t> </a:t>
            </a:r>
            <a:r>
              <a:rPr lang="en-ID" sz="1500" b="1" u="none" strike="noStrike" dirty="0" err="1">
                <a:effectLst/>
                <a:latin typeface="Google Sans"/>
              </a:rPr>
              <a:t>rasio</a:t>
            </a:r>
            <a:r>
              <a:rPr lang="en-ID" sz="1500" b="1" u="none" strike="noStrike" dirty="0">
                <a:effectLst/>
                <a:latin typeface="Google Sans"/>
              </a:rPr>
              <a:t> </a:t>
            </a:r>
            <a:r>
              <a:rPr lang="en-ID" sz="1500" b="1" u="none" strike="noStrike" dirty="0" err="1">
                <a:effectLst/>
                <a:latin typeface="Google Sans"/>
              </a:rPr>
              <a:t>massa</a:t>
            </a:r>
            <a:r>
              <a:rPr lang="en-ID" sz="1500" b="1" u="none" strike="noStrike" dirty="0">
                <a:effectLst/>
                <a:latin typeface="Google Sans"/>
              </a:rPr>
              <a:t> </a:t>
            </a:r>
            <a:r>
              <a:rPr lang="en-ID" sz="1500" b="1" u="none" strike="noStrike" dirty="0" err="1">
                <a:effectLst/>
                <a:latin typeface="Google Sans"/>
              </a:rPr>
              <a:t>terhadap</a:t>
            </a:r>
            <a:r>
              <a:rPr lang="en-ID" sz="1500" b="1" u="none" strike="noStrike" dirty="0">
                <a:effectLst/>
                <a:latin typeface="Google Sans"/>
              </a:rPr>
              <a:t> </a:t>
            </a:r>
            <a:r>
              <a:rPr lang="en-ID" sz="1500" b="1" u="none" strike="noStrike" dirty="0" err="1">
                <a:effectLst/>
                <a:latin typeface="Google Sans"/>
              </a:rPr>
              <a:t>muatan</a:t>
            </a:r>
            <a:r>
              <a:rPr lang="en-ID" sz="15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40B99F-6171-F8E4-45FC-D03980B2C10A}"/>
              </a:ext>
            </a:extLst>
          </p:cNvPr>
          <p:cNvSpPr txBox="1"/>
          <p:nvPr/>
        </p:nvSpPr>
        <p:spPr>
          <a:xfrm>
            <a:off x="388620" y="3816343"/>
            <a:ext cx="82219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500" b="1" u="none" strike="noStrike" dirty="0" err="1">
                <a:effectLst/>
                <a:latin typeface="Google Sans"/>
              </a:rPr>
              <a:t>Deteksi</a:t>
            </a:r>
            <a:r>
              <a:rPr lang="en-ID" sz="1500" b="1" u="none" strike="noStrike" dirty="0">
                <a:effectLst/>
                <a:latin typeface="Google Sans"/>
              </a:rPr>
              <a:t> dan </a:t>
            </a:r>
            <a:r>
              <a:rPr lang="en-ID" sz="1500" b="1" u="none" strike="noStrike" dirty="0" err="1">
                <a:effectLst/>
                <a:latin typeface="Google Sans"/>
              </a:rPr>
              <a:t>Pembacaan</a:t>
            </a:r>
            <a:r>
              <a:rPr lang="en-ID" sz="1500" b="1" u="none" strike="noStrike" dirty="0">
                <a:effectLst/>
                <a:latin typeface="Google Sans"/>
              </a:rPr>
              <a:t> Data</a:t>
            </a:r>
            <a:r>
              <a:rPr lang="en-ID" sz="1500" dirty="0"/>
              <a:t>: Ion yang </a:t>
            </a:r>
            <a:r>
              <a:rPr lang="en-ID" sz="1500" dirty="0" err="1"/>
              <a:t>terpisah</a:t>
            </a:r>
            <a:r>
              <a:rPr lang="en-ID" sz="1500" dirty="0"/>
              <a:t> </a:t>
            </a:r>
            <a:r>
              <a:rPr lang="en-ID" sz="1500" dirty="0" err="1"/>
              <a:t>kemudian</a:t>
            </a:r>
            <a:r>
              <a:rPr lang="en-ID" sz="1500" dirty="0"/>
              <a:t> </a:t>
            </a:r>
            <a:r>
              <a:rPr lang="en-ID" sz="1500" dirty="0" err="1"/>
              <a:t>mengenai</a:t>
            </a:r>
            <a:r>
              <a:rPr lang="en-ID" sz="1500" dirty="0"/>
              <a:t> </a:t>
            </a:r>
            <a:r>
              <a:rPr lang="en-ID" sz="1500" dirty="0" err="1"/>
              <a:t>detektor</a:t>
            </a:r>
            <a:r>
              <a:rPr lang="en-ID" sz="1500" dirty="0"/>
              <a:t> yang </a:t>
            </a:r>
            <a:r>
              <a:rPr lang="en-ID" sz="1500" dirty="0" err="1"/>
              <a:t>mengubah</a:t>
            </a:r>
            <a:r>
              <a:rPr lang="en-ID" sz="1500" dirty="0"/>
              <a:t> </a:t>
            </a:r>
            <a:r>
              <a:rPr lang="en-ID" sz="1500" dirty="0" err="1"/>
              <a:t>kelimpahan</a:t>
            </a:r>
            <a:r>
              <a:rPr lang="en-ID" sz="1500" dirty="0"/>
              <a:t> ion </a:t>
            </a:r>
            <a:r>
              <a:rPr lang="en-ID" sz="1500" dirty="0" err="1"/>
              <a:t>menjadi</a:t>
            </a:r>
            <a:r>
              <a:rPr lang="en-ID" sz="1500" dirty="0"/>
              <a:t> </a:t>
            </a:r>
            <a:r>
              <a:rPr lang="en-ID" sz="1500" dirty="0" err="1"/>
              <a:t>sinyal</a:t>
            </a:r>
            <a:r>
              <a:rPr lang="en-ID" sz="1500" dirty="0"/>
              <a:t> </a:t>
            </a:r>
            <a:r>
              <a:rPr lang="en-ID" sz="1500" dirty="0" err="1"/>
              <a:t>listrik</a:t>
            </a:r>
            <a:r>
              <a:rPr lang="en-ID" sz="1500" dirty="0"/>
              <a:t>. </a:t>
            </a:r>
            <a:r>
              <a:rPr lang="en-ID" sz="1500" dirty="0" err="1"/>
              <a:t>Hasilnya</a:t>
            </a:r>
            <a:r>
              <a:rPr lang="en-ID" sz="1500" dirty="0"/>
              <a:t> </a:t>
            </a:r>
            <a:r>
              <a:rPr lang="en-ID" sz="1500" dirty="0" err="1"/>
              <a:t>direkam</a:t>
            </a:r>
            <a:r>
              <a:rPr lang="en-ID" sz="1500" dirty="0"/>
              <a:t> oleh </a:t>
            </a:r>
            <a:r>
              <a:rPr lang="en-ID" sz="1500" dirty="0" err="1"/>
              <a:t>perangkat</a:t>
            </a:r>
            <a:r>
              <a:rPr lang="en-ID" sz="1500" dirty="0"/>
              <a:t> </a:t>
            </a:r>
            <a:r>
              <a:rPr lang="en-ID" sz="1500" dirty="0" err="1"/>
              <a:t>lunak</a:t>
            </a:r>
            <a:r>
              <a:rPr lang="en-ID" sz="1500" dirty="0"/>
              <a:t> </a:t>
            </a:r>
            <a:r>
              <a:rPr lang="en-ID" sz="1500" dirty="0" err="1"/>
              <a:t>komputer</a:t>
            </a:r>
            <a:r>
              <a:rPr lang="en-ID" sz="1500" dirty="0"/>
              <a:t> </a:t>
            </a:r>
            <a:r>
              <a:rPr lang="en-ID" sz="1500" dirty="0" err="1"/>
              <a:t>dalam</a:t>
            </a:r>
            <a:r>
              <a:rPr lang="en-ID" sz="1500" dirty="0"/>
              <a:t> </a:t>
            </a:r>
            <a:r>
              <a:rPr lang="en-ID" sz="1500" dirty="0" err="1"/>
              <a:t>bentuk</a:t>
            </a:r>
            <a:r>
              <a:rPr lang="en-ID" sz="1500" dirty="0"/>
              <a:t> </a:t>
            </a:r>
            <a:r>
              <a:rPr lang="en-ID" sz="1500" dirty="0" err="1"/>
              <a:t>grafik</a:t>
            </a:r>
            <a:r>
              <a:rPr lang="en-ID" sz="1500" dirty="0"/>
              <a:t> </a:t>
            </a:r>
            <a:r>
              <a:rPr lang="en-ID" sz="1500" dirty="0" err="1"/>
              <a:t>spektrum</a:t>
            </a:r>
            <a:r>
              <a:rPr lang="en-ID" sz="1500" dirty="0"/>
              <a:t> </a:t>
            </a:r>
            <a:r>
              <a:rPr lang="en-ID" sz="1500" dirty="0" err="1"/>
              <a:t>massa</a:t>
            </a:r>
            <a:r>
              <a:rPr lang="en-ID" sz="1500" dirty="0"/>
              <a:t> (</a:t>
            </a:r>
            <a:r>
              <a:rPr lang="en-ID" sz="1500" dirty="0" err="1"/>
              <a:t>kromatogram</a:t>
            </a:r>
            <a:r>
              <a:rPr lang="en-ID" sz="1500" dirty="0"/>
              <a:t>) yang </a:t>
            </a:r>
            <a:r>
              <a:rPr lang="en-ID" sz="1500" dirty="0" err="1"/>
              <a:t>menunjukkan</a:t>
            </a:r>
            <a:r>
              <a:rPr lang="en-ID" sz="1500" dirty="0"/>
              <a:t> </a:t>
            </a:r>
            <a:r>
              <a:rPr lang="en-ID" sz="1500" dirty="0" err="1"/>
              <a:t>puncak-puncak</a:t>
            </a:r>
            <a:r>
              <a:rPr lang="en-ID" sz="1500" dirty="0"/>
              <a:t> </a:t>
            </a:r>
            <a:r>
              <a:rPr lang="en-ID" sz="1500" dirty="0" err="1"/>
              <a:t>karakteristik</a:t>
            </a:r>
            <a:r>
              <a:rPr lang="en-ID" sz="1500" dirty="0"/>
              <a:t> </a:t>
            </a:r>
            <a:r>
              <a:rPr lang="en-ID" sz="1500" dirty="0" err="1"/>
              <a:t>setiap</a:t>
            </a:r>
            <a:r>
              <a:rPr lang="en-ID" sz="1500" dirty="0"/>
              <a:t> </a:t>
            </a:r>
            <a:r>
              <a:rPr lang="en-ID" sz="1500" dirty="0" err="1"/>
              <a:t>senyawa</a:t>
            </a:r>
            <a:r>
              <a:rPr lang="en-ID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19530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1041</Words>
  <Application>Microsoft Office PowerPoint</Application>
  <PresentationFormat>On-screen Show (16:9)</PresentationFormat>
  <Paragraphs>92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Google Sans</vt:lpstr>
      <vt:lpstr>Montserrat</vt:lpstr>
      <vt:lpstr>Arial</vt:lpstr>
      <vt:lpstr>Wingdings 3</vt:lpstr>
      <vt:lpstr>Trebuchet MS</vt:lpstr>
      <vt:lpstr>Barlow Bold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YOKY ELFADRI</cp:lastModifiedBy>
  <cp:revision>2</cp:revision>
  <dcterms:created xsi:type="dcterms:W3CDTF">2026-06-20T02:26:28Z</dcterms:created>
  <dcterms:modified xsi:type="dcterms:W3CDTF">2026-06-20T03:28:19Z</dcterms:modified>
</cp:coreProperties>
</file>