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8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3" r:id="rId10"/>
    <p:sldId id="264" r:id="rId11"/>
    <p:sldId id="268" r:id="rId12"/>
    <p:sldId id="269" r:id="rId13"/>
    <p:sldId id="270" r:id="rId14"/>
  </p:sldIdLst>
  <p:sldSz cx="9144000" cy="5143500" type="screen16x9"/>
  <p:notesSz cx="5143500" cy="9144000"/>
  <p:embeddedFontLst>
    <p:embeddedFont>
      <p:font typeface="Barlow Bold" panose="020B0604020202020204" charset="0"/>
      <p:regular r:id="rId16"/>
    </p:embeddedFont>
    <p:embeddedFont>
      <p:font typeface="Montserrat" panose="00000500000000000000" pitchFamily="2" charset="0"/>
      <p:regular r:id="rId17"/>
      <p:bold r:id="rId18"/>
      <p: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34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6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9742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4010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9226"/>
            <a:ext cx="1971675" cy="43199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9226"/>
            <a:ext cx="5800725" cy="4319924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69856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2997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487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704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2845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4925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7612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844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638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1560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2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94930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11269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80330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56944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33198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E331444B-B92B-4E27-8C94-BB93EAF5CB18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07024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5234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8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86097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750737"/>
            <a:ext cx="9143989" cy="4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6/6/2026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27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801" r:id="rId19"/>
    <p:sldLayoutId id="2147483802" r:id="rId20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943" y="1626171"/>
            <a:ext cx="4767114" cy="779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>
              <a:lnSpc>
                <a:spcPct val="104000"/>
              </a:lnSpc>
            </a:pPr>
            <a:r>
              <a:rPr lang="en-ID" sz="2800" dirty="0"/>
              <a:t>HPLC (High-Performance Liquid Chromatography)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473943" y="2583284"/>
            <a:ext cx="4767114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Apt. </a:t>
            </a:r>
            <a:r>
              <a:rPr lang="en-US" sz="90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Yoky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90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Elfadri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90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M.Farm</a:t>
            </a:r>
            <a:endParaRPr lang="en-US" sz="900" dirty="0">
              <a:solidFill>
                <a:srgbClr val="384653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</a:rPr>
              <a:t>Dosen </a:t>
            </a:r>
            <a:r>
              <a:rPr lang="en-US" sz="900" dirty="0" err="1">
                <a:solidFill>
                  <a:srgbClr val="384653"/>
                </a:solidFill>
                <a:latin typeface="Montserrat" pitchFamily="34" charset="0"/>
              </a:rPr>
              <a:t>pengampu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473943" y="3289920"/>
            <a:ext cx="1053108" cy="222647"/>
          </a:xfrm>
          <a:prstGeom prst="roundRect">
            <a:avLst>
              <a:gd name="adj" fmla="val 63861"/>
            </a:avLst>
          </a:prstGeom>
          <a:solidFill>
            <a:srgbClr val="D4E9F7"/>
          </a:solidFill>
          <a:ln/>
        </p:spPr>
      </p:sp>
      <p:sp>
        <p:nvSpPr>
          <p:cNvPr id="7" name="Shape 4"/>
          <p:cNvSpPr/>
          <p:nvPr/>
        </p:nvSpPr>
        <p:spPr>
          <a:xfrm>
            <a:off x="1586285" y="3285158"/>
            <a:ext cx="953170" cy="232172"/>
          </a:xfrm>
          <a:prstGeom prst="roundRect">
            <a:avLst>
              <a:gd name="adj" fmla="val 61241"/>
            </a:avLst>
          </a:prstGeom>
          <a:noFill/>
          <a:ln w="4763">
            <a:solidFill>
              <a:srgbClr val="75BAE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598688" y="3285158"/>
            <a:ext cx="1441698" cy="232172"/>
          </a:xfrm>
          <a:prstGeom prst="roundRect">
            <a:avLst>
              <a:gd name="adj" fmla="val 61241"/>
            </a:avLst>
          </a:prstGeom>
          <a:noFill/>
          <a:ln w="4763">
            <a:solidFill>
              <a:srgbClr val="75BAE6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1203275"/>
            <a:ext cx="5277892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Aplikasi HPLC dalam Dunia Farmasi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829916"/>
            <a:ext cx="8653314" cy="189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HPLC hadir di setiap tahap pengembangan dan produksi obat — dari bahan baku hingga produk jadi yang siap didistribusikan ke pasien.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3" y="2152724"/>
            <a:ext cx="579313" cy="3580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1341" y="2152724"/>
            <a:ext cx="1905893" cy="389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Pengujian Bahan Baku Obat (BBO)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201341" y="2613422"/>
            <a:ext cx="1905893" cy="1326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Memastikan kemurnian bahan aktif (API) dan eksipien sebelum digunakan dalam formulasi. Mendeteksi impuritas dan senyawa terkait yang dapat mempengaruhi keamanan obat.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318" y="2152724"/>
            <a:ext cx="579313" cy="35800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82715" y="2152724"/>
            <a:ext cx="1905893" cy="389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Analisis Formulasi Sediaan Farmasi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982715" y="2613422"/>
            <a:ext cx="1905893" cy="947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Mengukur keseragaman kadar zat aktif dalam tablet, kapsul, sirup, dan sediaan lainnya. Juga digunakan untuk uji disolusi dan stabilitas formulasi.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6692" y="2152724"/>
            <a:ext cx="579313" cy="35800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64089" y="2152724"/>
            <a:ext cx="1905967" cy="389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Pengendalian Kualitas (QC) Produk Jadi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764089" y="2613422"/>
            <a:ext cx="1905967" cy="1137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Verifikasi akhir sebelum produk dipasarkan — memastikan identitas, kadar, kemurnian, dan keseragaman sesuai spesifikasi Farmakope Indonesia maupun internasional.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PLC - Pengertian, Fungsi, Prinsip Kerja, Cara Menggunakan">
            <a:extLst>
              <a:ext uri="{FF2B5EF4-FFF2-40B4-BE49-F238E27FC236}">
                <a16:creationId xmlns:a16="http://schemas.microsoft.com/office/drawing/2014/main" id="{5292B88C-8108-3292-5CB9-868CD75DF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74" y="716280"/>
            <a:ext cx="7241986" cy="333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67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PLC - Pengertian, Fungsi, Prinsip Kerja, Cara Menggunakan">
            <a:extLst>
              <a:ext uri="{FF2B5EF4-FFF2-40B4-BE49-F238E27FC236}">
                <a16:creationId xmlns:a16="http://schemas.microsoft.com/office/drawing/2014/main" id="{89DFA11D-3412-8129-84CC-2C2CF8C67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419" y="289560"/>
            <a:ext cx="5513283" cy="452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45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PLC - Pengertian, Fungsi, Prinsip dan Penggunaannya - Analitika Sains">
            <a:extLst>
              <a:ext uri="{FF2B5EF4-FFF2-40B4-BE49-F238E27FC236}">
                <a16:creationId xmlns:a16="http://schemas.microsoft.com/office/drawing/2014/main" id="{6B92C1A9-697F-E0C0-CC7B-002718468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293" y="857250"/>
            <a:ext cx="6373707" cy="358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50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702171"/>
            <a:ext cx="357522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Apa Itu HPLC?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3902943" y="1269578"/>
            <a:ext cx="4767114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Kromatografi Cair Kinerja Tinggi (KCKT)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atau </a:t>
            </a:r>
            <a:r>
              <a:rPr lang="en-US" sz="900" i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Performance Liquid Chromatography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adalah teknik analisis instrumental yang memisahkan, mengidentifikasi, dan mengukur komponen dalam campuran berdasarkan perbedaan afinitas molekul terhadap dua fase.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902943" y="2160984"/>
            <a:ext cx="2324323" cy="1270471"/>
          </a:xfrm>
          <a:prstGeom prst="roundRect">
            <a:avLst>
              <a:gd name="adj" fmla="val 13989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26173" y="2284214"/>
            <a:ext cx="2051447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Fase Gerak Bertekanan Tinggi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026173" y="2550096"/>
            <a:ext cx="2077864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Pelarut dipompa dengan tekanan tinggi (hingga 400 bar) untuk mendorong sampel melewati kolom secara cepat dan efisien.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6345734" y="2160984"/>
            <a:ext cx="2324323" cy="1270471"/>
          </a:xfrm>
          <a:prstGeom prst="roundRect">
            <a:avLst>
              <a:gd name="adj" fmla="val 13989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68963" y="2284214"/>
            <a:ext cx="1971824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Pemisahan Berbasis Afinitas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68963" y="2550096"/>
            <a:ext cx="2077864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Molekul terpisah berdasarkan perbedaan interaksi dengan fase diam — polaritas, ukuran, dan muatan menentukan urutan elusi.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3902943" y="3549923"/>
            <a:ext cx="4767114" cy="891406"/>
          </a:xfrm>
          <a:prstGeom prst="roundRect">
            <a:avLst>
              <a:gd name="adj" fmla="val 19938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26173" y="3673153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Hasil Akurat &amp; Cepat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026173" y="3939034"/>
            <a:ext cx="452065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Dibanding kromatografi kolom klasik, HPLC memberikan resolusi lebih tinggi, waktu analisis lebih singkat, dan sensitivitas unggul.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605061"/>
            <a:ext cx="4762202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Mengapa HPLC Begitu Penting?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73943" y="1231702"/>
            <a:ext cx="8196114" cy="379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Dalam dunia farmasi, akurasi analisis adalah segalanya. HPLC menjadi pilihan utama karena kemampuannya yang tak tertandingi dalam menganalisis senyawa kompleks tanpa merusak sampel.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943" y="1744042"/>
            <a:ext cx="296168" cy="2961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73943" y="2188294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Sensitivitas Tinggi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73943" y="2454176"/>
            <a:ext cx="4024015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Mampu mendeteksi senyawa organik dan anorganik pada konsentrasi sangat rendah (hingga level nanogram), ideal untuk analisis obat dengan kadar mikro.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6042" y="1744042"/>
            <a:ext cx="296168" cy="2961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6042" y="2188294"/>
            <a:ext cx="227394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Ramah Terhadap Sampel Sensitif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646042" y="2454176"/>
            <a:ext cx="4024015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Beroperasi pada suhu ruang atau terkontrol, sehingga mencegah dekomposisi bahan aktif yang sensitif terhadap panas — keunggulan dibanding GC.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943" y="3259708"/>
            <a:ext cx="296168" cy="2961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73943" y="3703960"/>
            <a:ext cx="1828428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Kecepatan Analisis Unggul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473943" y="3969841"/>
            <a:ext cx="4024015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Satu analisis dapat diselesaikan dalam hitungan menit, jauh lebih cepat dibanding metode kolom klasik yang membutuhkan jam bahkan hari.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6042" y="3259708"/>
            <a:ext cx="296168" cy="29616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46042" y="3703960"/>
            <a:ext cx="15589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Versatilitas Aplikasi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646042" y="3969841"/>
            <a:ext cx="4024015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Dapat menganalisis beragam jenis senyawa — dari molekul kecil hingga makromolekul biologis — dengan modifikasi fase gerak dan kolom yang sesuai.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9444" y="304726"/>
            <a:ext cx="3879205" cy="353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Sistem Instrumentasi HPLC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29444" y="852487"/>
            <a:ext cx="8285113" cy="3274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Sebuah sistem HPLC terdiri dari komponen-komponen yang bekerja secara sinergis. Memahami fungsi setiap bagian adalah kunci untuk mengoptimalkan metode analisis dan memecahkan masalah operasional.</a:t>
            </a:r>
            <a:endParaRPr lang="en-US" sz="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541" y="1289372"/>
            <a:ext cx="6442918" cy="294873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83924" y="3409066"/>
            <a:ext cx="1209618" cy="490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Detektor &amp; Integrator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4759474" y="3531659"/>
            <a:ext cx="1209618" cy="245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Kolom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3243309" y="3531659"/>
            <a:ext cx="1209618" cy="245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Injektor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694004" y="3409066"/>
            <a:ext cx="1209618" cy="490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Reservoir &amp; Pompa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29444" y="4347567"/>
            <a:ext cx="8285113" cy="491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Reservoir &amp; Pompa:</a:t>
            </a:r>
            <a:r>
              <a:rPr lang="en-US" sz="8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Menyimpan fase gerak dan mengalirkannya dengan tekanan konstan. </a:t>
            </a:r>
            <a:r>
              <a:rPr lang="en-US" sz="8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Injektor:</a:t>
            </a:r>
            <a:r>
              <a:rPr lang="en-US" sz="8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Memasukkan sampel secara presisi (1–100 µL). </a:t>
            </a:r>
            <a:r>
              <a:rPr lang="en-US" sz="8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Kolom:</a:t>
            </a:r>
            <a:r>
              <a:rPr lang="en-US" sz="8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Jantung sistem HPLC — tempat pemisahan terjadi berdasarkan interaksi fase diam dan gerak. </a:t>
            </a:r>
            <a:r>
              <a:rPr lang="en-US" sz="8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Detektor &amp; Integrator:</a:t>
            </a:r>
            <a:r>
              <a:rPr lang="en-US" sz="8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Mendeteksi analit yang terelusi dan merekamnya sebagai kromatogram untuk analisis kuantitatif.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1351" y="214015"/>
            <a:ext cx="3041898" cy="255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Mekanisme Pemisahan HPLC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232291" y="658230"/>
            <a:ext cx="3464570" cy="3089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6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Pemisahan dalam HPLC terjadi melalui interaksi kompetitif antara </a:t>
            </a:r>
            <a:r>
              <a:rPr lang="en-US" sz="6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analit</a:t>
            </a:r>
            <a:r>
              <a:rPr lang="en-US" sz="6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6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fase diam</a:t>
            </a:r>
            <a:r>
              <a:rPr lang="en-US" sz="6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dan </a:t>
            </a:r>
            <a:r>
              <a:rPr lang="en-US" sz="6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fase gerak</a:t>
            </a:r>
            <a:r>
              <a:rPr lang="en-US" sz="6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Senyawa dengan afinitas lebih besar terhadap fase diam akan tertahan lebih lama dan memiliki waktu retensi lebih panjang.</a:t>
            </a:r>
            <a:endParaRPr lang="en-US" sz="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828" y="1300756"/>
            <a:ext cx="3474095" cy="55922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5946" y="1362807"/>
            <a:ext cx="1469306" cy="127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Polaritas: Faktor Penentu Utama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420693" y="1572325"/>
            <a:ext cx="3261568" cy="205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6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Pemilihan polaritas fase gerak dan diam harus disesuaikan dengan sifat analit untuk mencapai resolusi optimal.</a:t>
            </a:r>
            <a:endParaRPr lang="en-US" sz="6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6622" y="2012527"/>
            <a:ext cx="3474095" cy="5592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9932" y="2089114"/>
            <a:ext cx="1410593" cy="127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Ukuran Partikel Kolom (3–5 µm)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342885" y="2274998"/>
            <a:ext cx="3261568" cy="205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6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Partikel fase diam yang lebih kecil meningkatkan efisiensi kolom secara signifikan, menghasilkan puncak yang lebih tajam dan resolusi lebih baik.</a:t>
            </a:r>
            <a:endParaRPr lang="en-US" sz="6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6622" y="2876847"/>
            <a:ext cx="3474095" cy="55922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09932" y="2898755"/>
            <a:ext cx="1563737" cy="127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Tekanan Tinggi sebagai Penggerak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380092" y="3128344"/>
            <a:ext cx="3261568" cy="205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6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Tekanan tinggi (100–400 bar) memaksa fase gerak melewati partikel kecil, mempercepat aliran tanpa mengorbankan resolusi.</a:t>
            </a:r>
            <a:endParaRPr lang="en-US" sz="600" dirty="0"/>
          </a:p>
        </p:txBody>
      </p:sp>
      <p:pic>
        <p:nvPicPr>
          <p:cNvPr id="14" name="Picture 13" descr="hplc adalah">
            <a:extLst>
              <a:ext uri="{FF2B5EF4-FFF2-40B4-BE49-F238E27FC236}">
                <a16:creationId xmlns:a16="http://schemas.microsoft.com/office/drawing/2014/main" id="{0CA96D23-5651-EC9F-5691-57EDB18F1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126" y="967197"/>
            <a:ext cx="5185334" cy="33152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44811" y="234255"/>
            <a:ext cx="4057576" cy="255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Normal-Phase vs Reversed-Phase HPLC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344811" y="592038"/>
            <a:ext cx="6454378" cy="205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6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Pemilihan mode kromatografi ditentukan oleh sifat polaritas analit. Kedua mode ini memiliki karakteristik yang berlawanan namun saling melengkapi dalam aplikasi farmasi.</a:t>
            </a:r>
            <a:endParaRPr lang="en-US" sz="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811" y="855390"/>
            <a:ext cx="6454378" cy="360238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344811" y="4515148"/>
            <a:ext cx="6454378" cy="336649"/>
          </a:xfrm>
          <a:prstGeom prst="roundRect">
            <a:avLst>
              <a:gd name="adj" fmla="val 34646"/>
            </a:avLst>
          </a:prstGeom>
          <a:solidFill>
            <a:srgbClr val="B6D6FC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499" y="4615681"/>
            <a:ext cx="97185" cy="776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97372" y="4580483"/>
            <a:ext cx="6124129" cy="205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6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Catatan Penting:</a:t>
            </a:r>
            <a:r>
              <a:rPr lang="en-US" sz="6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Reversed-Phase HPLC (RP-HPLC) digunakan pada lebih dari 80% analisis farmasi modern karena kompatibilitasnya dengan senyawa obat yang umumnya bersifat hidrofobik dan larut dalam pelarut organik-air.</a:t>
            </a:r>
            <a:endParaRPr lang="en-US" sz="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3A83D4F6-B4F0-CC9B-76F2-B084242190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43635" y="1181844"/>
            <a:ext cx="4885730" cy="1241316"/>
          </a:xfrm>
          <a:prstGeom prst="rect">
            <a:avLst/>
          </a:prstGeom>
        </p:spPr>
      </p:pic>
      <p:sp>
        <p:nvSpPr>
          <p:cNvPr id="3" name="Text 3">
            <a:extLst>
              <a:ext uri="{FF2B5EF4-FFF2-40B4-BE49-F238E27FC236}">
                <a16:creationId xmlns:a16="http://schemas.microsoft.com/office/drawing/2014/main" id="{663EB086-5A15-9C08-ABCA-3ED10C16DFA3}"/>
              </a:ext>
            </a:extLst>
          </p:cNvPr>
          <p:cNvSpPr/>
          <p:nvPr/>
        </p:nvSpPr>
        <p:spPr>
          <a:xfrm>
            <a:off x="4297680" y="1242060"/>
            <a:ext cx="4431685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ID" sz="1200" b="1" dirty="0" err="1"/>
              <a:t>Detektor</a:t>
            </a:r>
            <a:r>
              <a:rPr lang="en-ID" sz="1200" b="1" dirty="0"/>
              <a:t> UV-Vis:</a:t>
            </a:r>
            <a:r>
              <a:rPr lang="en-ID" sz="1200" dirty="0"/>
              <a:t> Paling </a:t>
            </a:r>
            <a:r>
              <a:rPr lang="en-ID" sz="1200" dirty="0" err="1"/>
              <a:t>populer</a:t>
            </a:r>
            <a:r>
              <a:rPr lang="en-ID" sz="1200" dirty="0"/>
              <a:t> dan </a:t>
            </a:r>
            <a:r>
              <a:rPr lang="en-ID" sz="1200" dirty="0" err="1"/>
              <a:t>digunakan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senyawa</a:t>
            </a:r>
            <a:r>
              <a:rPr lang="en-ID" sz="1200" dirty="0"/>
              <a:t> yang </a:t>
            </a:r>
            <a:r>
              <a:rPr lang="en-ID" sz="1200" dirty="0" err="1"/>
              <a:t>menyerap</a:t>
            </a:r>
            <a:r>
              <a:rPr lang="en-ID" sz="1200" dirty="0"/>
              <a:t> </a:t>
            </a:r>
            <a:r>
              <a:rPr lang="en-ID" sz="1200" dirty="0" err="1"/>
              <a:t>cahaya</a:t>
            </a:r>
            <a:r>
              <a:rPr lang="en-ID" sz="1200" dirty="0"/>
              <a:t> (</a:t>
            </a:r>
            <a:r>
              <a:rPr lang="en-ID" sz="1200" dirty="0" err="1"/>
              <a:t>memiliki</a:t>
            </a:r>
            <a:r>
              <a:rPr lang="en-ID" sz="1200" dirty="0"/>
              <a:t> </a:t>
            </a:r>
            <a:r>
              <a:rPr lang="en-ID" sz="1200" dirty="0" err="1"/>
              <a:t>gugus</a:t>
            </a:r>
            <a:r>
              <a:rPr lang="en-ID" sz="1200" dirty="0"/>
              <a:t> </a:t>
            </a:r>
            <a:r>
              <a:rPr lang="en-ID" sz="1200" dirty="0" err="1"/>
              <a:t>kromofor</a:t>
            </a:r>
            <a:r>
              <a:rPr lang="en-ID" sz="1200" dirty="0"/>
              <a:t>). </a:t>
            </a:r>
            <a:r>
              <a:rPr lang="en-ID" sz="1200" dirty="0" err="1"/>
              <a:t>Terbagi</a:t>
            </a:r>
            <a:r>
              <a:rPr lang="en-ID" sz="1200" dirty="0"/>
              <a:t> </a:t>
            </a:r>
            <a:r>
              <a:rPr lang="en-ID" sz="1200" dirty="0" err="1"/>
              <a:t>menjadi</a:t>
            </a:r>
            <a:r>
              <a:rPr lang="en-ID" sz="1200" dirty="0"/>
              <a:t>:</a:t>
            </a:r>
          </a:p>
          <a:p>
            <a:r>
              <a:rPr lang="en-ID" sz="1200" i="1" dirty="0"/>
              <a:t>VWD (Variable Wavelength Detector):</a:t>
            </a:r>
            <a:r>
              <a:rPr lang="en-ID" sz="1200" dirty="0"/>
              <a:t> </a:t>
            </a:r>
            <a:r>
              <a:rPr lang="en-ID" sz="1200" dirty="0" err="1"/>
              <a:t>Mengukur</a:t>
            </a:r>
            <a:r>
              <a:rPr lang="en-ID" sz="1200" dirty="0"/>
              <a:t> pada </a:t>
            </a:r>
            <a:r>
              <a:rPr lang="en-ID" sz="1200" dirty="0" err="1"/>
              <a:t>satu</a:t>
            </a:r>
            <a:r>
              <a:rPr lang="en-ID" sz="1200" dirty="0"/>
              <a:t> </a:t>
            </a:r>
            <a:r>
              <a:rPr lang="en-ID" sz="1200" dirty="0" err="1"/>
              <a:t>panjang</a:t>
            </a:r>
            <a:r>
              <a:rPr lang="en-ID" sz="1200" dirty="0"/>
              <a:t> </a:t>
            </a:r>
            <a:r>
              <a:rPr lang="en-ID" sz="1200" dirty="0" err="1"/>
              <a:t>gelombang</a:t>
            </a:r>
            <a:r>
              <a:rPr lang="en-ID" sz="1200" dirty="0"/>
              <a:t> </a:t>
            </a:r>
            <a:r>
              <a:rPr lang="en-ID" sz="1200" dirty="0" err="1"/>
              <a:t>tertentu</a:t>
            </a:r>
            <a:r>
              <a:rPr lang="en-ID" sz="1200" dirty="0"/>
              <a:t> yang </a:t>
            </a:r>
            <a:r>
              <a:rPr lang="en-ID" sz="1200" dirty="0" err="1"/>
              <a:t>bisa</a:t>
            </a:r>
            <a:r>
              <a:rPr lang="en-ID" sz="1200" dirty="0"/>
              <a:t> </a:t>
            </a:r>
            <a:r>
              <a:rPr lang="en-ID" sz="1200" dirty="0" err="1"/>
              <a:t>diubah</a:t>
            </a:r>
            <a:r>
              <a:rPr lang="en-ID" sz="1200" dirty="0"/>
              <a:t>.</a:t>
            </a:r>
          </a:p>
          <a:p>
            <a:r>
              <a:rPr lang="en-ID" sz="1200" i="1" dirty="0"/>
              <a:t>DAD/PDA (Diode Array Detector):</a:t>
            </a:r>
            <a:r>
              <a:rPr lang="en-ID" sz="1200" dirty="0"/>
              <a:t> Mampu </a:t>
            </a:r>
            <a:r>
              <a:rPr lang="en-ID" sz="1200" dirty="0" err="1"/>
              <a:t>mengukur</a:t>
            </a:r>
            <a:r>
              <a:rPr lang="en-ID" sz="1200" dirty="0"/>
              <a:t> </a:t>
            </a:r>
            <a:r>
              <a:rPr lang="en-ID" sz="1200" dirty="0" err="1"/>
              <a:t>serapan</a:t>
            </a:r>
            <a:r>
              <a:rPr lang="en-ID" sz="1200" dirty="0"/>
              <a:t> pada </a:t>
            </a:r>
            <a:r>
              <a:rPr lang="en-ID" sz="1200" dirty="0" err="1"/>
              <a:t>banyak</a:t>
            </a:r>
            <a:r>
              <a:rPr lang="en-ID" sz="1200" dirty="0"/>
              <a:t> </a:t>
            </a:r>
            <a:r>
              <a:rPr lang="en-ID" sz="1200" dirty="0" err="1"/>
              <a:t>panjang</a:t>
            </a:r>
            <a:r>
              <a:rPr lang="en-ID" sz="1200" dirty="0"/>
              <a:t> </a:t>
            </a:r>
            <a:r>
              <a:rPr lang="en-ID" sz="1200" dirty="0" err="1"/>
              <a:t>gelombang</a:t>
            </a:r>
            <a:r>
              <a:rPr lang="en-ID" sz="1200" dirty="0"/>
              <a:t> </a:t>
            </a:r>
            <a:r>
              <a:rPr lang="en-ID" sz="1200" dirty="0" err="1"/>
              <a:t>secara</a:t>
            </a:r>
            <a:r>
              <a:rPr lang="en-ID" sz="1200" dirty="0"/>
              <a:t> </a:t>
            </a:r>
            <a:r>
              <a:rPr lang="en-ID" sz="1200" dirty="0" err="1"/>
              <a:t>simultan</a:t>
            </a:r>
            <a:r>
              <a:rPr lang="en-ID" sz="1200" dirty="0"/>
              <a:t>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satu</a:t>
            </a:r>
            <a:r>
              <a:rPr lang="en-ID" sz="1200" dirty="0"/>
              <a:t> kali </a:t>
            </a:r>
            <a:r>
              <a:rPr lang="en-ID" sz="1200" dirty="0" err="1"/>
              <a:t>analisis</a:t>
            </a:r>
            <a:endParaRPr lang="en-ID" sz="1200" dirty="0"/>
          </a:p>
        </p:txBody>
      </p:sp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84364DC5-3471-02E3-0B6C-C54F1C5622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43635" y="2575560"/>
            <a:ext cx="4885730" cy="1241316"/>
          </a:xfrm>
          <a:prstGeom prst="rect">
            <a:avLst/>
          </a:prstGeom>
        </p:spPr>
      </p:pic>
      <p:sp>
        <p:nvSpPr>
          <p:cNvPr id="5" name="Text 3">
            <a:extLst>
              <a:ext uri="{FF2B5EF4-FFF2-40B4-BE49-F238E27FC236}">
                <a16:creationId xmlns:a16="http://schemas.microsoft.com/office/drawing/2014/main" id="{CDAC0258-9E18-827E-537E-9E0EA1A601B1}"/>
              </a:ext>
            </a:extLst>
          </p:cNvPr>
          <p:cNvSpPr/>
          <p:nvPr/>
        </p:nvSpPr>
        <p:spPr>
          <a:xfrm>
            <a:off x="4335780" y="2636148"/>
            <a:ext cx="4431685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ID" b="1" dirty="0" err="1"/>
              <a:t>Detektor</a:t>
            </a:r>
            <a:r>
              <a:rPr lang="en-ID" b="1" dirty="0"/>
              <a:t> </a:t>
            </a:r>
            <a:r>
              <a:rPr lang="en-ID" b="1" dirty="0" err="1"/>
              <a:t>Indeks</a:t>
            </a:r>
            <a:r>
              <a:rPr lang="en-ID" b="1" dirty="0"/>
              <a:t> Bias (RI Detector):</a:t>
            </a:r>
            <a:r>
              <a:rPr lang="en-ID" sz="1200" dirty="0"/>
              <a:t> </a:t>
            </a:r>
            <a:r>
              <a:rPr lang="en-ID" sz="1200" dirty="0" err="1"/>
              <a:t>Detektor</a:t>
            </a:r>
            <a:r>
              <a:rPr lang="en-ID" sz="1200" dirty="0"/>
              <a:t> universal yang </a:t>
            </a:r>
            <a:r>
              <a:rPr lang="en-ID" sz="1200" dirty="0" err="1"/>
              <a:t>mendeteksi</a:t>
            </a:r>
            <a:r>
              <a:rPr lang="en-ID" sz="1200" dirty="0"/>
              <a:t> </a:t>
            </a:r>
            <a:r>
              <a:rPr lang="en-ID" sz="1200" dirty="0" err="1"/>
              <a:t>perbedaan</a:t>
            </a:r>
            <a:r>
              <a:rPr lang="en-ID" sz="1200" dirty="0"/>
              <a:t> </a:t>
            </a:r>
            <a:r>
              <a:rPr lang="en-ID" sz="1200" dirty="0" err="1"/>
              <a:t>indeks</a:t>
            </a:r>
            <a:r>
              <a:rPr lang="en-ID" sz="1200" dirty="0"/>
              <a:t> bias </a:t>
            </a:r>
            <a:r>
              <a:rPr lang="en-ID" sz="1200" dirty="0" err="1"/>
              <a:t>antara</a:t>
            </a:r>
            <a:r>
              <a:rPr lang="en-ID" sz="1200" dirty="0"/>
              <a:t> </a:t>
            </a:r>
            <a:r>
              <a:rPr lang="en-ID" sz="1200" dirty="0" err="1"/>
              <a:t>fase</a:t>
            </a:r>
            <a:r>
              <a:rPr lang="en-ID" sz="1200" dirty="0"/>
              <a:t> </a:t>
            </a:r>
            <a:r>
              <a:rPr lang="en-ID" sz="1200" dirty="0" err="1"/>
              <a:t>gerak</a:t>
            </a:r>
            <a:r>
              <a:rPr lang="en-ID" sz="1200" dirty="0"/>
              <a:t> dan </a:t>
            </a:r>
            <a:r>
              <a:rPr lang="en-ID" sz="1200" dirty="0" err="1"/>
              <a:t>analit</a:t>
            </a:r>
            <a:r>
              <a:rPr lang="en-ID" sz="1200" dirty="0"/>
              <a:t>. </a:t>
            </a:r>
            <a:r>
              <a:rPr lang="en-ID" sz="1200" dirty="0" err="1"/>
              <a:t>Cocok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senyawa</a:t>
            </a:r>
            <a:r>
              <a:rPr lang="en-ID" sz="1200" dirty="0"/>
              <a:t> yang </a:t>
            </a:r>
            <a:r>
              <a:rPr lang="en-ID" sz="1200" dirty="0" err="1"/>
              <a:t>tidak</a:t>
            </a:r>
            <a:r>
              <a:rPr lang="en-ID" sz="1200" dirty="0"/>
              <a:t> </a:t>
            </a:r>
            <a:r>
              <a:rPr lang="en-ID" sz="1200" dirty="0" err="1"/>
              <a:t>memiliki</a:t>
            </a:r>
            <a:r>
              <a:rPr lang="en-ID" sz="1200" dirty="0"/>
              <a:t> </a:t>
            </a:r>
            <a:r>
              <a:rPr lang="en-ID" sz="1200" dirty="0" err="1"/>
              <a:t>gugus</a:t>
            </a:r>
            <a:r>
              <a:rPr lang="en-ID" sz="1200" dirty="0"/>
              <a:t> UV (</a:t>
            </a:r>
            <a:r>
              <a:rPr lang="en-ID" sz="1200" dirty="0" err="1"/>
              <a:t>seperti</a:t>
            </a:r>
            <a:r>
              <a:rPr lang="en-ID" sz="1200" dirty="0"/>
              <a:t> gula </a:t>
            </a:r>
            <a:r>
              <a:rPr lang="en-ID" sz="1200" dirty="0" err="1"/>
              <a:t>atau</a:t>
            </a:r>
            <a:r>
              <a:rPr lang="en-ID" sz="1200" dirty="0"/>
              <a:t> </a:t>
            </a:r>
            <a:r>
              <a:rPr lang="en-ID" sz="1200" dirty="0" err="1"/>
              <a:t>polimer</a:t>
            </a:r>
            <a:r>
              <a:rPr lang="en-ID" sz="1200" dirty="0"/>
              <a:t>)</a:t>
            </a: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AF6F4E83-F81D-6EEB-B539-7C770CD719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81735" y="3877464"/>
            <a:ext cx="4885730" cy="1241316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9AD3B09E-5758-76E6-BD3B-F96054CD6F6F}"/>
              </a:ext>
            </a:extLst>
          </p:cNvPr>
          <p:cNvSpPr/>
          <p:nvPr/>
        </p:nvSpPr>
        <p:spPr>
          <a:xfrm>
            <a:off x="4335779" y="3938052"/>
            <a:ext cx="4431685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ID" b="1" dirty="0" err="1"/>
              <a:t>Detektor</a:t>
            </a:r>
            <a:r>
              <a:rPr lang="en-ID" b="1" dirty="0"/>
              <a:t> </a:t>
            </a:r>
            <a:r>
              <a:rPr lang="en-ID" b="1" dirty="0" err="1"/>
              <a:t>Hamburan</a:t>
            </a:r>
            <a:r>
              <a:rPr lang="en-ID" b="1" dirty="0"/>
              <a:t> Cahaya </a:t>
            </a:r>
            <a:r>
              <a:rPr lang="en-ID" b="1" dirty="0" err="1"/>
              <a:t>Evaporatif</a:t>
            </a:r>
            <a:r>
              <a:rPr lang="en-ID" b="1" dirty="0"/>
              <a:t> (ELSD):</a:t>
            </a:r>
            <a:r>
              <a:rPr lang="en-ID" sz="1200" dirty="0"/>
              <a:t> </a:t>
            </a:r>
            <a:r>
              <a:rPr lang="en-ID" sz="1200" dirty="0" err="1"/>
              <a:t>Alternatif</a:t>
            </a:r>
            <a:r>
              <a:rPr lang="en-ID" sz="1200" dirty="0"/>
              <a:t> </a:t>
            </a:r>
            <a:r>
              <a:rPr lang="en-ID" sz="1200" dirty="0" err="1"/>
              <a:t>detektor</a:t>
            </a:r>
            <a:r>
              <a:rPr lang="en-ID" sz="1200" dirty="0"/>
              <a:t> universal modern yang </a:t>
            </a:r>
            <a:r>
              <a:rPr lang="en-ID" sz="1200" dirty="0" err="1"/>
              <a:t>menguapkan</a:t>
            </a:r>
            <a:r>
              <a:rPr lang="en-ID" sz="1200" dirty="0"/>
              <a:t> </a:t>
            </a:r>
            <a:r>
              <a:rPr lang="en-ID" sz="1200" dirty="0" err="1"/>
              <a:t>fase</a:t>
            </a:r>
            <a:r>
              <a:rPr lang="en-ID" sz="1200" dirty="0"/>
              <a:t> </a:t>
            </a:r>
            <a:r>
              <a:rPr lang="en-ID" sz="1200" dirty="0" err="1"/>
              <a:t>gerak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meninggalkan</a:t>
            </a:r>
            <a:r>
              <a:rPr lang="en-ID" sz="1200" dirty="0"/>
              <a:t> </a:t>
            </a:r>
            <a:r>
              <a:rPr lang="en-ID" sz="1200" dirty="0" err="1"/>
              <a:t>partikel</a:t>
            </a:r>
            <a:r>
              <a:rPr lang="en-ID" sz="1200" dirty="0"/>
              <a:t> </a:t>
            </a:r>
            <a:r>
              <a:rPr lang="en-ID" sz="1200" dirty="0" err="1"/>
              <a:t>analit</a:t>
            </a:r>
            <a:r>
              <a:rPr lang="en-ID" sz="1200" dirty="0"/>
              <a:t> yang </a:t>
            </a:r>
            <a:r>
              <a:rPr lang="en-ID" sz="1200" dirty="0" err="1"/>
              <a:t>kemudian</a:t>
            </a:r>
            <a:r>
              <a:rPr lang="en-ID" sz="1200" dirty="0"/>
              <a:t> </a:t>
            </a:r>
            <a:r>
              <a:rPr lang="en-ID" sz="1200" dirty="0" err="1"/>
              <a:t>dihamburkan</a:t>
            </a:r>
            <a:r>
              <a:rPr lang="en-ID" sz="1200" dirty="0"/>
              <a:t> oleh </a:t>
            </a:r>
            <a:r>
              <a:rPr lang="en-ID" sz="1200" dirty="0" err="1"/>
              <a:t>cahaya</a:t>
            </a:r>
            <a:endParaRPr lang="en-ID" sz="1200" dirty="0"/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50916575-5A07-EC0B-3F0C-1F7E44E5D1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20775" y="148225"/>
            <a:ext cx="4885730" cy="927125"/>
          </a:xfrm>
          <a:prstGeom prst="rect">
            <a:avLst/>
          </a:prstGeom>
        </p:spPr>
      </p:pic>
      <p:sp>
        <p:nvSpPr>
          <p:cNvPr id="11" name="Text 3">
            <a:extLst>
              <a:ext uri="{FF2B5EF4-FFF2-40B4-BE49-F238E27FC236}">
                <a16:creationId xmlns:a16="http://schemas.microsoft.com/office/drawing/2014/main" id="{094B8E3F-1D24-1481-B026-C0F9BC1A6732}"/>
              </a:ext>
            </a:extLst>
          </p:cNvPr>
          <p:cNvSpPr/>
          <p:nvPr/>
        </p:nvSpPr>
        <p:spPr>
          <a:xfrm>
            <a:off x="4274820" y="189897"/>
            <a:ext cx="4431685" cy="6812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ID" b="1" dirty="0" err="1"/>
              <a:t>Detektor</a:t>
            </a:r>
            <a:r>
              <a:rPr lang="en-ID" b="1" dirty="0"/>
              <a:t> </a:t>
            </a:r>
            <a:r>
              <a:rPr lang="en-ID" b="1" dirty="0" err="1"/>
              <a:t>Fluoresensi</a:t>
            </a:r>
            <a:r>
              <a:rPr lang="en-ID" b="1" dirty="0"/>
              <a:t> (FLD):</a:t>
            </a:r>
            <a:r>
              <a:rPr lang="en-ID" sz="1200" dirty="0"/>
              <a:t> </a:t>
            </a:r>
            <a:r>
              <a:rPr lang="en-ID" sz="1200" dirty="0" err="1"/>
              <a:t>Memiliki</a:t>
            </a:r>
            <a:r>
              <a:rPr lang="en-ID" sz="1200" dirty="0"/>
              <a:t> </a:t>
            </a:r>
            <a:r>
              <a:rPr lang="en-ID" sz="1200" dirty="0" err="1"/>
              <a:t>sensitivitas</a:t>
            </a:r>
            <a:r>
              <a:rPr lang="en-ID" sz="1200" dirty="0"/>
              <a:t> dan </a:t>
            </a:r>
            <a:r>
              <a:rPr lang="en-ID" sz="1200" dirty="0" err="1"/>
              <a:t>selektivitas</a:t>
            </a:r>
            <a:r>
              <a:rPr lang="en-ID" sz="1200" dirty="0"/>
              <a:t> yang sangat </a:t>
            </a:r>
            <a:r>
              <a:rPr lang="en-ID" sz="1200" dirty="0" err="1"/>
              <a:t>tinggi</a:t>
            </a:r>
            <a:r>
              <a:rPr lang="en-ID" sz="1200" dirty="0"/>
              <a:t>, </a:t>
            </a:r>
            <a:r>
              <a:rPr lang="en-ID" sz="1200" dirty="0" err="1"/>
              <a:t>khusus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senyawa</a:t>
            </a:r>
            <a:r>
              <a:rPr lang="en-ID" sz="1200" dirty="0"/>
              <a:t> yang </a:t>
            </a:r>
            <a:r>
              <a:rPr lang="en-ID" sz="1200" dirty="0" err="1"/>
              <a:t>dapat</a:t>
            </a:r>
            <a:r>
              <a:rPr lang="en-ID" sz="1200" dirty="0"/>
              <a:t> </a:t>
            </a:r>
            <a:r>
              <a:rPr lang="en-ID" sz="1200" dirty="0" err="1"/>
              <a:t>berpendar</a:t>
            </a:r>
            <a:r>
              <a:rPr lang="en-ID" sz="1200" dirty="0"/>
              <a:t> (</a:t>
            </a:r>
            <a:r>
              <a:rPr lang="en-ID" sz="1200" dirty="0" err="1"/>
              <a:t>berfluoresensi</a:t>
            </a:r>
            <a:endParaRPr lang="en-ID" sz="1200" dirty="0"/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916D43D9-5518-7FAA-568F-7275FE2D74AE}"/>
              </a:ext>
            </a:extLst>
          </p:cNvPr>
          <p:cNvSpPr/>
          <p:nvPr/>
        </p:nvSpPr>
        <p:spPr>
          <a:xfrm>
            <a:off x="262235" y="263633"/>
            <a:ext cx="3875559" cy="340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Memilih Detektor yang Tepat</a:t>
            </a:r>
            <a:endParaRPr lang="en-US" sz="2100" dirty="0"/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B31C75E8-8F4B-BA10-AD1C-D7FB1EC32556}"/>
              </a:ext>
            </a:extLst>
          </p:cNvPr>
          <p:cNvSpPr/>
          <p:nvPr/>
        </p:nvSpPr>
        <p:spPr>
          <a:xfrm>
            <a:off x="239375" y="685196"/>
            <a:ext cx="3357265" cy="4966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8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Detektor adalah "mata" dari sistem HPLC. Pemilihan detektor yang tepat sangat menentukan sensitivitas, selektivitas, dan keandalan hasil analisis.</a:t>
            </a:r>
            <a:endParaRPr lang="en-US" sz="800" dirty="0"/>
          </a:p>
        </p:txBody>
      </p:sp>
      <p:pic>
        <p:nvPicPr>
          <p:cNvPr id="16" name="Picture 15" descr="HPLC Modules - Detector - Andaru ...">
            <a:extLst>
              <a:ext uri="{FF2B5EF4-FFF2-40B4-BE49-F238E27FC236}">
                <a16:creationId xmlns:a16="http://schemas.microsoft.com/office/drawing/2014/main" id="{F89ABE09-BF7F-5DE7-CC53-C63B9B53C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98" y="1178079"/>
            <a:ext cx="3603818" cy="269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71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encoded.png">
            <a:extLst>
              <a:ext uri="{FF2B5EF4-FFF2-40B4-BE49-F238E27FC236}">
                <a16:creationId xmlns:a16="http://schemas.microsoft.com/office/drawing/2014/main" id="{0CD80757-700C-485C-D052-51FEC7FC77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20775" y="148225"/>
            <a:ext cx="4885730" cy="927125"/>
          </a:xfrm>
          <a:prstGeom prst="rect">
            <a:avLst/>
          </a:prstGeom>
        </p:spPr>
      </p:pic>
      <p:sp>
        <p:nvSpPr>
          <p:cNvPr id="3" name="Text 3">
            <a:extLst>
              <a:ext uri="{FF2B5EF4-FFF2-40B4-BE49-F238E27FC236}">
                <a16:creationId xmlns:a16="http://schemas.microsoft.com/office/drawing/2014/main" id="{1E4EDC7E-557B-2AC0-3C84-E69E37001E15}"/>
              </a:ext>
            </a:extLst>
          </p:cNvPr>
          <p:cNvSpPr/>
          <p:nvPr/>
        </p:nvSpPr>
        <p:spPr>
          <a:xfrm>
            <a:off x="4274820" y="189896"/>
            <a:ext cx="4431685" cy="808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r>
              <a:rPr lang="en-ID" b="1" dirty="0" err="1"/>
              <a:t>Detektor</a:t>
            </a:r>
            <a:r>
              <a:rPr lang="en-ID" b="1" dirty="0"/>
              <a:t> </a:t>
            </a:r>
            <a:r>
              <a:rPr lang="en-ID" b="1" dirty="0" err="1"/>
              <a:t>Spektrometri</a:t>
            </a:r>
            <a:r>
              <a:rPr lang="en-ID" b="1" dirty="0"/>
              <a:t> Massa (Mass Spectrometry / MS):</a:t>
            </a:r>
            <a:r>
              <a:rPr lang="en-ID" dirty="0"/>
              <a:t> </a:t>
            </a:r>
            <a:r>
              <a:rPr lang="en-ID" dirty="0" err="1"/>
              <a:t>Detektor</a:t>
            </a:r>
            <a:r>
              <a:rPr lang="en-ID" dirty="0"/>
              <a:t> paling </a:t>
            </a:r>
            <a:r>
              <a:rPr lang="en-ID" dirty="0" err="1"/>
              <a:t>canggih</a:t>
            </a:r>
            <a:r>
              <a:rPr lang="en-ID" dirty="0"/>
              <a:t> yang </a:t>
            </a:r>
            <a:r>
              <a:rPr lang="en-ID" dirty="0" err="1"/>
              <a:t>mengidentifikasi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rasio</a:t>
            </a:r>
            <a:r>
              <a:rPr lang="en-ID" dirty="0"/>
              <a:t> </a:t>
            </a:r>
            <a:r>
              <a:rPr lang="en-ID" dirty="0" err="1"/>
              <a:t>massa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muatan</a:t>
            </a:r>
            <a:r>
              <a:rPr lang="en-ID" dirty="0"/>
              <a:t> , </a:t>
            </a:r>
            <a:r>
              <a:rPr lang="en-ID" dirty="0" err="1"/>
              <a:t>menawarkan</a:t>
            </a:r>
            <a:r>
              <a:rPr lang="en-ID" dirty="0"/>
              <a:t> </a:t>
            </a:r>
            <a:r>
              <a:rPr lang="en-ID" dirty="0" err="1"/>
              <a:t>sensitivitas</a:t>
            </a:r>
            <a:r>
              <a:rPr lang="en-ID" dirty="0"/>
              <a:t> dan </a:t>
            </a:r>
            <a:r>
              <a:rPr lang="en-ID" dirty="0" err="1"/>
              <a:t>akurasi</a:t>
            </a:r>
            <a:r>
              <a:rPr lang="en-ID" dirty="0"/>
              <a:t> </a:t>
            </a:r>
            <a:r>
              <a:rPr lang="en-ID" dirty="0" err="1"/>
              <a:t>struktur</a:t>
            </a:r>
            <a:r>
              <a:rPr lang="en-ID" dirty="0"/>
              <a:t> </a:t>
            </a:r>
            <a:r>
              <a:rPr lang="en-ID" dirty="0" err="1"/>
              <a:t>terbaik</a:t>
            </a:r>
            <a:endParaRPr lang="en-ID" sz="1200" dirty="0"/>
          </a:p>
        </p:txBody>
      </p:sp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CCA4BE99-58FF-A379-4414-11DBCBE33C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20775" y="1306465"/>
            <a:ext cx="4885730" cy="927125"/>
          </a:xfrm>
          <a:prstGeom prst="rect">
            <a:avLst/>
          </a:prstGeom>
        </p:spPr>
      </p:pic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BBCABD04-2DEC-F5C5-F4BC-2175DC1D62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20775" y="2464705"/>
            <a:ext cx="4885730" cy="927125"/>
          </a:xfrm>
          <a:prstGeom prst="rect">
            <a:avLst/>
          </a:prstGeom>
        </p:spPr>
      </p:pic>
      <p:sp>
        <p:nvSpPr>
          <p:cNvPr id="8" name="Text 3">
            <a:extLst>
              <a:ext uri="{FF2B5EF4-FFF2-40B4-BE49-F238E27FC236}">
                <a16:creationId xmlns:a16="http://schemas.microsoft.com/office/drawing/2014/main" id="{3E409C43-FABF-3294-4C55-3340A7C26186}"/>
              </a:ext>
            </a:extLst>
          </p:cNvPr>
          <p:cNvSpPr/>
          <p:nvPr/>
        </p:nvSpPr>
        <p:spPr>
          <a:xfrm>
            <a:off x="4274820" y="1410957"/>
            <a:ext cx="4431685" cy="808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r>
              <a:rPr lang="en-ID" b="1" dirty="0" err="1"/>
              <a:t>Detektor</a:t>
            </a:r>
            <a:r>
              <a:rPr lang="en-ID" b="1" dirty="0"/>
              <a:t> </a:t>
            </a:r>
            <a:r>
              <a:rPr lang="en-ID" b="1" dirty="0" err="1"/>
              <a:t>Elektrokimia</a:t>
            </a:r>
            <a:r>
              <a:rPr lang="en-ID" b="1" dirty="0"/>
              <a:t> (ECD):</a:t>
            </a:r>
            <a:r>
              <a:rPr lang="en-ID" dirty="0"/>
              <a:t> Sangat </a:t>
            </a:r>
            <a:r>
              <a:rPr lang="en-ID" dirty="0" err="1"/>
              <a:t>sensitif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mendeteksi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dioksidasi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direduksi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vitamin </a:t>
            </a:r>
            <a:r>
              <a:rPr lang="en-ID" dirty="0" err="1"/>
              <a:t>atau</a:t>
            </a:r>
            <a:r>
              <a:rPr lang="en-ID" dirty="0"/>
              <a:t> neurotransmitter</a:t>
            </a:r>
            <a:endParaRPr lang="en-ID" sz="12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D49B4AD8-2690-B838-9825-78D4DA5DF619}"/>
              </a:ext>
            </a:extLst>
          </p:cNvPr>
          <p:cNvSpPr/>
          <p:nvPr/>
        </p:nvSpPr>
        <p:spPr>
          <a:xfrm>
            <a:off x="4274820" y="2583507"/>
            <a:ext cx="4431685" cy="8083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r>
              <a:rPr lang="en-ID" b="1" dirty="0" err="1"/>
              <a:t>Detektor</a:t>
            </a:r>
            <a:r>
              <a:rPr lang="en-ID" b="1" dirty="0"/>
              <a:t> Charged Aerosol (CAD):</a:t>
            </a:r>
            <a:r>
              <a:rPr lang="en-ID" dirty="0"/>
              <a:t> </a:t>
            </a:r>
            <a:r>
              <a:rPr lang="en-ID" dirty="0" err="1"/>
              <a:t>Detektor</a:t>
            </a:r>
            <a:r>
              <a:rPr lang="en-ID" dirty="0"/>
              <a:t> universal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mendeteksi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non-</a:t>
            </a:r>
            <a:r>
              <a:rPr lang="en-ID" dirty="0" err="1"/>
              <a:t>volatil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semi-</a:t>
            </a:r>
            <a:r>
              <a:rPr lang="en-ID" dirty="0" err="1"/>
              <a:t>volatil</a:t>
            </a:r>
            <a:r>
              <a:rPr lang="en-ID" dirty="0"/>
              <a:t>, </a:t>
            </a:r>
            <a:r>
              <a:rPr lang="en-ID" dirty="0" err="1"/>
              <a:t>cocok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farmasi</a:t>
            </a:r>
            <a:r>
              <a:rPr lang="en-ID" dirty="0"/>
              <a:t>. </a:t>
            </a:r>
            <a:endParaRPr lang="en-ID" sz="1200" dirty="0"/>
          </a:p>
        </p:txBody>
      </p:sp>
      <p:pic>
        <p:nvPicPr>
          <p:cNvPr id="12" name="Picture 11" descr="High Performance Liquid Chromatography (HPLC) Mass Spectrometer Detector :  Hitachi High-Tech in Indonesia">
            <a:extLst>
              <a:ext uri="{FF2B5EF4-FFF2-40B4-BE49-F238E27FC236}">
                <a16:creationId xmlns:a16="http://schemas.microsoft.com/office/drawing/2014/main" id="{77C81318-9791-680E-B243-45EBCFDCB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324"/>
            <a:ext cx="3685253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72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854943"/>
            <a:ext cx="5308774" cy="389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Identifikasi &amp; Kuantifikasi Senyawa</a:t>
            </a:r>
            <a:endParaRPr lang="en-US" sz="2450" dirty="0"/>
          </a:p>
        </p:txBody>
      </p:sp>
      <p:sp>
        <p:nvSpPr>
          <p:cNvPr id="3" name="Shape 1"/>
          <p:cNvSpPr/>
          <p:nvPr/>
        </p:nvSpPr>
        <p:spPr>
          <a:xfrm>
            <a:off x="388665" y="1422350"/>
            <a:ext cx="4124102" cy="2866132"/>
          </a:xfrm>
          <a:prstGeom prst="roundRect">
            <a:avLst>
              <a:gd name="adj" fmla="val 9922"/>
            </a:avLst>
          </a:prstGeom>
          <a:solidFill>
            <a:srgbClr val="063E5F"/>
          </a:solidFill>
          <a:ln/>
        </p:spPr>
      </p:sp>
      <p:sp>
        <p:nvSpPr>
          <p:cNvPr id="4" name="Text 2"/>
          <p:cNvSpPr/>
          <p:nvPr/>
        </p:nvSpPr>
        <p:spPr>
          <a:xfrm>
            <a:off x="507132" y="1540818"/>
            <a:ext cx="2016175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Identifikasi Senyawa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07132" y="1854101"/>
            <a:ext cx="3887167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Dilakukan dengan membandingkan </a:t>
            </a: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waktu retensi</a:t>
            </a: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</a:t>
            </a:r>
            <a:r>
              <a:rPr lang="en-US" sz="900" i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retention time</a:t>
            </a: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sampel dengan standar referensi yang dianalisis pada kondisi HPLC identik.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07132" y="2529334"/>
            <a:ext cx="3887167" cy="651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Waktu retensi harus konsisten dan reprodusibel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Standar referensi harus murni dan terverifikasi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Kondisi analisis (fase gerak, aliran, suhu) harus identik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721275" y="1540818"/>
            <a:ext cx="2147888" cy="194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Kuantifikasi Konsentrasi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1275" y="1854101"/>
            <a:ext cx="3953545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Konsentrasi analit dihitung berdasarkan </a:t>
            </a:r>
            <a:r>
              <a:rPr lang="en-US" sz="9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luas area puncak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</a:t>
            </a:r>
            <a:r>
              <a:rPr lang="en-US" sz="900" i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peak area</a:t>
            </a: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atau tinggi puncak pada kromatogram, menggunakan kurva kalibrasi standar.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721275" y="2529334"/>
            <a:ext cx="3953545" cy="651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Kurva kalibrasi: hubungan linear konsentrasi vs. peak area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Koefisien korelasi (r) minimal 0,999 untuk farmasi</a:t>
            </a:r>
            <a:endParaRPr lang="en-US" sz="9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Validasi metode wajib dilakukan sebelum analisis rutin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721275" y="3314105"/>
            <a:ext cx="3953545" cy="841102"/>
          </a:xfrm>
          <a:prstGeom prst="roundRect">
            <a:avLst>
              <a:gd name="adj" fmla="val 21131"/>
            </a:avLst>
          </a:prstGeom>
          <a:solidFill>
            <a:srgbClr val="FCF2B5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742" y="3491880"/>
            <a:ext cx="148084" cy="118467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106293" y="3450357"/>
            <a:ext cx="3450059" cy="5685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Perubahan sekecil apapun pada kondisi HPLC dapat mengubah waktu retensi dan mempengaruhi akurasi identifikasi!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156</TotalTime>
  <Words>988</Words>
  <Application>Microsoft Office PowerPoint</Application>
  <PresentationFormat>On-screen Show (16:9)</PresentationFormat>
  <Paragraphs>78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Barlow Bold</vt:lpstr>
      <vt:lpstr>Calibri</vt:lpstr>
      <vt:lpstr>Calibri Light</vt:lpstr>
      <vt:lpstr>Montserrat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YOKY ELFADRI</cp:lastModifiedBy>
  <cp:revision>2</cp:revision>
  <dcterms:created xsi:type="dcterms:W3CDTF">2026-06-06T01:28:58Z</dcterms:created>
  <dcterms:modified xsi:type="dcterms:W3CDTF">2026-06-06T04:11:03Z</dcterms:modified>
</cp:coreProperties>
</file>