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5" r:id="rId10"/>
    <p:sldId id="266" r:id="rId11"/>
    <p:sldId id="264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1284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899DA-2792-4E20-B5BA-71A9758C4091}" type="datetimeFigureOut">
              <a:rPr lang="en-ID" smtClean="0"/>
              <a:t>30/05/2026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9FD0D-1FDD-4279-965C-15D96C6D4A8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74202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899DA-2792-4E20-B5BA-71A9758C4091}" type="datetimeFigureOut">
              <a:rPr lang="en-ID" smtClean="0"/>
              <a:t>30/05/2026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9FD0D-1FDD-4279-965C-15D96C6D4A8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09947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899DA-2792-4E20-B5BA-71A9758C4091}" type="datetimeFigureOut">
              <a:rPr lang="en-ID" smtClean="0"/>
              <a:t>30/05/2026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9FD0D-1FDD-4279-965C-15D96C6D4A8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629126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899DA-2792-4E20-B5BA-71A9758C4091}" type="datetimeFigureOut">
              <a:rPr lang="en-ID" smtClean="0"/>
              <a:t>30/05/2026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9FD0D-1FDD-4279-965C-15D96C6D4A87}" type="slidenum">
              <a:rPr lang="en-ID" smtClean="0"/>
              <a:t>‹#›</a:t>
            </a:fld>
            <a:endParaRPr lang="en-ID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002880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899DA-2792-4E20-B5BA-71A9758C4091}" type="datetimeFigureOut">
              <a:rPr lang="en-ID" smtClean="0"/>
              <a:t>30/05/2026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9FD0D-1FDD-4279-965C-15D96C6D4A8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059057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899DA-2792-4E20-B5BA-71A9758C4091}" type="datetimeFigureOut">
              <a:rPr lang="en-ID" smtClean="0"/>
              <a:t>30/05/2026</a:t>
            </a:fld>
            <a:endParaRPr lang="en-ID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9FD0D-1FDD-4279-965C-15D96C6D4A8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344149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899DA-2792-4E20-B5BA-71A9758C4091}" type="datetimeFigureOut">
              <a:rPr lang="en-ID" smtClean="0"/>
              <a:t>30/05/2026</a:t>
            </a:fld>
            <a:endParaRPr lang="en-ID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9FD0D-1FDD-4279-965C-15D96C6D4A8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570875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899DA-2792-4E20-B5BA-71A9758C4091}" type="datetimeFigureOut">
              <a:rPr lang="en-ID" smtClean="0"/>
              <a:t>30/05/2026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9FD0D-1FDD-4279-965C-15D96C6D4A8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10472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899DA-2792-4E20-B5BA-71A9758C4091}" type="datetimeFigureOut">
              <a:rPr lang="en-ID" smtClean="0"/>
              <a:t>30/05/2026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9FD0D-1FDD-4279-965C-15D96C6D4A8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43880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899DA-2792-4E20-B5BA-71A9758C4091}" type="datetimeFigureOut">
              <a:rPr lang="en-ID" smtClean="0"/>
              <a:t>30/05/2026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9FD0D-1FDD-4279-965C-15D96C6D4A8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4543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899DA-2792-4E20-B5BA-71A9758C4091}" type="datetimeFigureOut">
              <a:rPr lang="en-ID" smtClean="0"/>
              <a:t>30/05/2026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9FD0D-1FDD-4279-965C-15D96C6D4A8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91531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899DA-2792-4E20-B5BA-71A9758C4091}" type="datetimeFigureOut">
              <a:rPr lang="en-ID" smtClean="0"/>
              <a:t>30/05/2026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9FD0D-1FDD-4279-965C-15D96C6D4A8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9944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899DA-2792-4E20-B5BA-71A9758C4091}" type="datetimeFigureOut">
              <a:rPr lang="en-ID" smtClean="0"/>
              <a:t>30/05/2026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9FD0D-1FDD-4279-965C-15D96C6D4A8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41390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899DA-2792-4E20-B5BA-71A9758C4091}" type="datetimeFigureOut">
              <a:rPr lang="en-ID" smtClean="0"/>
              <a:t>30/05/2026</a:t>
            </a:fld>
            <a:endParaRPr lang="en-ID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9FD0D-1FDD-4279-965C-15D96C6D4A8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49223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899DA-2792-4E20-B5BA-71A9758C4091}" type="datetimeFigureOut">
              <a:rPr lang="en-ID" smtClean="0"/>
              <a:t>30/05/2026</a:t>
            </a:fld>
            <a:endParaRPr lang="en-ID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9FD0D-1FDD-4279-965C-15D96C6D4A8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48985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899DA-2792-4E20-B5BA-71A9758C4091}" type="datetimeFigureOut">
              <a:rPr lang="en-ID" smtClean="0"/>
              <a:t>30/05/2026</a:t>
            </a:fld>
            <a:endParaRPr lang="en-ID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9FD0D-1FDD-4279-965C-15D96C6D4A8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42005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899DA-2792-4E20-B5BA-71A9758C4091}" type="datetimeFigureOut">
              <a:rPr lang="en-ID" smtClean="0"/>
              <a:t>30/05/2026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9FD0D-1FDD-4279-965C-15D96C6D4A8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5129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99899DA-2792-4E20-B5BA-71A9758C4091}" type="datetimeFigureOut">
              <a:rPr lang="en-ID" smtClean="0"/>
              <a:t>30/05/2026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99FD0D-1FDD-4279-965C-15D96C6D4A87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0090105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E8081-AFEA-0FC7-8FC1-6B2679AE61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Validasi</a:t>
            </a:r>
            <a:r>
              <a:rPr lang="en-US" dirty="0"/>
              <a:t> </a:t>
            </a:r>
            <a:r>
              <a:rPr lang="en-US" dirty="0" err="1"/>
              <a:t>Kualitatif</a:t>
            </a:r>
            <a:r>
              <a:rPr lang="en-US" dirty="0"/>
              <a:t> &amp; </a:t>
            </a:r>
            <a:r>
              <a:rPr lang="en-US" dirty="0" err="1"/>
              <a:t>Kuantitatif</a:t>
            </a:r>
            <a:r>
              <a:rPr lang="en-US" dirty="0"/>
              <a:t> </a:t>
            </a:r>
            <a:r>
              <a:rPr lang="en-US" dirty="0" err="1"/>
              <a:t>metabolit</a:t>
            </a:r>
            <a:r>
              <a:rPr lang="en-US" dirty="0"/>
              <a:t> </a:t>
            </a:r>
            <a:r>
              <a:rPr lang="en-US" dirty="0" err="1"/>
              <a:t>sekunder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73F5E6-FD85-6EE6-8490-41B29D60141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en-US" dirty="0"/>
              <a:t>apt. </a:t>
            </a:r>
            <a:r>
              <a:rPr lang="en-US" dirty="0" err="1"/>
              <a:t>Yoky</a:t>
            </a:r>
            <a:r>
              <a:rPr lang="en-US" dirty="0"/>
              <a:t> </a:t>
            </a:r>
            <a:r>
              <a:rPr lang="en-US" dirty="0" err="1"/>
              <a:t>Elfadri</a:t>
            </a:r>
            <a:r>
              <a:rPr lang="en-US" dirty="0"/>
              <a:t>, </a:t>
            </a:r>
            <a:r>
              <a:rPr lang="en-US" dirty="0" err="1"/>
              <a:t>M.Farm</a:t>
            </a:r>
            <a:endParaRPr lang="en-US" dirty="0"/>
          </a:p>
          <a:p>
            <a:pPr algn="l"/>
            <a:r>
              <a:rPr lang="en-US" dirty="0"/>
              <a:t>Dosen </a:t>
            </a:r>
            <a:r>
              <a:rPr lang="en-US" dirty="0" err="1"/>
              <a:t>Pengampu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8740600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6E0EA-3B79-F76B-5758-31AA92BF4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8FB773-220B-D2EA-CC6D-97F05DB9BB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D" dirty="0" err="1"/>
              <a:t>Sebuah</a:t>
            </a:r>
            <a:r>
              <a:rPr lang="en-ID" dirty="0"/>
              <a:t> </a:t>
            </a:r>
            <a:r>
              <a:rPr lang="en-ID" dirty="0" err="1"/>
              <a:t>metode</a:t>
            </a:r>
            <a:r>
              <a:rPr lang="en-ID" dirty="0"/>
              <a:t> </a:t>
            </a:r>
            <a:r>
              <a:rPr lang="en-ID" dirty="0" err="1"/>
              <a:t>analisis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mengukur</a:t>
            </a:r>
            <a:r>
              <a:rPr lang="en-ID" dirty="0"/>
              <a:t> </a:t>
            </a:r>
            <a:r>
              <a:rPr lang="en-ID" dirty="0" err="1"/>
              <a:t>konsentrasi</a:t>
            </a:r>
            <a:r>
              <a:rPr lang="en-ID" dirty="0"/>
              <a:t> </a:t>
            </a:r>
            <a:r>
              <a:rPr lang="en-ID" dirty="0" err="1"/>
              <a:t>logam</a:t>
            </a:r>
            <a:r>
              <a:rPr lang="en-ID" dirty="0"/>
              <a:t> </a:t>
            </a:r>
            <a:r>
              <a:rPr lang="en-ID" dirty="0" err="1"/>
              <a:t>menghasilkan</a:t>
            </a:r>
            <a:r>
              <a:rPr lang="en-ID" dirty="0"/>
              <a:t> </a:t>
            </a:r>
            <a:r>
              <a:rPr lang="en-ID" dirty="0" err="1"/>
              <a:t>persamaan</a:t>
            </a:r>
            <a:r>
              <a:rPr lang="en-ID" dirty="0"/>
              <a:t> </a:t>
            </a:r>
            <a:r>
              <a:rPr lang="en-ID" dirty="0" err="1"/>
              <a:t>kurva</a:t>
            </a:r>
            <a:r>
              <a:rPr lang="en-ID" dirty="0"/>
              <a:t> </a:t>
            </a:r>
            <a:r>
              <a:rPr lang="en-ID" dirty="0" err="1"/>
              <a:t>kalibrasi</a:t>
            </a:r>
            <a:r>
              <a:rPr lang="en-ID" dirty="0"/>
              <a:t>: </a:t>
            </a:r>
            <a:r>
              <a:rPr lang="en-ID" b="1" dirty="0"/>
              <a:t>(y = 0,05x + 0,02)</a:t>
            </a:r>
            <a:r>
              <a:rPr lang="en-ID" dirty="0"/>
              <a:t>.</a:t>
            </a:r>
            <a:br>
              <a:rPr lang="en-ID" dirty="0"/>
            </a:br>
            <a:r>
              <a:rPr lang="en-ID" dirty="0" err="1"/>
              <a:t>Berdasarkan</a:t>
            </a:r>
            <a:r>
              <a:rPr lang="en-ID" dirty="0"/>
              <a:t> </a:t>
            </a:r>
            <a:r>
              <a:rPr lang="en-ID" dirty="0" err="1"/>
              <a:t>perhitungan</a:t>
            </a:r>
            <a:r>
              <a:rPr lang="en-ID" dirty="0"/>
              <a:t> </a:t>
            </a:r>
            <a:r>
              <a:rPr lang="en-ID" dirty="0" err="1"/>
              <a:t>statistik</a:t>
            </a:r>
            <a:r>
              <a:rPr lang="en-ID" dirty="0"/>
              <a:t>, </a:t>
            </a:r>
            <a:r>
              <a:rPr lang="en-ID" dirty="0" err="1"/>
              <a:t>nilai</a:t>
            </a:r>
            <a:r>
              <a:rPr lang="en-ID" dirty="0"/>
              <a:t> </a:t>
            </a:r>
            <a:r>
              <a:rPr lang="en-ID" dirty="0" err="1"/>
              <a:t>simpangan</a:t>
            </a:r>
            <a:r>
              <a:rPr lang="en-ID" dirty="0"/>
              <a:t> </a:t>
            </a:r>
            <a:r>
              <a:rPr lang="en-ID" dirty="0" err="1"/>
              <a:t>baku</a:t>
            </a:r>
            <a:r>
              <a:rPr lang="en-ID" dirty="0"/>
              <a:t> (\(SD\))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respon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b="1" dirty="0"/>
              <a:t>0,005</a:t>
            </a:r>
            <a:r>
              <a:rPr lang="en-ID" dirty="0"/>
              <a:t>. </a:t>
            </a:r>
          </a:p>
          <a:p>
            <a:pPr marL="0" indent="0">
              <a:buNone/>
            </a:pPr>
            <a:r>
              <a:rPr lang="en-ID" b="1" dirty="0"/>
              <a:t>LOQ : 10 X SD/B</a:t>
            </a:r>
          </a:p>
        </p:txBody>
      </p:sp>
    </p:spTree>
    <p:extLst>
      <p:ext uri="{BB962C8B-B14F-4D97-AF65-F5344CB8AC3E}">
        <p14:creationId xmlns:p14="http://schemas.microsoft.com/office/powerpoint/2010/main" val="36400563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F6BC4-4F86-8881-9471-FBCBA48B3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42E762-1287-3FED-D575-2621AEDE52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ID" dirty="0"/>
          </a:p>
        </p:txBody>
      </p:sp>
      <p:pic>
        <p:nvPicPr>
          <p:cNvPr id="4" name="Picture 3" descr="Estimated Limits of Detection and Limits of Quantification | Download Table">
            <a:extLst>
              <a:ext uri="{FF2B5EF4-FFF2-40B4-BE49-F238E27FC236}">
                <a16:creationId xmlns:a16="http://schemas.microsoft.com/office/drawing/2014/main" id="{61E54156-9738-34BC-9D89-5035B7DDB2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875" y="1647825"/>
            <a:ext cx="8096250" cy="356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879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2D53A-E1E3-5A44-88B2-4FB4F8C0C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B0FA39-9A8D-5A2E-907E-8FEAF23969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ID" dirty="0" err="1"/>
              <a:t>Validasi</a:t>
            </a:r>
            <a:r>
              <a:rPr lang="en-ID" dirty="0"/>
              <a:t> </a:t>
            </a:r>
            <a:r>
              <a:rPr lang="en-ID" dirty="0" err="1"/>
              <a:t>metode</a:t>
            </a:r>
            <a:r>
              <a:rPr lang="en-ID" dirty="0"/>
              <a:t> </a:t>
            </a:r>
            <a:r>
              <a:rPr lang="en-ID" dirty="0" err="1"/>
              <a:t>analisis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senyawa</a:t>
            </a:r>
            <a:r>
              <a:rPr lang="en-ID" dirty="0"/>
              <a:t> </a:t>
            </a:r>
            <a:r>
              <a:rPr lang="en-ID" dirty="0" err="1"/>
              <a:t>metabolit</a:t>
            </a:r>
            <a:r>
              <a:rPr lang="en-ID" dirty="0"/>
              <a:t> </a:t>
            </a:r>
            <a:r>
              <a:rPr lang="en-ID" dirty="0" err="1"/>
              <a:t>sekunder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proses </a:t>
            </a:r>
            <a:r>
              <a:rPr lang="en-ID" dirty="0" err="1"/>
              <a:t>pembuktian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parameter </a:t>
            </a:r>
            <a:r>
              <a:rPr lang="en-ID" dirty="0" err="1"/>
              <a:t>analitik</a:t>
            </a:r>
            <a:r>
              <a:rPr lang="en-ID" dirty="0"/>
              <a:t> (</a:t>
            </a:r>
            <a:r>
              <a:rPr lang="en-ID" dirty="0" err="1"/>
              <a:t>seperti</a:t>
            </a:r>
            <a:r>
              <a:rPr lang="en-ID" dirty="0"/>
              <a:t> </a:t>
            </a:r>
            <a:r>
              <a:rPr lang="en-ID" dirty="0" err="1"/>
              <a:t>akurasi</a:t>
            </a:r>
            <a:r>
              <a:rPr lang="en-ID" dirty="0"/>
              <a:t> dan </a:t>
            </a:r>
            <a:r>
              <a:rPr lang="en-ID" dirty="0" err="1"/>
              <a:t>presisi</a:t>
            </a:r>
            <a:r>
              <a:rPr lang="en-ID" dirty="0"/>
              <a:t>) </a:t>
            </a:r>
            <a:r>
              <a:rPr lang="en-ID" dirty="0" err="1"/>
              <a:t>sesuai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tujuan</a:t>
            </a:r>
            <a:r>
              <a:rPr lang="en-ID" dirty="0"/>
              <a:t> </a:t>
            </a:r>
            <a:r>
              <a:rPr lang="en-ID" dirty="0" err="1"/>
              <a:t>penggunaannya</a:t>
            </a:r>
            <a:r>
              <a:rPr lang="en-ID" dirty="0"/>
              <a:t>. Ini </a:t>
            </a:r>
            <a:r>
              <a:rPr lang="en-ID" dirty="0" err="1"/>
              <a:t>terbagi</a:t>
            </a:r>
            <a:r>
              <a:rPr lang="en-ID" dirty="0"/>
              <a:t> </a:t>
            </a:r>
            <a:r>
              <a:rPr lang="en-ID" dirty="0" err="1"/>
              <a:t>menjadi</a:t>
            </a:r>
            <a:r>
              <a:rPr lang="en-ID" dirty="0"/>
              <a:t> dua </a:t>
            </a:r>
            <a:r>
              <a:rPr lang="en-ID" dirty="0" err="1"/>
              <a:t>analisis</a:t>
            </a:r>
            <a:r>
              <a:rPr lang="en-ID" dirty="0"/>
              <a:t> </a:t>
            </a:r>
            <a:r>
              <a:rPr lang="en-ID" dirty="0" err="1"/>
              <a:t>utama</a:t>
            </a:r>
            <a:r>
              <a:rPr lang="en-ID" dirty="0"/>
              <a:t>: </a:t>
            </a:r>
            <a:r>
              <a:rPr lang="en-ID" b="1" dirty="0" err="1"/>
              <a:t>Kualitatif</a:t>
            </a:r>
            <a:r>
              <a:rPr lang="en-ID" dirty="0"/>
              <a:t> (</a:t>
            </a:r>
            <a:r>
              <a:rPr lang="en-ID" dirty="0" err="1"/>
              <a:t>identifikasi</a:t>
            </a:r>
            <a:r>
              <a:rPr lang="en-ID" dirty="0"/>
              <a:t> </a:t>
            </a:r>
            <a:r>
              <a:rPr lang="en-ID" dirty="0" err="1"/>
              <a:t>jenis</a:t>
            </a:r>
            <a:r>
              <a:rPr lang="en-ID" dirty="0"/>
              <a:t> </a:t>
            </a:r>
            <a:r>
              <a:rPr lang="en-ID" dirty="0" err="1"/>
              <a:t>senyawa</a:t>
            </a:r>
            <a:r>
              <a:rPr lang="en-ID" dirty="0"/>
              <a:t>) dan </a:t>
            </a:r>
            <a:r>
              <a:rPr lang="en-ID" b="1" dirty="0" err="1"/>
              <a:t>Kuantitatif</a:t>
            </a:r>
            <a:r>
              <a:rPr lang="en-ID" dirty="0"/>
              <a:t> (</a:t>
            </a:r>
            <a:r>
              <a:rPr lang="en-ID" dirty="0" err="1"/>
              <a:t>penetapan</a:t>
            </a:r>
            <a:r>
              <a:rPr lang="en-ID" dirty="0"/>
              <a:t> </a:t>
            </a:r>
            <a:r>
              <a:rPr lang="en-ID" dirty="0" err="1"/>
              <a:t>kadar</a:t>
            </a:r>
            <a:r>
              <a:rPr lang="en-ID" dirty="0"/>
              <a:t> </a:t>
            </a:r>
            <a:r>
              <a:rPr lang="en-ID" dirty="0" err="1"/>
              <a:t>senyawa</a:t>
            </a:r>
            <a:r>
              <a:rPr lang="en-ID" dirty="0"/>
              <a:t>) </a:t>
            </a:r>
            <a:r>
              <a:rPr lang="en-ID" dirty="0" err="1"/>
              <a:t>menggunakan</a:t>
            </a:r>
            <a:r>
              <a:rPr lang="en-ID" dirty="0"/>
              <a:t> </a:t>
            </a:r>
            <a:r>
              <a:rPr lang="en-ID" dirty="0" err="1"/>
              <a:t>instrumen</a:t>
            </a:r>
            <a:r>
              <a:rPr lang="en-ID" dirty="0"/>
              <a:t> </a:t>
            </a:r>
            <a:r>
              <a:rPr lang="en-ID" dirty="0" err="1"/>
              <a:t>seperti</a:t>
            </a:r>
            <a:r>
              <a:rPr lang="en-ID" dirty="0"/>
              <a:t> </a:t>
            </a:r>
            <a:r>
              <a:rPr lang="en-ID" dirty="0" err="1"/>
              <a:t>Kromatografi</a:t>
            </a:r>
            <a:r>
              <a:rPr lang="en-ID" dirty="0"/>
              <a:t> (HPLC, GC)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Spektrofotometri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968201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326EF-E859-7C3D-C232-A07D3FB8D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Kualitatif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8CCC8C-E79C-82EF-6FBF-FAAA5F9B28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ID" b="1" dirty="0"/>
          </a:p>
          <a:p>
            <a:r>
              <a:rPr lang="en-ID" dirty="0"/>
              <a:t>Tujuan: </a:t>
            </a:r>
            <a:r>
              <a:rPr lang="en-ID" dirty="0" err="1"/>
              <a:t>Mengidentifikasi</a:t>
            </a:r>
            <a:r>
              <a:rPr lang="en-ID" dirty="0"/>
              <a:t> </a:t>
            </a:r>
            <a:r>
              <a:rPr lang="en-ID" dirty="0" err="1"/>
              <a:t>golongan</a:t>
            </a:r>
            <a:r>
              <a:rPr lang="en-ID" dirty="0"/>
              <a:t> </a:t>
            </a:r>
            <a:r>
              <a:rPr lang="en-ID" dirty="0" err="1"/>
              <a:t>senyawa</a:t>
            </a:r>
            <a:r>
              <a:rPr lang="en-ID" dirty="0"/>
              <a:t> </a:t>
            </a:r>
            <a:r>
              <a:rPr lang="en-ID" dirty="0" err="1"/>
              <a:t>metabolit</a:t>
            </a:r>
            <a:r>
              <a:rPr lang="en-ID" dirty="0"/>
              <a:t> </a:t>
            </a:r>
            <a:r>
              <a:rPr lang="en-ID" dirty="0" err="1"/>
              <a:t>sekunder</a:t>
            </a:r>
            <a:r>
              <a:rPr lang="en-ID" dirty="0"/>
              <a:t> (</a:t>
            </a:r>
            <a:r>
              <a:rPr lang="en-ID" dirty="0" err="1"/>
              <a:t>seperti</a:t>
            </a:r>
            <a:r>
              <a:rPr lang="en-ID" dirty="0"/>
              <a:t> Alkaloid, Flavonoid, Saponin, Tanin,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Fenolik</a:t>
            </a:r>
            <a:r>
              <a:rPr lang="en-ID" dirty="0"/>
              <a:t>) yang </a:t>
            </a:r>
            <a:r>
              <a:rPr lang="en-ID" dirty="0" err="1"/>
              <a:t>ada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sampel</a:t>
            </a:r>
            <a:endParaRPr lang="en-ID" dirty="0"/>
          </a:p>
          <a:p>
            <a:r>
              <a:rPr lang="en-ID" b="1" dirty="0"/>
              <a:t>Metode </a:t>
            </a:r>
            <a:r>
              <a:rPr lang="en-ID" b="1" dirty="0" err="1"/>
              <a:t>Utama:</a:t>
            </a:r>
            <a:r>
              <a:rPr lang="en-ID" dirty="0" err="1"/>
              <a:t>Uji</a:t>
            </a:r>
            <a:r>
              <a:rPr lang="en-ID" dirty="0"/>
              <a:t> Warna/</a:t>
            </a:r>
            <a:r>
              <a:rPr lang="en-ID" dirty="0" err="1"/>
              <a:t>Reaksi</a:t>
            </a:r>
            <a:r>
              <a:rPr lang="en-ID" dirty="0"/>
              <a:t> </a:t>
            </a:r>
            <a:r>
              <a:rPr lang="en-ID" dirty="0" err="1"/>
              <a:t>Tabung</a:t>
            </a:r>
            <a:r>
              <a:rPr lang="en-ID" dirty="0"/>
              <a:t>: </a:t>
            </a:r>
            <a:r>
              <a:rPr lang="en-ID" dirty="0" err="1"/>
              <a:t>Terbentuknya</a:t>
            </a:r>
            <a:r>
              <a:rPr lang="en-ID" dirty="0"/>
              <a:t> </a:t>
            </a:r>
            <a:r>
              <a:rPr lang="en-ID" dirty="0" err="1"/>
              <a:t>perubahan</a:t>
            </a:r>
            <a:r>
              <a:rPr lang="en-ID" dirty="0"/>
              <a:t> </a:t>
            </a:r>
            <a:r>
              <a:rPr lang="en-ID" dirty="0" err="1"/>
              <a:t>warna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endapan</a:t>
            </a:r>
            <a:r>
              <a:rPr lang="en-ID" dirty="0"/>
              <a:t> </a:t>
            </a:r>
            <a:r>
              <a:rPr lang="en-ID" dirty="0" err="1"/>
              <a:t>spesifik</a:t>
            </a:r>
            <a:r>
              <a:rPr lang="en-ID" dirty="0"/>
              <a:t>.</a:t>
            </a:r>
          </a:p>
          <a:p>
            <a:r>
              <a:rPr lang="en-ID" i="1" dirty="0"/>
              <a:t>Thin Layer Chromatography</a:t>
            </a:r>
            <a:r>
              <a:rPr lang="en-ID" dirty="0"/>
              <a:t> (</a:t>
            </a:r>
            <a:r>
              <a:rPr lang="en-ID" dirty="0" err="1"/>
              <a:t>Kromatografi</a:t>
            </a:r>
            <a:r>
              <a:rPr lang="en-ID" dirty="0"/>
              <a:t> Lapis Tipis/KLT): </a:t>
            </a:r>
            <a:r>
              <a:rPr lang="en-ID" dirty="0" err="1"/>
              <a:t>Pemisahan</a:t>
            </a:r>
            <a:r>
              <a:rPr lang="en-ID" dirty="0"/>
              <a:t> </a:t>
            </a:r>
            <a:r>
              <a:rPr lang="en-ID" dirty="0" err="1"/>
              <a:t>komponen</a:t>
            </a:r>
            <a:r>
              <a:rPr lang="en-ID" dirty="0"/>
              <a:t> </a:t>
            </a:r>
            <a:r>
              <a:rPr lang="en-ID" dirty="0" err="1"/>
              <a:t>berdasarkan</a:t>
            </a:r>
            <a:r>
              <a:rPr lang="en-ID" dirty="0"/>
              <a:t> </a:t>
            </a:r>
            <a:r>
              <a:rPr lang="en-ID" dirty="0" err="1"/>
              <a:t>kepolaran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penampam</a:t>
            </a:r>
            <a:r>
              <a:rPr lang="en-ID" dirty="0"/>
              <a:t> </a:t>
            </a:r>
            <a:r>
              <a:rPr lang="en-ID" dirty="0" err="1"/>
              <a:t>noda</a:t>
            </a:r>
            <a:r>
              <a:rPr lang="en-ID" dirty="0"/>
              <a:t> </a:t>
            </a:r>
            <a:r>
              <a:rPr lang="en-ID" dirty="0" err="1"/>
              <a:t>spesifik</a:t>
            </a:r>
            <a:endParaRPr lang="en-ID" dirty="0"/>
          </a:p>
          <a:p>
            <a:r>
              <a:rPr lang="en-ID" b="1" dirty="0"/>
              <a:t>Parameter </a:t>
            </a:r>
            <a:r>
              <a:rPr lang="en-ID" b="1" dirty="0" err="1"/>
              <a:t>Validasi</a:t>
            </a:r>
            <a:r>
              <a:rPr lang="en-ID" b="1" dirty="0"/>
              <a:t>:</a:t>
            </a:r>
            <a:r>
              <a:rPr lang="en-ID" dirty="0"/>
              <a:t> </a:t>
            </a:r>
            <a:r>
              <a:rPr lang="en-ID" dirty="0" err="1"/>
              <a:t>Umumnya</a:t>
            </a:r>
            <a:r>
              <a:rPr lang="en-ID" dirty="0"/>
              <a:t> </a:t>
            </a:r>
            <a:r>
              <a:rPr lang="en-ID" dirty="0" err="1"/>
              <a:t>berupa</a:t>
            </a:r>
            <a:r>
              <a:rPr lang="en-ID" dirty="0"/>
              <a:t> </a:t>
            </a:r>
            <a:r>
              <a:rPr lang="en-ID" b="1" dirty="0" err="1"/>
              <a:t>selektivitas</a:t>
            </a:r>
            <a:r>
              <a:rPr lang="en-ID" b="1" dirty="0"/>
              <a:t>/</a:t>
            </a:r>
            <a:r>
              <a:rPr lang="en-ID" b="1" dirty="0" err="1"/>
              <a:t>spesifikasi</a:t>
            </a:r>
            <a:r>
              <a:rPr lang="en-ID" dirty="0"/>
              <a:t>, </a:t>
            </a:r>
            <a:r>
              <a:rPr lang="en-ID" dirty="0" err="1"/>
              <a:t>memastikan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</a:t>
            </a:r>
            <a:r>
              <a:rPr lang="en-ID" dirty="0" err="1"/>
              <a:t>noda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warna</a:t>
            </a:r>
            <a:r>
              <a:rPr lang="en-ID" dirty="0"/>
              <a:t> yang </a:t>
            </a:r>
            <a:r>
              <a:rPr lang="en-ID" dirty="0" err="1"/>
              <a:t>muncul</a:t>
            </a:r>
            <a:r>
              <a:rPr lang="en-ID" dirty="0"/>
              <a:t> </a:t>
            </a:r>
            <a:r>
              <a:rPr lang="en-ID" dirty="0" err="1"/>
              <a:t>benar-benar</a:t>
            </a:r>
            <a:r>
              <a:rPr lang="en-ID" dirty="0"/>
              <a:t> </a:t>
            </a:r>
            <a:r>
              <a:rPr lang="en-ID" dirty="0" err="1"/>
              <a:t>berasal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senyawa</a:t>
            </a:r>
            <a:r>
              <a:rPr lang="en-ID" dirty="0"/>
              <a:t> target </a:t>
            </a:r>
            <a:r>
              <a:rPr lang="en-ID" dirty="0" err="1"/>
              <a:t>tanpa</a:t>
            </a:r>
            <a:r>
              <a:rPr lang="en-ID" dirty="0"/>
              <a:t> </a:t>
            </a:r>
            <a:r>
              <a:rPr lang="en-ID" dirty="0" err="1"/>
              <a:t>gangguan</a:t>
            </a:r>
            <a:r>
              <a:rPr lang="en-ID" dirty="0"/>
              <a:t> </a:t>
            </a:r>
            <a:r>
              <a:rPr lang="en-ID" dirty="0" err="1"/>
              <a:t>matriks</a:t>
            </a:r>
            <a:r>
              <a:rPr lang="en-ID" dirty="0"/>
              <a:t> lain</a:t>
            </a:r>
          </a:p>
          <a:p>
            <a:pPr marL="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610151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E7759-280E-F889-E889-9773F04D2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4" name="Content Placeholder 3" descr="Identifikasi Senyawa Alkaloid Dari Ekstrak Metanol Kulit Batang Mangga  (Mangifera indica L)">
            <a:extLst>
              <a:ext uri="{FF2B5EF4-FFF2-40B4-BE49-F238E27FC236}">
                <a16:creationId xmlns:a16="http://schemas.microsoft.com/office/drawing/2014/main" id="{807F8882-10AB-8062-85E2-8D8F85E71D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81866" y="1785143"/>
            <a:ext cx="6797261" cy="4707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583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8B3DF-DC37-5DE6-7B0B-E1ADBCE9BB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9800" y="352425"/>
            <a:ext cx="10515600" cy="1325563"/>
          </a:xfrm>
        </p:spPr>
        <p:txBody>
          <a:bodyPr/>
          <a:lstStyle/>
          <a:p>
            <a:r>
              <a:rPr lang="en-US" dirty="0"/>
              <a:t>Parameter </a:t>
            </a:r>
            <a:r>
              <a:rPr lang="en-US" dirty="0" err="1"/>
              <a:t>kuantitatif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AB0E91-AFE9-9017-59A6-AB321B7E4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8900"/>
            <a:ext cx="10515600" cy="4818063"/>
          </a:xfrm>
        </p:spPr>
        <p:txBody>
          <a:bodyPr>
            <a:normAutofit fontScale="92500"/>
          </a:bodyPr>
          <a:lstStyle/>
          <a:p>
            <a:r>
              <a:rPr lang="en-ID" b="1" dirty="0" err="1"/>
              <a:t>Presisi</a:t>
            </a:r>
            <a:r>
              <a:rPr lang="en-ID" b="1" dirty="0"/>
              <a:t> (</a:t>
            </a:r>
            <a:r>
              <a:rPr lang="en-ID" b="1" dirty="0" err="1"/>
              <a:t>Keterulangan</a:t>
            </a:r>
            <a:r>
              <a:rPr lang="en-ID" b="1" dirty="0"/>
              <a:t>):</a:t>
            </a:r>
            <a:r>
              <a:rPr lang="en-ID" dirty="0"/>
              <a:t> </a:t>
            </a:r>
            <a:r>
              <a:rPr lang="en-ID" dirty="0" err="1"/>
              <a:t>Ukuran</a:t>
            </a:r>
            <a:r>
              <a:rPr lang="en-ID" dirty="0"/>
              <a:t> yang </a:t>
            </a:r>
            <a:r>
              <a:rPr lang="en-ID" dirty="0" err="1"/>
              <a:t>menunjukkan</a:t>
            </a:r>
            <a:r>
              <a:rPr lang="en-ID" dirty="0"/>
              <a:t> </a:t>
            </a:r>
            <a:r>
              <a:rPr lang="en-ID" dirty="0" err="1"/>
              <a:t>kedekatan</a:t>
            </a:r>
            <a:r>
              <a:rPr lang="en-ID" dirty="0"/>
              <a:t> </a:t>
            </a:r>
            <a:r>
              <a:rPr lang="en-ID" dirty="0" err="1"/>
              <a:t>antara</a:t>
            </a:r>
            <a:r>
              <a:rPr lang="en-ID" dirty="0"/>
              <a:t> </a:t>
            </a:r>
            <a:r>
              <a:rPr lang="en-ID" dirty="0" err="1"/>
              <a:t>serangkaian</a:t>
            </a:r>
            <a:r>
              <a:rPr lang="en-ID" dirty="0"/>
              <a:t> </a:t>
            </a:r>
            <a:r>
              <a:rPr lang="en-ID" dirty="0" err="1"/>
              <a:t>hasil</a:t>
            </a:r>
            <a:r>
              <a:rPr lang="en-ID" dirty="0"/>
              <a:t> </a:t>
            </a:r>
            <a:r>
              <a:rPr lang="en-ID" dirty="0" err="1"/>
              <a:t>pengukuran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sampel</a:t>
            </a:r>
            <a:r>
              <a:rPr lang="en-ID" dirty="0"/>
              <a:t> yang </a:t>
            </a:r>
            <a:r>
              <a:rPr lang="en-ID" dirty="0" err="1"/>
              <a:t>homogen</a:t>
            </a:r>
            <a:r>
              <a:rPr lang="en-ID" dirty="0"/>
              <a:t>. </a:t>
            </a:r>
            <a:r>
              <a:rPr lang="en-US" dirty="0" err="1">
                <a:ea typeface="Overpass Light" pitchFamily="34" charset="-122"/>
                <a:cs typeface="Overpass Light" pitchFamily="34" charset="-120"/>
              </a:rPr>
              <a:t>Simpangan</a:t>
            </a:r>
            <a:r>
              <a:rPr lang="en-US" dirty="0">
                <a:ea typeface="Overpass Light" pitchFamily="34" charset="-122"/>
                <a:cs typeface="Overpass Light" pitchFamily="34" charset="-120"/>
              </a:rPr>
              <a:t> Baku </a:t>
            </a:r>
            <a:r>
              <a:rPr lang="en-US" dirty="0" err="1">
                <a:ea typeface="Overpass Light" pitchFamily="34" charset="-122"/>
                <a:cs typeface="Overpass Light" pitchFamily="34" charset="-120"/>
              </a:rPr>
              <a:t>Relatif</a:t>
            </a:r>
            <a:r>
              <a:rPr lang="en-US" dirty="0">
                <a:ea typeface="Overpass Light" pitchFamily="34" charset="-122"/>
                <a:cs typeface="Overpass Light" pitchFamily="34" charset="-120"/>
              </a:rPr>
              <a:t> (RSD ≤ 2%)</a:t>
            </a:r>
            <a:endParaRPr lang="en-ID" dirty="0"/>
          </a:p>
          <a:p>
            <a:r>
              <a:rPr lang="en-ID" b="1" dirty="0" err="1"/>
              <a:t>Akurasi</a:t>
            </a:r>
            <a:r>
              <a:rPr lang="en-ID" b="1" dirty="0"/>
              <a:t> (</a:t>
            </a:r>
            <a:r>
              <a:rPr lang="en-ID" b="1" dirty="0" err="1"/>
              <a:t>Ketepatan</a:t>
            </a:r>
            <a:r>
              <a:rPr lang="en-ID" b="1" dirty="0"/>
              <a:t>):</a:t>
            </a:r>
            <a:r>
              <a:rPr lang="en-ID" dirty="0"/>
              <a:t> </a:t>
            </a:r>
            <a:r>
              <a:rPr lang="en-ID" dirty="0" err="1"/>
              <a:t>Kemampuan</a:t>
            </a:r>
            <a:r>
              <a:rPr lang="en-ID" dirty="0"/>
              <a:t> </a:t>
            </a:r>
            <a:r>
              <a:rPr lang="en-ID" dirty="0" err="1"/>
              <a:t>metode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mengukur</a:t>
            </a:r>
            <a:r>
              <a:rPr lang="en-ID" dirty="0"/>
              <a:t> </a:t>
            </a:r>
            <a:r>
              <a:rPr lang="en-ID" dirty="0" err="1"/>
              <a:t>kedekatan</a:t>
            </a:r>
            <a:r>
              <a:rPr lang="en-ID" dirty="0"/>
              <a:t> </a:t>
            </a:r>
            <a:r>
              <a:rPr lang="en-ID" dirty="0" err="1"/>
              <a:t>antara</a:t>
            </a:r>
            <a:r>
              <a:rPr lang="en-ID" dirty="0"/>
              <a:t> </a:t>
            </a:r>
            <a:r>
              <a:rPr lang="en-ID" dirty="0" err="1"/>
              <a:t>nilai</a:t>
            </a:r>
            <a:r>
              <a:rPr lang="en-ID" dirty="0"/>
              <a:t> yang </a:t>
            </a:r>
            <a:r>
              <a:rPr lang="en-ID" dirty="0" err="1"/>
              <a:t>diperoleh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nilai</a:t>
            </a:r>
            <a:r>
              <a:rPr lang="en-ID" dirty="0"/>
              <a:t> </a:t>
            </a:r>
            <a:r>
              <a:rPr lang="en-ID" dirty="0" err="1"/>
              <a:t>sebenarnya</a:t>
            </a:r>
            <a:r>
              <a:rPr lang="en-ID" dirty="0"/>
              <a:t> (</a:t>
            </a:r>
            <a:r>
              <a:rPr lang="en-ID" i="1" dirty="0" err="1"/>
              <a:t>persen</a:t>
            </a:r>
            <a:r>
              <a:rPr lang="en-ID" i="1" dirty="0"/>
              <a:t> </a:t>
            </a:r>
            <a:r>
              <a:rPr lang="en-ID" i="1" dirty="0" err="1"/>
              <a:t>perolehan</a:t>
            </a:r>
            <a:r>
              <a:rPr lang="en-ID" i="1" dirty="0"/>
              <a:t> </a:t>
            </a:r>
            <a:r>
              <a:rPr lang="en-ID" i="1" dirty="0" err="1"/>
              <a:t>kembali</a:t>
            </a:r>
            <a:r>
              <a:rPr lang="en-ID" i="1" dirty="0"/>
              <a:t> / recovery</a:t>
            </a:r>
            <a:r>
              <a:rPr lang="en-ID" dirty="0"/>
              <a:t>).</a:t>
            </a:r>
            <a:r>
              <a:rPr lang="en-US" sz="800" dirty="0"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</a:t>
            </a:r>
            <a:r>
              <a:rPr lang="en-US" dirty="0">
                <a:ea typeface="Overpass Light" pitchFamily="34" charset="-122"/>
                <a:cs typeface="Overpass Light" pitchFamily="34" charset="-120"/>
              </a:rPr>
              <a:t>% Recovery (</a:t>
            </a:r>
            <a:r>
              <a:rPr lang="en-US" dirty="0" err="1">
                <a:ea typeface="Overpass Light" pitchFamily="34" charset="-122"/>
                <a:cs typeface="Overpass Light" pitchFamily="34" charset="-120"/>
              </a:rPr>
              <a:t>biasanya</a:t>
            </a:r>
            <a:r>
              <a:rPr lang="en-US" dirty="0">
                <a:ea typeface="Overpass Light" pitchFamily="34" charset="-122"/>
                <a:cs typeface="Overpass Light" pitchFamily="34" charset="-120"/>
              </a:rPr>
              <a:t> 98–102%)</a:t>
            </a:r>
            <a:endParaRPr lang="en-ID" dirty="0"/>
          </a:p>
          <a:p>
            <a:r>
              <a:rPr lang="en-ID" b="1" dirty="0" err="1"/>
              <a:t>Linearitas</a:t>
            </a:r>
            <a:r>
              <a:rPr lang="en-ID" b="1" dirty="0"/>
              <a:t> &amp; </a:t>
            </a:r>
            <a:r>
              <a:rPr lang="en-ID" b="1" dirty="0" err="1"/>
              <a:t>Rentang</a:t>
            </a:r>
            <a:r>
              <a:rPr lang="en-ID" b="1" dirty="0"/>
              <a:t>:</a:t>
            </a:r>
            <a:r>
              <a:rPr lang="en-ID" dirty="0"/>
              <a:t> </a:t>
            </a:r>
            <a:r>
              <a:rPr lang="en-ID" dirty="0" err="1"/>
              <a:t>Kemampuan</a:t>
            </a:r>
            <a:r>
              <a:rPr lang="en-ID" dirty="0"/>
              <a:t> </a:t>
            </a:r>
            <a:r>
              <a:rPr lang="en-ID" dirty="0" err="1"/>
              <a:t>metode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memperoleh</a:t>
            </a:r>
            <a:r>
              <a:rPr lang="en-ID" dirty="0"/>
              <a:t> </a:t>
            </a:r>
            <a:r>
              <a:rPr lang="en-ID" dirty="0" err="1"/>
              <a:t>hasil</a:t>
            </a:r>
            <a:r>
              <a:rPr lang="en-ID" dirty="0"/>
              <a:t> uji yang </a:t>
            </a:r>
            <a:r>
              <a:rPr lang="en-ID" dirty="0" err="1"/>
              <a:t>berbanding</a:t>
            </a:r>
            <a:r>
              <a:rPr lang="en-ID" dirty="0"/>
              <a:t> </a:t>
            </a:r>
            <a:r>
              <a:rPr lang="en-ID" dirty="0" err="1"/>
              <a:t>lurus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konsentrasi</a:t>
            </a:r>
            <a:r>
              <a:rPr lang="en-ID" dirty="0"/>
              <a:t> </a:t>
            </a:r>
            <a:r>
              <a:rPr lang="en-ID" dirty="0" err="1"/>
              <a:t>analit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rentang</a:t>
            </a:r>
            <a:r>
              <a:rPr lang="en-ID" dirty="0"/>
              <a:t> </a:t>
            </a:r>
            <a:r>
              <a:rPr lang="en-ID" dirty="0" err="1"/>
              <a:t>tertentu</a:t>
            </a:r>
            <a:r>
              <a:rPr lang="en-ID" dirty="0"/>
              <a:t>. </a:t>
            </a:r>
            <a:r>
              <a:rPr lang="en-ID" dirty="0" err="1"/>
              <a:t>Biasanya</a:t>
            </a:r>
            <a:r>
              <a:rPr lang="en-ID" dirty="0"/>
              <a:t> </a:t>
            </a:r>
            <a:r>
              <a:rPr lang="en-ID" dirty="0" err="1"/>
              <a:t>diwakili</a:t>
            </a:r>
            <a:r>
              <a:rPr lang="en-ID" dirty="0"/>
              <a:t> oleh </a:t>
            </a:r>
            <a:r>
              <a:rPr lang="en-ID" dirty="0" err="1"/>
              <a:t>nilai</a:t>
            </a:r>
            <a:r>
              <a:rPr lang="en-ID" dirty="0"/>
              <a:t> </a:t>
            </a:r>
            <a:r>
              <a:rPr lang="en-ID" dirty="0" err="1"/>
              <a:t>koefisien</a:t>
            </a:r>
            <a:r>
              <a:rPr lang="en-ID" dirty="0"/>
              <a:t> </a:t>
            </a:r>
            <a:r>
              <a:rPr lang="en-ID" dirty="0" err="1"/>
              <a:t>korelasi</a:t>
            </a:r>
            <a:r>
              <a:rPr lang="en-ID" dirty="0"/>
              <a:t> </a:t>
            </a:r>
            <a:r>
              <a:rPr lang="en-US" dirty="0">
                <a:ea typeface="Overpass Light" pitchFamily="34" charset="-122"/>
                <a:cs typeface="Overpass Light" pitchFamily="34" charset="-120"/>
              </a:rPr>
              <a:t>(r ≥ 0,999)</a:t>
            </a:r>
            <a:endParaRPr lang="en-ID" dirty="0"/>
          </a:p>
          <a:p>
            <a:r>
              <a:rPr lang="en-ID" b="1" dirty="0"/>
              <a:t>Batas </a:t>
            </a:r>
            <a:r>
              <a:rPr lang="en-ID" b="1" dirty="0" err="1"/>
              <a:t>Deteksi</a:t>
            </a:r>
            <a:r>
              <a:rPr lang="en-ID" b="1" dirty="0"/>
              <a:t> (LOD):</a:t>
            </a:r>
            <a:r>
              <a:rPr lang="en-ID" dirty="0"/>
              <a:t> </a:t>
            </a:r>
            <a:r>
              <a:rPr lang="en-ID" dirty="0" err="1"/>
              <a:t>Jumlah</a:t>
            </a:r>
            <a:r>
              <a:rPr lang="en-ID" dirty="0"/>
              <a:t> </a:t>
            </a:r>
            <a:r>
              <a:rPr lang="en-ID" dirty="0" err="1"/>
              <a:t>terkecil</a:t>
            </a:r>
            <a:r>
              <a:rPr lang="en-ID" dirty="0"/>
              <a:t> </a:t>
            </a:r>
            <a:r>
              <a:rPr lang="en-ID" dirty="0" err="1"/>
              <a:t>analit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sampel</a:t>
            </a:r>
            <a:r>
              <a:rPr lang="en-ID" dirty="0"/>
              <a:t> yang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dideteksi</a:t>
            </a:r>
            <a:r>
              <a:rPr lang="en-ID" dirty="0"/>
              <a:t>, </a:t>
            </a:r>
            <a:r>
              <a:rPr lang="en-ID" dirty="0" err="1"/>
              <a:t>meskipun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selalu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dikuantifikasi</a:t>
            </a:r>
            <a:r>
              <a:rPr lang="en-ID" dirty="0"/>
              <a:t>.</a:t>
            </a:r>
          </a:p>
          <a:p>
            <a:r>
              <a:rPr lang="en-ID" b="1" dirty="0"/>
              <a:t>Batas </a:t>
            </a:r>
            <a:r>
              <a:rPr lang="en-ID" b="1" dirty="0" err="1"/>
              <a:t>Kuantifikasi</a:t>
            </a:r>
            <a:r>
              <a:rPr lang="en-ID" b="1" dirty="0"/>
              <a:t> (LOQ):</a:t>
            </a:r>
            <a:r>
              <a:rPr lang="en-ID" dirty="0"/>
              <a:t> </a:t>
            </a:r>
            <a:r>
              <a:rPr lang="en-ID" dirty="0" err="1"/>
              <a:t>Jumlah</a:t>
            </a:r>
            <a:r>
              <a:rPr lang="en-ID" dirty="0"/>
              <a:t> </a:t>
            </a:r>
            <a:r>
              <a:rPr lang="en-ID" dirty="0" err="1"/>
              <a:t>terkecil</a:t>
            </a:r>
            <a:r>
              <a:rPr lang="en-ID" dirty="0"/>
              <a:t> </a:t>
            </a:r>
            <a:r>
              <a:rPr lang="en-ID" dirty="0" err="1"/>
              <a:t>analit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sampel</a:t>
            </a:r>
            <a:r>
              <a:rPr lang="en-ID" dirty="0"/>
              <a:t> yang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ditentukan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kuantitatif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akurasi</a:t>
            </a:r>
            <a:r>
              <a:rPr lang="en-ID" dirty="0"/>
              <a:t> dan </a:t>
            </a:r>
            <a:r>
              <a:rPr lang="en-ID" dirty="0" err="1"/>
              <a:t>presisi</a:t>
            </a:r>
            <a:r>
              <a:rPr lang="en-ID" dirty="0"/>
              <a:t> yang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diterima</a:t>
            </a:r>
            <a:r>
              <a:rPr lang="en-ID" dirty="0"/>
              <a:t>.</a:t>
            </a:r>
          </a:p>
          <a:p>
            <a:r>
              <a:rPr lang="en-ID" dirty="0"/>
              <a:t> </a:t>
            </a:r>
            <a:r>
              <a:rPr lang="en-ID" b="1" dirty="0" err="1"/>
              <a:t>Spesifisitas</a:t>
            </a:r>
            <a:r>
              <a:rPr lang="en-ID" b="1" dirty="0"/>
              <a:t> / </a:t>
            </a:r>
            <a:r>
              <a:rPr lang="en-ID" b="1" dirty="0" err="1"/>
              <a:t>Selektivitas</a:t>
            </a:r>
            <a:r>
              <a:rPr lang="en-ID" b="1" dirty="0"/>
              <a:t>:</a:t>
            </a:r>
            <a:r>
              <a:rPr lang="en-ID" dirty="0"/>
              <a:t> </a:t>
            </a:r>
            <a:r>
              <a:rPr lang="en-ID" dirty="0" err="1"/>
              <a:t>Kemampuan</a:t>
            </a:r>
            <a:r>
              <a:rPr lang="en-ID" dirty="0"/>
              <a:t> </a:t>
            </a:r>
            <a:r>
              <a:rPr lang="en-ID" dirty="0" err="1"/>
              <a:t>metode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mengukur</a:t>
            </a:r>
            <a:r>
              <a:rPr lang="en-ID" dirty="0"/>
              <a:t> </a:t>
            </a:r>
            <a:r>
              <a:rPr lang="en-ID" dirty="0" err="1"/>
              <a:t>analit</a:t>
            </a:r>
            <a:r>
              <a:rPr lang="en-ID" dirty="0"/>
              <a:t> yang </a:t>
            </a:r>
            <a:r>
              <a:rPr lang="en-ID" dirty="0" err="1"/>
              <a:t>dituju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tepat di </a:t>
            </a:r>
            <a:r>
              <a:rPr lang="en-ID" dirty="0" err="1"/>
              <a:t>tengah</a:t>
            </a:r>
            <a:r>
              <a:rPr lang="en-ID" dirty="0"/>
              <a:t> </a:t>
            </a:r>
            <a:r>
              <a:rPr lang="en-ID" dirty="0" err="1"/>
              <a:t>komponen</a:t>
            </a:r>
            <a:r>
              <a:rPr lang="en-ID" dirty="0"/>
              <a:t> lain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matriks</a:t>
            </a:r>
            <a:r>
              <a:rPr lang="en-ID" dirty="0"/>
              <a:t> </a:t>
            </a:r>
            <a:r>
              <a:rPr lang="en-ID" dirty="0" err="1"/>
              <a:t>campuran</a:t>
            </a:r>
            <a:r>
              <a:rPr lang="en-ID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08029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67D9C8-19BB-8F04-940B-07BB7E22E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CONTOH KASUS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4B1153-E726-F309-5BFD-5462C0D096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b="1" dirty="0"/>
              <a:t>1. </a:t>
            </a:r>
            <a:r>
              <a:rPr lang="en-ID" b="1" dirty="0" err="1"/>
              <a:t>Presisi</a:t>
            </a:r>
            <a:r>
              <a:rPr lang="en-ID" b="1" dirty="0"/>
              <a:t> (Precision)</a:t>
            </a:r>
          </a:p>
          <a:p>
            <a:r>
              <a:rPr lang="en-ID" dirty="0" err="1"/>
              <a:t>Presisi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ukuran</a:t>
            </a:r>
            <a:r>
              <a:rPr lang="en-ID" dirty="0"/>
              <a:t> </a:t>
            </a:r>
            <a:r>
              <a:rPr lang="en-ID" dirty="0" err="1"/>
              <a:t>kedekatan</a:t>
            </a:r>
            <a:r>
              <a:rPr lang="en-ID" dirty="0"/>
              <a:t> </a:t>
            </a:r>
            <a:r>
              <a:rPr lang="en-ID" dirty="0" err="1"/>
              <a:t>antara</a:t>
            </a:r>
            <a:r>
              <a:rPr lang="en-ID" dirty="0"/>
              <a:t> </a:t>
            </a:r>
            <a:r>
              <a:rPr lang="en-ID" dirty="0" err="1"/>
              <a:t>serangkaian</a:t>
            </a:r>
            <a:r>
              <a:rPr lang="en-ID" dirty="0"/>
              <a:t> </a:t>
            </a:r>
            <a:r>
              <a:rPr lang="en-ID" dirty="0" err="1"/>
              <a:t>pengukuran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sampel</a:t>
            </a:r>
            <a:r>
              <a:rPr lang="en-ID" dirty="0"/>
              <a:t> yang </a:t>
            </a:r>
            <a:r>
              <a:rPr lang="en-ID" dirty="0" err="1"/>
              <a:t>homogen</a:t>
            </a:r>
            <a:r>
              <a:rPr lang="en-ID" dirty="0"/>
              <a:t>. </a:t>
            </a:r>
            <a:r>
              <a:rPr lang="en-ID" dirty="0" err="1"/>
              <a:t>Biasanya</a:t>
            </a:r>
            <a:r>
              <a:rPr lang="en-ID" dirty="0"/>
              <a:t> </a:t>
            </a:r>
            <a:r>
              <a:rPr lang="en-ID" dirty="0" err="1"/>
              <a:t>dievaluasi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b="1" dirty="0" err="1"/>
              <a:t>Simpangan</a:t>
            </a:r>
            <a:r>
              <a:rPr lang="en-ID" b="1" dirty="0"/>
              <a:t> Baku </a:t>
            </a:r>
            <a:r>
              <a:rPr lang="en-ID" b="1" dirty="0" err="1"/>
              <a:t>Relatif</a:t>
            </a:r>
            <a:r>
              <a:rPr lang="en-ID" b="1" dirty="0"/>
              <a:t> (RSD / Relative Standard Deviation)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Koefisien</a:t>
            </a:r>
            <a:r>
              <a:rPr lang="en-ID" dirty="0"/>
              <a:t> </a:t>
            </a:r>
            <a:r>
              <a:rPr lang="en-ID" dirty="0" err="1"/>
              <a:t>Variasi</a:t>
            </a:r>
            <a:r>
              <a:rPr lang="en-ID" dirty="0"/>
              <a:t> (CV). </a:t>
            </a:r>
          </a:p>
          <a:p>
            <a:r>
              <a:rPr lang="en-ID" b="1" dirty="0" err="1"/>
              <a:t>Rumus</a:t>
            </a:r>
            <a:r>
              <a:rPr lang="en-ID" b="1" dirty="0"/>
              <a:t>: RSD % = ( </a:t>
            </a:r>
            <a:r>
              <a:rPr lang="en-ID" b="1" dirty="0" err="1"/>
              <a:t>simpangan</a:t>
            </a:r>
            <a:r>
              <a:rPr lang="en-ID" b="1" dirty="0"/>
              <a:t> </a:t>
            </a:r>
            <a:r>
              <a:rPr lang="en-ID" b="1" dirty="0" err="1"/>
              <a:t>baku</a:t>
            </a:r>
            <a:r>
              <a:rPr lang="en-ID" b="1" dirty="0"/>
              <a:t> (SD)/ RATA-RATA) X 100%</a:t>
            </a:r>
          </a:p>
          <a:p>
            <a:r>
              <a:rPr lang="en-ID" dirty="0"/>
              <a:t> </a:t>
            </a:r>
            <a:r>
              <a:rPr lang="en-ID" b="1" dirty="0" err="1"/>
              <a:t>Contoh</a:t>
            </a:r>
            <a:r>
              <a:rPr lang="en-ID" b="1" dirty="0"/>
              <a:t>:</a:t>
            </a:r>
            <a:r>
              <a:rPr lang="en-ID" dirty="0"/>
              <a:t> Hasil </a:t>
            </a:r>
            <a:r>
              <a:rPr lang="en-ID" dirty="0" err="1"/>
              <a:t>penetapan</a:t>
            </a:r>
            <a:r>
              <a:rPr lang="en-ID" dirty="0"/>
              <a:t> </a:t>
            </a:r>
            <a:r>
              <a:rPr lang="en-ID" dirty="0" err="1"/>
              <a:t>kadar</a:t>
            </a:r>
            <a:r>
              <a:rPr lang="en-ID" dirty="0"/>
              <a:t> </a:t>
            </a:r>
            <a:r>
              <a:rPr lang="en-ID" dirty="0" err="1"/>
              <a:t>Parasetamol</a:t>
            </a:r>
            <a:r>
              <a:rPr lang="en-ID" dirty="0"/>
              <a:t> (mg/mL) </a:t>
            </a:r>
            <a:r>
              <a:rPr lang="en-ID" dirty="0" err="1"/>
              <a:t>sebanyak</a:t>
            </a:r>
            <a:r>
              <a:rPr lang="en-ID" dirty="0"/>
              <a:t> 5 kali </a:t>
            </a:r>
            <a:r>
              <a:rPr lang="en-ID" dirty="0" err="1"/>
              <a:t>replikasi</a:t>
            </a:r>
            <a:r>
              <a:rPr lang="en-ID" dirty="0"/>
              <a:t>: 99,5; 100,2; 98,9; 101,0; 99,8.</a:t>
            </a:r>
          </a:p>
          <a:p>
            <a:pPr lvl="1"/>
            <a:r>
              <a:rPr lang="en-ID" dirty="0"/>
              <a:t>Rata-rata = 99,88 mg/mL</a:t>
            </a:r>
          </a:p>
          <a:p>
            <a:pPr lvl="1"/>
            <a:r>
              <a:rPr lang="en-ID" dirty="0"/>
              <a:t>SD = 0,812</a:t>
            </a:r>
          </a:p>
          <a:p>
            <a:pPr marL="457200" lvl="1" indent="0">
              <a:buNone/>
            </a:pPr>
            <a:endParaRPr lang="en-ID" dirty="0"/>
          </a:p>
          <a:p>
            <a:pPr marL="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32831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379ED-C366-B4A2-B84B-51CA7E5EDE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00251D-E9BB-A040-409B-CC8AD01A4F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b="1" dirty="0"/>
              <a:t>2. </a:t>
            </a:r>
            <a:r>
              <a:rPr lang="en-ID" b="1" dirty="0" err="1"/>
              <a:t>Akurasi</a:t>
            </a:r>
            <a:r>
              <a:rPr lang="en-ID" b="1" dirty="0"/>
              <a:t> (Accuracy)</a:t>
            </a:r>
          </a:p>
          <a:p>
            <a:r>
              <a:rPr lang="en-ID" dirty="0" err="1"/>
              <a:t>Akurasi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kedekatan</a:t>
            </a:r>
            <a:r>
              <a:rPr lang="en-ID" dirty="0"/>
              <a:t> </a:t>
            </a:r>
            <a:r>
              <a:rPr lang="en-ID" dirty="0" err="1"/>
              <a:t>antara</a:t>
            </a:r>
            <a:r>
              <a:rPr lang="en-ID" dirty="0"/>
              <a:t> </a:t>
            </a:r>
            <a:r>
              <a:rPr lang="en-ID" dirty="0" err="1"/>
              <a:t>hasil</a:t>
            </a:r>
            <a:r>
              <a:rPr lang="en-ID" dirty="0"/>
              <a:t> uji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nilai</a:t>
            </a:r>
            <a:r>
              <a:rPr lang="en-ID" dirty="0"/>
              <a:t> yang </a:t>
            </a:r>
            <a:r>
              <a:rPr lang="en-ID" dirty="0" err="1"/>
              <a:t>sebenarnya</a:t>
            </a:r>
            <a:r>
              <a:rPr lang="en-ID" dirty="0"/>
              <a:t> (</a:t>
            </a:r>
            <a:r>
              <a:rPr lang="en-ID" dirty="0" err="1"/>
              <a:t>nilai</a:t>
            </a:r>
            <a:r>
              <a:rPr lang="en-ID" dirty="0"/>
              <a:t> </a:t>
            </a:r>
            <a:r>
              <a:rPr lang="en-ID" dirty="0" err="1"/>
              <a:t>teoritis</a:t>
            </a:r>
            <a:r>
              <a:rPr lang="en-ID" dirty="0"/>
              <a:t>). </a:t>
            </a:r>
            <a:r>
              <a:rPr lang="en-ID" dirty="0" err="1"/>
              <a:t>Biasanya</a:t>
            </a:r>
            <a:r>
              <a:rPr lang="en-ID" dirty="0"/>
              <a:t> </a:t>
            </a:r>
            <a:r>
              <a:rPr lang="en-ID" dirty="0" err="1"/>
              <a:t>dievaluasi</a:t>
            </a:r>
            <a:r>
              <a:rPr lang="en-ID" dirty="0"/>
              <a:t> </a:t>
            </a:r>
            <a:r>
              <a:rPr lang="en-ID" dirty="0" err="1"/>
              <a:t>melalui</a:t>
            </a:r>
            <a:r>
              <a:rPr lang="en-ID" dirty="0"/>
              <a:t> uji </a:t>
            </a:r>
            <a:r>
              <a:rPr lang="en-ID" dirty="0" err="1"/>
              <a:t>perolehan</a:t>
            </a:r>
            <a:r>
              <a:rPr lang="en-ID" dirty="0"/>
              <a:t> </a:t>
            </a:r>
            <a:r>
              <a:rPr lang="en-ID" dirty="0" err="1"/>
              <a:t>kembali</a:t>
            </a:r>
            <a:r>
              <a:rPr lang="en-ID" dirty="0"/>
              <a:t> (</a:t>
            </a:r>
            <a:r>
              <a:rPr lang="en-ID" i="1" dirty="0"/>
              <a:t>Recovery</a:t>
            </a:r>
            <a:r>
              <a:rPr lang="en-ID" dirty="0"/>
              <a:t>).</a:t>
            </a:r>
          </a:p>
          <a:p>
            <a:r>
              <a:rPr lang="en-ID" b="1" dirty="0" err="1"/>
              <a:t>Rumus</a:t>
            </a:r>
            <a:r>
              <a:rPr lang="en-ID" b="1" dirty="0"/>
              <a:t>:</a:t>
            </a:r>
            <a:r>
              <a:rPr lang="en-ID" dirty="0"/>
              <a:t> </a:t>
            </a:r>
          </a:p>
          <a:p>
            <a:r>
              <a:rPr lang="en-ID" b="1" dirty="0" err="1"/>
              <a:t>Contoh</a:t>
            </a:r>
            <a:r>
              <a:rPr lang="en-ID" b="1" dirty="0"/>
              <a:t>:</a:t>
            </a:r>
            <a:r>
              <a:rPr lang="en-ID" dirty="0"/>
              <a:t> Pada </a:t>
            </a:r>
            <a:r>
              <a:rPr lang="en-ID" dirty="0" err="1"/>
              <a:t>sampel</a:t>
            </a:r>
            <a:r>
              <a:rPr lang="en-ID" dirty="0"/>
              <a:t> </a:t>
            </a:r>
            <a:r>
              <a:rPr lang="en-ID" dirty="0" err="1"/>
              <a:t>denganspike</a:t>
            </a:r>
            <a:r>
              <a:rPr lang="en-ID" dirty="0"/>
              <a:t> (</a:t>
            </a:r>
            <a:r>
              <a:rPr lang="en-ID" dirty="0" err="1"/>
              <a:t>penambahan</a:t>
            </a:r>
            <a:r>
              <a:rPr lang="en-ID" dirty="0"/>
              <a:t>) </a:t>
            </a:r>
            <a:r>
              <a:rPr lang="en-ID" dirty="0" err="1"/>
              <a:t>Parasetamol</a:t>
            </a:r>
            <a:r>
              <a:rPr lang="en-ID" dirty="0"/>
              <a:t> </a:t>
            </a:r>
            <a:r>
              <a:rPr lang="en-ID" dirty="0" err="1"/>
              <a:t>murni</a:t>
            </a:r>
            <a:r>
              <a:rPr lang="en-ID" dirty="0"/>
              <a:t> 10,0 mg, </a:t>
            </a:r>
            <a:r>
              <a:rPr lang="en-ID" dirty="0" err="1"/>
              <a:t>hasil</a:t>
            </a:r>
            <a:r>
              <a:rPr lang="en-ID" dirty="0"/>
              <a:t> yang </a:t>
            </a:r>
            <a:r>
              <a:rPr lang="en-ID" dirty="0" err="1"/>
              <a:t>terukur</a:t>
            </a:r>
            <a:r>
              <a:rPr lang="en-ID" dirty="0"/>
              <a:t> di </a:t>
            </a:r>
            <a:r>
              <a:rPr lang="en-ID" dirty="0" err="1"/>
              <a:t>alat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9,8 mg.</a:t>
            </a:r>
          </a:p>
          <a:p>
            <a:pPr marL="457200" lvl="1" indent="0">
              <a:buNone/>
            </a:pPr>
            <a:r>
              <a:rPr lang="en-ID" dirty="0"/>
              <a:t>Recovery (%) = 9,8/10 X 100% = 98%</a:t>
            </a:r>
          </a:p>
          <a:p>
            <a:r>
              <a:rPr lang="en-ID" b="1" dirty="0" err="1"/>
              <a:t>Kriteria</a:t>
            </a:r>
            <a:r>
              <a:rPr lang="en-ID" b="1" dirty="0"/>
              <a:t> </a:t>
            </a:r>
            <a:r>
              <a:rPr lang="en-ID" b="1" dirty="0" err="1"/>
              <a:t>Penerimaan</a:t>
            </a:r>
            <a:r>
              <a:rPr lang="en-ID" b="1" dirty="0"/>
              <a:t>:</a:t>
            </a:r>
            <a:r>
              <a:rPr lang="en-ID" dirty="0"/>
              <a:t> </a:t>
            </a:r>
            <a:r>
              <a:rPr lang="en-ID" dirty="0" err="1"/>
              <a:t>Umumnya</a:t>
            </a:r>
            <a:r>
              <a:rPr lang="en-ID" dirty="0"/>
              <a:t> </a:t>
            </a:r>
            <a:r>
              <a:rPr lang="en-ID" dirty="0" err="1"/>
              <a:t>berada</a:t>
            </a:r>
            <a:r>
              <a:rPr lang="en-ID" dirty="0"/>
              <a:t> di </a:t>
            </a:r>
            <a:r>
              <a:rPr lang="en-ID" dirty="0" err="1"/>
              <a:t>rentang</a:t>
            </a:r>
            <a:r>
              <a:rPr lang="en-ID" dirty="0"/>
              <a:t> 98,0% - 102,0%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zat</a:t>
            </a:r>
            <a:r>
              <a:rPr lang="en-ID" dirty="0"/>
              <a:t> </a:t>
            </a:r>
            <a:r>
              <a:rPr lang="en-ID" dirty="0" err="1"/>
              <a:t>aktif</a:t>
            </a:r>
            <a:r>
              <a:rPr lang="en-ID" dirty="0"/>
              <a:t> </a:t>
            </a:r>
            <a:r>
              <a:rPr lang="en-ID" dirty="0" err="1"/>
              <a:t>obat</a:t>
            </a:r>
            <a:endParaRPr lang="en-ID" dirty="0"/>
          </a:p>
          <a:p>
            <a:pPr marL="0" indent="0">
              <a:buNone/>
            </a:pPr>
            <a:endParaRPr lang="en-ID" dirty="0"/>
          </a:p>
          <a:p>
            <a:pPr marL="0" indent="0">
              <a:buNone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45917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EFAF1-E7E3-7091-16E7-499CB4182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01B50C-B72C-F59F-0147-09DD507229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dirty="0" err="1"/>
              <a:t>Linearitas</a:t>
            </a:r>
            <a:r>
              <a:rPr lang="en-ID" dirty="0"/>
              <a:t> </a:t>
            </a:r>
            <a:r>
              <a:rPr lang="en-ID" dirty="0" err="1"/>
              <a:t>menunjukkan</a:t>
            </a:r>
            <a:r>
              <a:rPr lang="en-ID" dirty="0"/>
              <a:t> </a:t>
            </a:r>
            <a:r>
              <a:rPr lang="en-ID" dirty="0" err="1"/>
              <a:t>kemampuan</a:t>
            </a:r>
            <a:r>
              <a:rPr lang="en-ID" dirty="0"/>
              <a:t> </a:t>
            </a:r>
            <a:r>
              <a:rPr lang="en-ID" dirty="0" err="1"/>
              <a:t>metode</a:t>
            </a:r>
            <a:r>
              <a:rPr lang="en-ID" dirty="0"/>
              <a:t> </a:t>
            </a:r>
            <a:r>
              <a:rPr lang="en-ID" dirty="0" err="1"/>
              <a:t>analisis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memperoleh</a:t>
            </a:r>
            <a:r>
              <a:rPr lang="en-ID" dirty="0"/>
              <a:t> </a:t>
            </a:r>
            <a:r>
              <a:rPr lang="en-ID" dirty="0" err="1"/>
              <a:t>hasil</a:t>
            </a:r>
            <a:r>
              <a:rPr lang="en-ID" dirty="0"/>
              <a:t> uji yang </a:t>
            </a:r>
            <a:r>
              <a:rPr lang="en-ID" dirty="0" err="1"/>
              <a:t>proporsional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konsentrasi</a:t>
            </a:r>
            <a:r>
              <a:rPr lang="en-ID" dirty="0"/>
              <a:t> </a:t>
            </a:r>
            <a:r>
              <a:rPr lang="en-ID" dirty="0" err="1"/>
              <a:t>analit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kisaran</a:t>
            </a:r>
            <a:r>
              <a:rPr lang="en-ID" dirty="0"/>
              <a:t> </a:t>
            </a:r>
            <a:r>
              <a:rPr lang="en-ID" dirty="0" err="1"/>
              <a:t>tertentu</a:t>
            </a:r>
            <a:r>
              <a:rPr lang="en-ID" dirty="0"/>
              <a:t>. </a:t>
            </a:r>
            <a:r>
              <a:rPr lang="en-ID" dirty="0" err="1"/>
              <a:t>Dievaluasi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kurva</a:t>
            </a:r>
            <a:r>
              <a:rPr lang="en-ID" dirty="0"/>
              <a:t> </a:t>
            </a:r>
            <a:r>
              <a:rPr lang="en-ID" dirty="0" err="1"/>
              <a:t>kalibrasi</a:t>
            </a:r>
            <a:r>
              <a:rPr lang="en-ID" dirty="0"/>
              <a:t> dan </a:t>
            </a:r>
            <a:r>
              <a:rPr lang="en-ID" dirty="0" err="1"/>
              <a:t>koefisien</a:t>
            </a:r>
            <a:r>
              <a:rPr lang="en-ID" dirty="0"/>
              <a:t> </a:t>
            </a:r>
            <a:r>
              <a:rPr lang="en-ID" dirty="0" err="1"/>
              <a:t>korelasi</a:t>
            </a:r>
            <a:r>
              <a:rPr lang="en-ID" dirty="0"/>
              <a:t> </a:t>
            </a:r>
          </a:p>
          <a:p>
            <a:r>
              <a:rPr lang="en-ID" b="1" dirty="0" err="1"/>
              <a:t>Contoh</a:t>
            </a:r>
            <a:r>
              <a:rPr lang="en-ID" b="1" dirty="0"/>
              <a:t>:</a:t>
            </a:r>
            <a:r>
              <a:rPr lang="en-ID" dirty="0"/>
              <a:t> </a:t>
            </a:r>
            <a:r>
              <a:rPr lang="en-ID" dirty="0" err="1"/>
              <a:t>Dibuat</a:t>
            </a:r>
            <a:r>
              <a:rPr lang="en-ID" dirty="0"/>
              <a:t> </a:t>
            </a:r>
            <a:r>
              <a:rPr lang="en-ID" dirty="0" err="1"/>
              <a:t>seri</a:t>
            </a:r>
            <a:r>
              <a:rPr lang="en-ID" dirty="0"/>
              <a:t> </a:t>
            </a:r>
            <a:r>
              <a:rPr lang="en-ID" dirty="0" err="1"/>
              <a:t>konsentrasi</a:t>
            </a:r>
            <a:r>
              <a:rPr lang="en-ID" dirty="0"/>
              <a:t> (1, 2, 3, 4, 5 ppm) dan </a:t>
            </a:r>
            <a:r>
              <a:rPr lang="en-ID" dirty="0" err="1"/>
              <a:t>diperoleh</a:t>
            </a:r>
            <a:r>
              <a:rPr lang="en-ID" dirty="0"/>
              <a:t> </a:t>
            </a:r>
            <a:r>
              <a:rPr lang="en-ID" dirty="0" err="1"/>
              <a:t>persamaan</a:t>
            </a:r>
            <a:r>
              <a:rPr lang="en-ID" dirty="0"/>
              <a:t> </a:t>
            </a:r>
            <a:r>
              <a:rPr lang="en-ID" dirty="0" err="1"/>
              <a:t>regresi</a:t>
            </a:r>
            <a:r>
              <a:rPr lang="en-ID" dirty="0"/>
              <a:t> linier (y = 2500x + 50)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nilai</a:t>
            </a:r>
            <a:r>
              <a:rPr lang="en-ID" dirty="0"/>
              <a:t> </a:t>
            </a:r>
            <a:r>
              <a:rPr lang="en-ID" dirty="0" err="1"/>
              <a:t>koefisien</a:t>
            </a:r>
            <a:r>
              <a:rPr lang="en-ID" dirty="0"/>
              <a:t> </a:t>
            </a:r>
            <a:r>
              <a:rPr lang="en-ID" dirty="0" err="1"/>
              <a:t>korelasi</a:t>
            </a:r>
            <a:r>
              <a:rPr lang="en-ID" dirty="0"/>
              <a:t> (r) = 0,9995.</a:t>
            </a:r>
          </a:p>
          <a:p>
            <a:r>
              <a:rPr lang="en-ID" b="1" dirty="0" err="1"/>
              <a:t>Kriteria</a:t>
            </a:r>
            <a:r>
              <a:rPr lang="en-ID" b="1" dirty="0"/>
              <a:t> </a:t>
            </a:r>
            <a:r>
              <a:rPr lang="en-ID" b="1" dirty="0" err="1"/>
              <a:t>Penerimaan</a:t>
            </a:r>
            <a:r>
              <a:rPr lang="en-ID" b="1" dirty="0"/>
              <a:t>:</a:t>
            </a:r>
            <a:r>
              <a:rPr lang="en-ID" dirty="0"/>
              <a:t> Nilai 𝑟 ≥ 0,999</a:t>
            </a:r>
          </a:p>
          <a:p>
            <a:pPr marL="0" indent="0">
              <a:buNone/>
            </a:pPr>
            <a:endParaRPr lang="en-ID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6AB2B1-8C85-AE04-6A25-6D3214E88C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2662" y="3314700"/>
            <a:ext cx="66675" cy="228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4179BA2-0564-8DBB-A61C-EAA8D5377B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2662" y="3464700"/>
            <a:ext cx="304800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5751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156D4-B61A-391D-DA04-6FB3DD8DE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F147E9-98FF-651D-AF01-D9FC54EFCB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D" dirty="0" err="1"/>
              <a:t>Sebuah</a:t>
            </a:r>
            <a:r>
              <a:rPr lang="en-ID" dirty="0"/>
              <a:t> </a:t>
            </a:r>
            <a:r>
              <a:rPr lang="en-ID" dirty="0" err="1"/>
              <a:t>metode</a:t>
            </a:r>
            <a:r>
              <a:rPr lang="en-ID" dirty="0"/>
              <a:t> </a:t>
            </a:r>
            <a:r>
              <a:rPr lang="en-ID" dirty="0" err="1"/>
              <a:t>analisis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mengukur</a:t>
            </a:r>
            <a:r>
              <a:rPr lang="en-ID" dirty="0"/>
              <a:t> </a:t>
            </a:r>
            <a:r>
              <a:rPr lang="en-ID" dirty="0" err="1"/>
              <a:t>konsentrasi</a:t>
            </a:r>
            <a:r>
              <a:rPr lang="en-ID" dirty="0"/>
              <a:t> </a:t>
            </a:r>
            <a:r>
              <a:rPr lang="en-ID" dirty="0" err="1"/>
              <a:t>logam</a:t>
            </a:r>
            <a:r>
              <a:rPr lang="en-ID" dirty="0"/>
              <a:t> </a:t>
            </a:r>
            <a:r>
              <a:rPr lang="en-ID" dirty="0" err="1"/>
              <a:t>menghasilkan</a:t>
            </a:r>
            <a:r>
              <a:rPr lang="en-ID" dirty="0"/>
              <a:t> </a:t>
            </a:r>
            <a:r>
              <a:rPr lang="en-ID" dirty="0" err="1"/>
              <a:t>persamaan</a:t>
            </a:r>
            <a:r>
              <a:rPr lang="en-ID" dirty="0"/>
              <a:t> </a:t>
            </a:r>
            <a:r>
              <a:rPr lang="en-ID" dirty="0" err="1"/>
              <a:t>kurva</a:t>
            </a:r>
            <a:r>
              <a:rPr lang="en-ID" dirty="0"/>
              <a:t> </a:t>
            </a:r>
            <a:r>
              <a:rPr lang="en-ID" dirty="0" err="1"/>
              <a:t>kalibrasi</a:t>
            </a:r>
            <a:r>
              <a:rPr lang="en-ID" dirty="0"/>
              <a:t>: </a:t>
            </a:r>
            <a:r>
              <a:rPr lang="en-ID" b="1" dirty="0"/>
              <a:t>(y = 0,05x + 0,02)</a:t>
            </a:r>
            <a:r>
              <a:rPr lang="en-ID" dirty="0"/>
              <a:t>.</a:t>
            </a:r>
            <a:br>
              <a:rPr lang="en-ID" dirty="0"/>
            </a:br>
            <a:r>
              <a:rPr lang="en-ID" dirty="0" err="1"/>
              <a:t>Berdasarkan</a:t>
            </a:r>
            <a:r>
              <a:rPr lang="en-ID" dirty="0"/>
              <a:t> </a:t>
            </a:r>
            <a:r>
              <a:rPr lang="en-ID" dirty="0" err="1"/>
              <a:t>perhitungan</a:t>
            </a:r>
            <a:r>
              <a:rPr lang="en-ID" dirty="0"/>
              <a:t> </a:t>
            </a:r>
            <a:r>
              <a:rPr lang="en-ID" dirty="0" err="1"/>
              <a:t>statistik</a:t>
            </a:r>
            <a:r>
              <a:rPr lang="en-ID" dirty="0"/>
              <a:t>, </a:t>
            </a:r>
            <a:r>
              <a:rPr lang="en-ID" dirty="0" err="1"/>
              <a:t>nilai</a:t>
            </a:r>
            <a:r>
              <a:rPr lang="en-ID" dirty="0"/>
              <a:t> </a:t>
            </a:r>
            <a:r>
              <a:rPr lang="en-ID" dirty="0" err="1"/>
              <a:t>simpangan</a:t>
            </a:r>
            <a:r>
              <a:rPr lang="en-ID" dirty="0"/>
              <a:t> </a:t>
            </a:r>
            <a:r>
              <a:rPr lang="en-ID" dirty="0" err="1"/>
              <a:t>baku</a:t>
            </a:r>
            <a:r>
              <a:rPr lang="en-ID" dirty="0"/>
              <a:t> (SD)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respon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b="1" dirty="0"/>
              <a:t>0,005</a:t>
            </a:r>
            <a:r>
              <a:rPr lang="en-ID" dirty="0"/>
              <a:t>. </a:t>
            </a:r>
          </a:p>
          <a:p>
            <a:r>
              <a:rPr lang="en-ID" b="1" dirty="0" err="1"/>
              <a:t>Perhitungan</a:t>
            </a:r>
            <a:r>
              <a:rPr lang="en-ID" b="1" dirty="0"/>
              <a:t> LOD </a:t>
            </a:r>
          </a:p>
          <a:p>
            <a:pPr marL="0" indent="0">
              <a:buNone/>
            </a:pPr>
            <a:r>
              <a:rPr lang="en-ID" b="1" dirty="0"/>
              <a:t>3,3 x SD / B</a:t>
            </a:r>
          </a:p>
          <a:p>
            <a:pPr marL="0" indent="0">
              <a:buNone/>
            </a:pPr>
            <a:r>
              <a:rPr lang="en-ID" b="1" dirty="0"/>
              <a:t>SD: </a:t>
            </a:r>
            <a:r>
              <a:rPr lang="en-ID" b="1" dirty="0" err="1"/>
              <a:t>standart</a:t>
            </a:r>
            <a:r>
              <a:rPr lang="en-ID" b="1" dirty="0"/>
              <a:t> </a:t>
            </a:r>
            <a:r>
              <a:rPr lang="en-ID" b="1" dirty="0" err="1"/>
              <a:t>deviasi</a:t>
            </a:r>
            <a:endParaRPr lang="en-ID" b="1" dirty="0"/>
          </a:p>
          <a:p>
            <a:pPr marL="0" indent="0">
              <a:buNone/>
            </a:pPr>
            <a:r>
              <a:rPr lang="en-ID" b="1" dirty="0"/>
              <a:t>B </a:t>
            </a:r>
            <a:r>
              <a:rPr lang="en-ID" b="1" dirty="0" err="1"/>
              <a:t>kemiringan</a:t>
            </a:r>
            <a:r>
              <a:rPr lang="en-ID" b="1" dirty="0"/>
              <a:t> (slope)</a:t>
            </a:r>
          </a:p>
          <a:p>
            <a:pPr marL="0" indent="0">
              <a:buNone/>
            </a:pPr>
            <a:br>
              <a:rPr lang="en-ID" dirty="0"/>
            </a:br>
            <a:endParaRPr lang="en-ID" dirty="0"/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3572000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</TotalTime>
  <Words>642</Words>
  <Application>Microsoft Office PowerPoint</Application>
  <PresentationFormat>Widescreen</PresentationFormat>
  <Paragraphs>41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Century Gothic</vt:lpstr>
      <vt:lpstr>Overpass Light</vt:lpstr>
      <vt:lpstr>Wingdings 3</vt:lpstr>
      <vt:lpstr>Ion</vt:lpstr>
      <vt:lpstr>Validasi Kualitatif &amp; Kuantitatif metabolit sekunder</vt:lpstr>
      <vt:lpstr>PowerPoint Presentation</vt:lpstr>
      <vt:lpstr>Kualitatif</vt:lpstr>
      <vt:lpstr>PowerPoint Presentation</vt:lpstr>
      <vt:lpstr>Parameter kuantitatif</vt:lpstr>
      <vt:lpstr>CONTOH KASUS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YOKY ELFADRI</dc:creator>
  <cp:lastModifiedBy>YOKY ELFADRI</cp:lastModifiedBy>
  <cp:revision>1</cp:revision>
  <dcterms:created xsi:type="dcterms:W3CDTF">2026-05-30T02:58:52Z</dcterms:created>
  <dcterms:modified xsi:type="dcterms:W3CDTF">2026-05-30T03:01:21Z</dcterms:modified>
</cp:coreProperties>
</file>