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KY ELFADRI" userId="0a8db402b5e34aff" providerId="LiveId" clId="{B22DA4A5-DEC8-4FA5-B460-112D53FA7AFC}"/>
    <pc:docChg chg="modSld">
      <pc:chgData name="YOKY ELFADRI" userId="0a8db402b5e34aff" providerId="LiveId" clId="{B22DA4A5-DEC8-4FA5-B460-112D53FA7AFC}" dt="2026-05-23T03:43:01.148" v="20" actId="20577"/>
      <pc:docMkLst>
        <pc:docMk/>
      </pc:docMkLst>
      <pc:sldChg chg="modSp mod">
        <pc:chgData name="YOKY ELFADRI" userId="0a8db402b5e34aff" providerId="LiveId" clId="{B22DA4A5-DEC8-4FA5-B460-112D53FA7AFC}" dt="2026-05-23T02:10:15.457" v="0" actId="255"/>
        <pc:sldMkLst>
          <pc:docMk/>
          <pc:sldMk cId="3577701585" sldId="258"/>
        </pc:sldMkLst>
        <pc:spChg chg="mod">
          <ac:chgData name="YOKY ELFADRI" userId="0a8db402b5e34aff" providerId="LiveId" clId="{B22DA4A5-DEC8-4FA5-B460-112D53FA7AFC}" dt="2026-05-23T02:10:15.457" v="0" actId="255"/>
          <ac:spMkLst>
            <pc:docMk/>
            <pc:sldMk cId="3577701585" sldId="258"/>
            <ac:spMk id="3" creationId="{0320F2B6-F0C9-E260-3607-1D2CEA52A758}"/>
          </ac:spMkLst>
        </pc:spChg>
      </pc:sldChg>
      <pc:sldChg chg="modSp mod">
        <pc:chgData name="YOKY ELFADRI" userId="0a8db402b5e34aff" providerId="LiveId" clId="{B22DA4A5-DEC8-4FA5-B460-112D53FA7AFC}" dt="2026-05-23T02:10:22.964" v="1" actId="255"/>
        <pc:sldMkLst>
          <pc:docMk/>
          <pc:sldMk cId="4209402684" sldId="259"/>
        </pc:sldMkLst>
        <pc:spChg chg="mod">
          <ac:chgData name="YOKY ELFADRI" userId="0a8db402b5e34aff" providerId="LiveId" clId="{B22DA4A5-DEC8-4FA5-B460-112D53FA7AFC}" dt="2026-05-23T02:10:22.964" v="1" actId="255"/>
          <ac:spMkLst>
            <pc:docMk/>
            <pc:sldMk cId="4209402684" sldId="259"/>
            <ac:spMk id="3" creationId="{B600CE1A-B774-7C99-E060-0FEB3CE29B52}"/>
          </ac:spMkLst>
        </pc:spChg>
      </pc:sldChg>
      <pc:sldChg chg="modSp mod">
        <pc:chgData name="YOKY ELFADRI" userId="0a8db402b5e34aff" providerId="LiveId" clId="{B22DA4A5-DEC8-4FA5-B460-112D53FA7AFC}" dt="2026-05-23T02:10:35.987" v="2" actId="255"/>
        <pc:sldMkLst>
          <pc:docMk/>
          <pc:sldMk cId="1500964786" sldId="260"/>
        </pc:sldMkLst>
        <pc:spChg chg="mod">
          <ac:chgData name="YOKY ELFADRI" userId="0a8db402b5e34aff" providerId="LiveId" clId="{B22DA4A5-DEC8-4FA5-B460-112D53FA7AFC}" dt="2026-05-23T02:10:35.987" v="2" actId="255"/>
          <ac:spMkLst>
            <pc:docMk/>
            <pc:sldMk cId="1500964786" sldId="260"/>
            <ac:spMk id="3" creationId="{813E5AD5-F32D-5980-83AB-1FCA15EB657F}"/>
          </ac:spMkLst>
        </pc:spChg>
      </pc:sldChg>
      <pc:sldChg chg="modSp mod">
        <pc:chgData name="YOKY ELFADRI" userId="0a8db402b5e34aff" providerId="LiveId" clId="{B22DA4A5-DEC8-4FA5-B460-112D53FA7AFC}" dt="2026-05-23T02:11:26.052" v="11" actId="123"/>
        <pc:sldMkLst>
          <pc:docMk/>
          <pc:sldMk cId="408294611" sldId="261"/>
        </pc:sldMkLst>
        <pc:spChg chg="mod">
          <ac:chgData name="YOKY ELFADRI" userId="0a8db402b5e34aff" providerId="LiveId" clId="{B22DA4A5-DEC8-4FA5-B460-112D53FA7AFC}" dt="2026-05-23T02:11:26.052" v="11" actId="123"/>
          <ac:spMkLst>
            <pc:docMk/>
            <pc:sldMk cId="408294611" sldId="261"/>
            <ac:spMk id="5" creationId="{48E77A31-BC0E-D503-3B2A-17C1A6DC8609}"/>
          </ac:spMkLst>
        </pc:spChg>
      </pc:sldChg>
      <pc:sldChg chg="modSp mod">
        <pc:chgData name="YOKY ELFADRI" userId="0a8db402b5e34aff" providerId="LiveId" clId="{B22DA4A5-DEC8-4FA5-B460-112D53FA7AFC}" dt="2026-05-23T03:43:01.148" v="20" actId="20577"/>
        <pc:sldMkLst>
          <pc:docMk/>
          <pc:sldMk cId="3818310937" sldId="262"/>
        </pc:sldMkLst>
        <pc:spChg chg="mod">
          <ac:chgData name="YOKY ELFADRI" userId="0a8db402b5e34aff" providerId="LiveId" clId="{B22DA4A5-DEC8-4FA5-B460-112D53FA7AFC}" dt="2026-05-23T03:43:01.148" v="20" actId="20577"/>
          <ac:spMkLst>
            <pc:docMk/>
            <pc:sldMk cId="3818310937" sldId="262"/>
            <ac:spMk id="5" creationId="{C5DE967A-520F-FE9A-3B60-377CD185B8F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060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5680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56901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9373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6999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716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89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59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4763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9282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6189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1991412-510E-49BF-B64B-E1BC8F5E6DD6}" type="datetimeFigureOut">
              <a:rPr lang="en-ID" smtClean="0"/>
              <a:t>23/05/2026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09010FE-208A-47BB-A692-9DD7E03093E7}" type="slidenum">
              <a:rPr lang="en-ID" smtClean="0"/>
              <a:t>‹#›</a:t>
            </a:fld>
            <a:endParaRPr lang="en-ID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0559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61338-E232-C2A8-7DAA-663A888186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Validasi</a:t>
            </a:r>
            <a:r>
              <a:rPr lang="en-US" dirty="0"/>
              <a:t> </a:t>
            </a:r>
            <a:r>
              <a:rPr lang="en-US" dirty="0" err="1"/>
              <a:t>konkuren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BFB6A4-D17F-C553-3D18-0699AF581A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Apt. </a:t>
            </a:r>
            <a:r>
              <a:rPr lang="en-US" dirty="0" err="1"/>
              <a:t>Yoky</a:t>
            </a:r>
            <a:r>
              <a:rPr lang="en-US" dirty="0"/>
              <a:t> </a:t>
            </a:r>
            <a:r>
              <a:rPr lang="en-US" dirty="0" err="1"/>
              <a:t>Elfadri</a:t>
            </a:r>
            <a:r>
              <a:rPr lang="en-US" dirty="0"/>
              <a:t>, </a:t>
            </a:r>
            <a:r>
              <a:rPr lang="en-US" dirty="0" err="1"/>
              <a:t>M.Farm</a:t>
            </a:r>
            <a:endParaRPr lang="en-US" dirty="0"/>
          </a:p>
          <a:p>
            <a:r>
              <a:rPr lang="en-US" dirty="0"/>
              <a:t>Dosen </a:t>
            </a:r>
            <a:r>
              <a:rPr lang="en-US" dirty="0" err="1"/>
              <a:t>Pengampu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13634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7AF25-9683-4FB9-8CDA-ECA1896B1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Dfinisi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0F2B6-F0C9-E260-3607-1D2CEA52A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2000" dirty="0" err="1"/>
              <a:t>Validasi</a:t>
            </a:r>
            <a:r>
              <a:rPr lang="en-ID" sz="2000" dirty="0"/>
              <a:t> yang </a:t>
            </a:r>
            <a:r>
              <a:rPr lang="en-ID" sz="2000" dirty="0" err="1"/>
              <a:t>dilakukan</a:t>
            </a:r>
            <a:r>
              <a:rPr lang="en-ID" sz="2000" dirty="0"/>
              <a:t> pada </a:t>
            </a:r>
            <a:r>
              <a:rPr lang="en-ID" sz="2000" dirty="0" err="1"/>
              <a:t>kondisi</a:t>
            </a:r>
            <a:r>
              <a:rPr lang="en-ID" sz="2000" dirty="0"/>
              <a:t> di </a:t>
            </a:r>
            <a:r>
              <a:rPr lang="en-ID" sz="2000" dirty="0" err="1"/>
              <a:t>luar</a:t>
            </a:r>
            <a:r>
              <a:rPr lang="en-ID" sz="2000" dirty="0"/>
              <a:t> </a:t>
            </a:r>
            <a:r>
              <a:rPr lang="en-ID" sz="2000" dirty="0" err="1"/>
              <a:t>kebiasaan</a:t>
            </a:r>
            <a:r>
              <a:rPr lang="en-ID" sz="2000" dirty="0"/>
              <a:t>, </a:t>
            </a:r>
            <a:r>
              <a:rPr lang="en-ID" sz="2000" dirty="0" err="1"/>
              <a:t>dijustifikasi</a:t>
            </a:r>
            <a:r>
              <a:rPr lang="en-ID" sz="2000" dirty="0"/>
              <a:t> </a:t>
            </a:r>
            <a:r>
              <a:rPr lang="en-ID" sz="2000" dirty="0" err="1"/>
              <a:t>berdasar</a:t>
            </a:r>
            <a:r>
              <a:rPr lang="en-ID" sz="2000" dirty="0"/>
              <a:t> </a:t>
            </a:r>
            <a:r>
              <a:rPr lang="en-ID" sz="2000" dirty="0" err="1"/>
              <a:t>manfaat</a:t>
            </a:r>
            <a:r>
              <a:rPr lang="en-ID" sz="2000" dirty="0"/>
              <a:t>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bagi</a:t>
            </a:r>
            <a:r>
              <a:rPr lang="en-ID" sz="2000" dirty="0"/>
              <a:t> </a:t>
            </a:r>
            <a:r>
              <a:rPr lang="en-ID" sz="2000" dirty="0" err="1"/>
              <a:t>pasien</a:t>
            </a:r>
            <a:r>
              <a:rPr lang="en-ID" sz="2000" dirty="0"/>
              <a:t>, </a:t>
            </a:r>
            <a:r>
              <a:rPr lang="en-ID" sz="2000" dirty="0" err="1"/>
              <a:t>dimana</a:t>
            </a:r>
            <a:r>
              <a:rPr lang="en-ID" sz="2000" dirty="0"/>
              <a:t> </a:t>
            </a:r>
            <a:r>
              <a:rPr lang="en-ID" sz="2000" dirty="0" err="1"/>
              <a:t>pelaksanaan</a:t>
            </a:r>
            <a:r>
              <a:rPr lang="en-ID" sz="2000" dirty="0"/>
              <a:t> protocol </a:t>
            </a:r>
            <a:r>
              <a:rPr lang="en-ID" sz="2000" dirty="0" err="1"/>
              <a:t>validasi</a:t>
            </a:r>
            <a:r>
              <a:rPr lang="en-ID" sz="2000" dirty="0"/>
              <a:t> </a:t>
            </a:r>
            <a:r>
              <a:rPr lang="en-ID" sz="2000" dirty="0" err="1"/>
              <a:t>dilakukan</a:t>
            </a:r>
            <a:r>
              <a:rPr lang="en-ID" sz="2000" dirty="0"/>
              <a:t> </a:t>
            </a:r>
            <a:r>
              <a:rPr lang="en-ID" sz="2000" dirty="0" err="1"/>
              <a:t>bersamaan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i="1" dirty="0"/>
              <a:t>batch </a:t>
            </a:r>
            <a:r>
              <a:rPr lang="en-ID" sz="2000" dirty="0" err="1"/>
              <a:t>valdasi</a:t>
            </a:r>
            <a:r>
              <a:rPr lang="en-ID" sz="2000" dirty="0"/>
              <a:t> yang </a:t>
            </a:r>
            <a:r>
              <a:rPr lang="en-ID" sz="2000" dirty="0" err="1"/>
              <a:t>akan</a:t>
            </a:r>
            <a:r>
              <a:rPr lang="en-ID" sz="2000" dirty="0"/>
              <a:t> </a:t>
            </a:r>
            <a:r>
              <a:rPr lang="en-ID" sz="2000" dirty="0" err="1"/>
              <a:t>dipasarkan</a:t>
            </a:r>
            <a:r>
              <a:rPr lang="en-ID" sz="2000" dirty="0"/>
              <a:t>.</a:t>
            </a:r>
          </a:p>
          <a:p>
            <a:pPr marL="0" indent="0">
              <a:buNone/>
            </a:pPr>
            <a:endParaRPr lang="en-ID" sz="2000" dirty="0"/>
          </a:p>
          <a:p>
            <a:pPr marL="0" indent="0">
              <a:buNone/>
            </a:pP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3577701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FCEED-2E81-BDF8-8862-8BCF5D66C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0CE1A-B774-7C99-E060-0FEB3CE29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kondisi</a:t>
            </a:r>
            <a:r>
              <a:rPr lang="en-ID" sz="2000" dirty="0"/>
              <a:t> di </a:t>
            </a:r>
            <a:r>
              <a:rPr lang="en-ID" sz="2000" dirty="0" err="1"/>
              <a:t>luar</a:t>
            </a:r>
            <a:r>
              <a:rPr lang="en-ID" sz="2000" dirty="0"/>
              <a:t> </a:t>
            </a:r>
            <a:r>
              <a:rPr lang="en-ID" sz="2000" dirty="0" err="1"/>
              <a:t>kebiasaan</a:t>
            </a:r>
            <a:r>
              <a:rPr lang="en-ID" sz="2000" dirty="0"/>
              <a:t>, </a:t>
            </a:r>
            <a:r>
              <a:rPr lang="en-ID" sz="2000" dirty="0" err="1"/>
              <a:t>ketika</a:t>
            </a:r>
            <a:r>
              <a:rPr lang="en-ID" sz="2000" dirty="0"/>
              <a:t> </a:t>
            </a:r>
            <a:r>
              <a:rPr lang="en-ID" sz="2000" dirty="0" err="1"/>
              <a:t>ada</a:t>
            </a:r>
            <a:r>
              <a:rPr lang="en-ID" sz="2000" dirty="0"/>
              <a:t> </a:t>
            </a:r>
            <a:r>
              <a:rPr lang="en-ID" sz="2000" dirty="0" err="1"/>
              <a:t>rasio</a:t>
            </a:r>
            <a:r>
              <a:rPr lang="en-ID" sz="2000" dirty="0"/>
              <a:t> </a:t>
            </a:r>
            <a:r>
              <a:rPr lang="en-ID" sz="2000" dirty="0" err="1"/>
              <a:t>manfaat-risiko</a:t>
            </a:r>
            <a:r>
              <a:rPr lang="en-ID" sz="2000" dirty="0"/>
              <a:t> yang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bagi</a:t>
            </a:r>
            <a:r>
              <a:rPr lang="en-ID" sz="2000" dirty="0"/>
              <a:t> </a:t>
            </a:r>
            <a:r>
              <a:rPr lang="en-ID" sz="2000" dirty="0" err="1"/>
              <a:t>pasien</a:t>
            </a:r>
            <a:r>
              <a:rPr lang="en-ID" sz="2000" dirty="0"/>
              <a:t>, </a:t>
            </a:r>
            <a:r>
              <a:rPr lang="en-ID" sz="2000" dirty="0" err="1"/>
              <a:t>dimungkinkan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menyelesaikan</a:t>
            </a:r>
            <a:r>
              <a:rPr lang="en-ID" sz="2000" dirty="0"/>
              <a:t> program </a:t>
            </a:r>
            <a:r>
              <a:rPr lang="fi-FI" sz="2000" dirty="0"/>
              <a:t>validasi sebelum produksi rutin dilaksanakan, maka validasi konkuren dapat digunakan. Namun, keputusan untuk melakukan validasi </a:t>
            </a:r>
            <a:r>
              <a:rPr lang="en-ID" sz="2000" dirty="0" err="1"/>
              <a:t>konkuren</a:t>
            </a:r>
            <a:r>
              <a:rPr lang="en-ID" sz="2000" dirty="0"/>
              <a:t>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dijustifikasi</a:t>
            </a:r>
            <a:r>
              <a:rPr lang="en-ID" sz="2000" dirty="0"/>
              <a:t> dan </a:t>
            </a:r>
            <a:r>
              <a:rPr lang="en-ID" sz="2000" dirty="0" err="1"/>
              <a:t>disetujui</a:t>
            </a:r>
            <a:r>
              <a:rPr lang="en-ID" sz="2000" dirty="0"/>
              <a:t> oleh Badan </a:t>
            </a:r>
            <a:r>
              <a:rPr lang="en-ID" sz="2000" dirty="0" err="1"/>
              <a:t>Pengawas</a:t>
            </a:r>
            <a:r>
              <a:rPr lang="en-ID" sz="2000" dirty="0"/>
              <a:t> Obat </a:t>
            </a:r>
            <a:r>
              <a:rPr lang="sv-SE" sz="2000" dirty="0"/>
              <a:t>dan Makanan serta didokumentasikan secara jelas dalam RIV dan </a:t>
            </a:r>
            <a:r>
              <a:rPr lang="en-ID" sz="2000" dirty="0" err="1"/>
              <a:t>disetujui</a:t>
            </a:r>
            <a:r>
              <a:rPr lang="en-ID" sz="2000" dirty="0"/>
              <a:t> oleh </a:t>
            </a:r>
            <a:r>
              <a:rPr lang="en-ID" sz="2000" dirty="0" err="1"/>
              <a:t>Penanggung</a:t>
            </a:r>
            <a:r>
              <a:rPr lang="en-ID" sz="2000" dirty="0"/>
              <a:t> Jawab </a:t>
            </a:r>
            <a:r>
              <a:rPr lang="en-ID" sz="2000" dirty="0" err="1"/>
              <a:t>Pemastian</a:t>
            </a:r>
            <a:r>
              <a:rPr lang="en-ID" sz="2000" dirty="0"/>
              <a:t> Mutu.</a:t>
            </a:r>
          </a:p>
        </p:txBody>
      </p:sp>
    </p:spTree>
    <p:extLst>
      <p:ext uri="{BB962C8B-B14F-4D97-AF65-F5344CB8AC3E}">
        <p14:creationId xmlns:p14="http://schemas.microsoft.com/office/powerpoint/2010/main" val="4209402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C09A2-B4A0-8881-6BF5-CEB3DBADE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E5AD5-F32D-5980-83AB-1FCA15EB6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/>
              <a:t> </a:t>
            </a:r>
            <a:r>
              <a:rPr lang="en-ID" sz="2000" dirty="0"/>
              <a:t>Jika </a:t>
            </a:r>
            <a:r>
              <a:rPr lang="en-ID" sz="2000" dirty="0" err="1"/>
              <a:t>pendekatan</a:t>
            </a:r>
            <a:r>
              <a:rPr lang="en-ID" sz="2000" dirty="0"/>
              <a:t> </a:t>
            </a:r>
            <a:r>
              <a:rPr lang="en-ID" sz="2000" dirty="0" err="1"/>
              <a:t>validasi</a:t>
            </a:r>
            <a:r>
              <a:rPr lang="en-ID" sz="2000" dirty="0"/>
              <a:t> </a:t>
            </a:r>
            <a:r>
              <a:rPr lang="en-ID" sz="2000" dirty="0" err="1"/>
              <a:t>konkuren</a:t>
            </a:r>
            <a:r>
              <a:rPr lang="en-ID" sz="2000" dirty="0"/>
              <a:t>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diadopsi</a:t>
            </a:r>
            <a:r>
              <a:rPr lang="en-ID" sz="2000" dirty="0"/>
              <a:t>, </a:t>
            </a:r>
            <a:r>
              <a:rPr lang="en-ID" sz="2000" dirty="0" err="1"/>
              <a:t>seharusnya</a:t>
            </a:r>
            <a:r>
              <a:rPr lang="en-ID" sz="2000" dirty="0"/>
              <a:t> </a:t>
            </a:r>
            <a:r>
              <a:rPr lang="en-ID" sz="2000" dirty="0" err="1"/>
              <a:t>tersedia</a:t>
            </a:r>
            <a:r>
              <a:rPr lang="en-ID" sz="2000" dirty="0"/>
              <a:t> data yang </a:t>
            </a:r>
            <a:r>
              <a:rPr lang="en-ID" sz="2000" dirty="0" err="1"/>
              <a:t>memadai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mendukung</a:t>
            </a:r>
            <a:r>
              <a:rPr lang="en-ID" sz="2000" dirty="0"/>
              <a:t> </a:t>
            </a:r>
            <a:r>
              <a:rPr lang="en-ID" sz="2000" dirty="0" err="1"/>
              <a:t>kesimpulan</a:t>
            </a:r>
            <a:r>
              <a:rPr lang="en-ID" sz="2000" dirty="0"/>
              <a:t> </a:t>
            </a:r>
            <a:r>
              <a:rPr lang="en-ID" sz="2000" dirty="0" err="1"/>
              <a:t>bahwa</a:t>
            </a:r>
            <a:r>
              <a:rPr lang="en-ID" sz="2000" dirty="0"/>
              <a:t> </a:t>
            </a:r>
            <a:r>
              <a:rPr lang="en-ID" sz="2000" dirty="0" err="1"/>
              <a:t>tiap</a:t>
            </a:r>
            <a:r>
              <a:rPr lang="en-ID" sz="2000" dirty="0"/>
              <a:t> </a:t>
            </a:r>
            <a:r>
              <a:rPr lang="en-ID" sz="2000" i="1" dirty="0"/>
              <a:t>batch </a:t>
            </a:r>
            <a:r>
              <a:rPr lang="en-ID" sz="2000" dirty="0" err="1"/>
              <a:t>produk</a:t>
            </a:r>
            <a:r>
              <a:rPr lang="en-ID" sz="2000" dirty="0"/>
              <a:t> yang </a:t>
            </a:r>
            <a:r>
              <a:rPr lang="en-ID" sz="2000" dirty="0" err="1"/>
              <a:t>dihasilkan</a:t>
            </a:r>
            <a:r>
              <a:rPr lang="en-ID" sz="2000" dirty="0"/>
              <a:t> </a:t>
            </a:r>
            <a:r>
              <a:rPr lang="en-ID" sz="2000" dirty="0" err="1"/>
              <a:t>seragam</a:t>
            </a:r>
            <a:r>
              <a:rPr lang="en-ID" sz="2000" dirty="0"/>
              <a:t> dan </a:t>
            </a:r>
            <a:r>
              <a:rPr lang="en-ID" sz="2000" dirty="0" err="1"/>
              <a:t>memenuhi</a:t>
            </a:r>
            <a:r>
              <a:rPr lang="en-ID" sz="2000" dirty="0"/>
              <a:t> </a:t>
            </a:r>
            <a:r>
              <a:rPr lang="en-ID" sz="2000" dirty="0" err="1"/>
              <a:t>kriteria</a:t>
            </a:r>
            <a:r>
              <a:rPr lang="en-ID" sz="2000" dirty="0"/>
              <a:t> </a:t>
            </a:r>
            <a:r>
              <a:rPr lang="en-ID" sz="2000" dirty="0" err="1"/>
              <a:t>keberterimaan</a:t>
            </a:r>
            <a:r>
              <a:rPr lang="en-ID" sz="2000" dirty="0"/>
              <a:t>. Hasil dan </a:t>
            </a:r>
            <a:r>
              <a:rPr lang="en-ID" sz="2000" dirty="0" err="1"/>
              <a:t>kesimpulan</a:t>
            </a:r>
            <a:r>
              <a:rPr lang="en-ID" sz="2000" dirty="0"/>
              <a:t> </a:t>
            </a:r>
            <a:r>
              <a:rPr lang="en-ID" sz="2000" dirty="0" err="1"/>
              <a:t>seharusnya</a:t>
            </a:r>
            <a:r>
              <a:rPr lang="en-ID" sz="2000" dirty="0"/>
              <a:t> </a:t>
            </a:r>
            <a:r>
              <a:rPr lang="en-ID" sz="2000" dirty="0" err="1"/>
              <a:t>didokumentasikan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formal dan </a:t>
            </a:r>
            <a:r>
              <a:rPr lang="en-ID" sz="2000" dirty="0" err="1"/>
              <a:t>tersedia</a:t>
            </a:r>
            <a:r>
              <a:rPr lang="en-ID" sz="2000" dirty="0"/>
              <a:t> </a:t>
            </a:r>
            <a:r>
              <a:rPr lang="en-ID" sz="2000" dirty="0" err="1"/>
              <a:t>bagi</a:t>
            </a:r>
            <a:r>
              <a:rPr lang="en-ID" sz="2000" dirty="0"/>
              <a:t> </a:t>
            </a:r>
            <a:r>
              <a:rPr lang="en-ID" sz="2000" dirty="0" err="1"/>
              <a:t>Penanggung</a:t>
            </a:r>
            <a:r>
              <a:rPr lang="en-ID" sz="2000" dirty="0"/>
              <a:t> Jawab </a:t>
            </a:r>
            <a:r>
              <a:rPr lang="en-ID" sz="2000" dirty="0" err="1"/>
              <a:t>Pemastian</a:t>
            </a:r>
            <a:r>
              <a:rPr lang="en-ID" sz="2000" dirty="0"/>
              <a:t> Mutu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pelulusan</a:t>
            </a:r>
            <a:r>
              <a:rPr lang="en-ID" sz="2000" dirty="0"/>
              <a:t> </a:t>
            </a:r>
            <a:r>
              <a:rPr lang="en-ID" sz="2000" i="1" dirty="0"/>
              <a:t>batch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0964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E77A31-BC0E-D503-3B2A-17C1A6DC8609}"/>
              </a:ext>
            </a:extLst>
          </p:cNvPr>
          <p:cNvSpPr txBox="1"/>
          <p:nvPr/>
        </p:nvSpPr>
        <p:spPr>
          <a:xfrm>
            <a:off x="468085" y="985720"/>
            <a:ext cx="1147354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ID" sz="3000" b="1" u="none" strike="noStrike" dirty="0" err="1">
                <a:solidFill>
                  <a:schemeClr val="bg1"/>
                </a:solidFill>
                <a:effectLst/>
                <a:latin typeface="Google Sans"/>
              </a:rPr>
              <a:t>Prinsip</a:t>
            </a:r>
            <a:r>
              <a:rPr lang="en-ID" sz="3000" b="1" u="none" strike="noStrike" dirty="0">
                <a:solidFill>
                  <a:schemeClr val="bg1"/>
                </a:solidFill>
                <a:effectLst/>
                <a:latin typeface="Google Sans"/>
              </a:rPr>
              <a:t> Utama </a:t>
            </a:r>
            <a:r>
              <a:rPr lang="en-ID" sz="3000" b="1" u="none" strike="noStrike" dirty="0" err="1">
                <a:solidFill>
                  <a:schemeClr val="bg1"/>
                </a:solidFill>
                <a:effectLst/>
                <a:latin typeface="Google Sans"/>
              </a:rPr>
              <a:t>Validasi</a:t>
            </a:r>
            <a:r>
              <a:rPr lang="en-ID" sz="3000" b="1" u="none" strike="noStrike" dirty="0">
                <a:solidFill>
                  <a:schemeClr val="bg1"/>
                </a:solidFill>
                <a:effectLst/>
                <a:latin typeface="Google Sans"/>
              </a:rPr>
              <a:t> </a:t>
            </a:r>
            <a:r>
              <a:rPr lang="en-ID" sz="3000" b="1" u="none" strike="noStrike" dirty="0" err="1">
                <a:solidFill>
                  <a:schemeClr val="bg1"/>
                </a:solidFill>
                <a:effectLst/>
                <a:latin typeface="Google Sans"/>
              </a:rPr>
              <a:t>Konkuren</a:t>
            </a:r>
            <a:endParaRPr lang="en-ID" sz="3000" b="1" u="none" strike="noStrike" dirty="0">
              <a:solidFill>
                <a:schemeClr val="bg1"/>
              </a:solidFill>
              <a:effectLst/>
              <a:latin typeface="Google Sans"/>
            </a:endParaRPr>
          </a:p>
          <a:p>
            <a:pPr>
              <a:spcBef>
                <a:spcPts val="1800"/>
              </a:spcBef>
              <a:spcAft>
                <a:spcPts val="900"/>
              </a:spcAft>
              <a:buNone/>
            </a:pPr>
            <a:endParaRPr lang="en-ID" sz="3000" b="1" u="none" strike="noStrike" dirty="0">
              <a:effectLst/>
              <a:latin typeface="Google Sans"/>
            </a:endParaRPr>
          </a:p>
          <a:p>
            <a:pPr>
              <a:spcBef>
                <a:spcPts val="1800"/>
              </a:spcBef>
              <a:spcAft>
                <a:spcPts val="900"/>
              </a:spcAft>
              <a:buNone/>
            </a:pPr>
            <a:endParaRPr lang="en-ID" b="1" u="none" strike="noStrike" dirty="0">
              <a:effectLst/>
              <a:latin typeface="Google Sans"/>
            </a:endParaRP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D" sz="2000" b="1" u="none" strike="noStrike" dirty="0" err="1">
                <a:effectLst/>
                <a:latin typeface="Google Sans"/>
              </a:rPr>
              <a:t>Kondisi</a:t>
            </a:r>
            <a:r>
              <a:rPr lang="en-ID" sz="2000" b="1" u="none" strike="noStrike" dirty="0">
                <a:effectLst/>
                <a:latin typeface="Google Sans"/>
              </a:rPr>
              <a:t> </a:t>
            </a:r>
            <a:r>
              <a:rPr lang="en-ID" sz="2000" b="1" u="none" strike="noStrike" dirty="0" err="1">
                <a:effectLst/>
                <a:latin typeface="Google Sans"/>
              </a:rPr>
              <a:t>Khusus</a:t>
            </a:r>
            <a:r>
              <a:rPr lang="en-ID" sz="2000" b="1" u="none" strike="noStrike" dirty="0">
                <a:effectLst/>
                <a:latin typeface="Google Sans"/>
              </a:rPr>
              <a:t>: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Umumnya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digunakan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saat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produksi</a:t>
            </a:r>
            <a:r>
              <a:rPr lang="en-ID" sz="2000" b="0" u="none" strike="noStrike" dirty="0">
                <a:effectLst/>
                <a:latin typeface="Google Sans"/>
              </a:rPr>
              <a:t> rutin </a:t>
            </a:r>
            <a:r>
              <a:rPr lang="en-ID" sz="2000" b="0" u="none" strike="noStrike" dirty="0" err="1">
                <a:effectLst/>
                <a:latin typeface="Google Sans"/>
              </a:rPr>
              <a:t>telah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berjalan</a:t>
            </a:r>
            <a:r>
              <a:rPr lang="en-ID" sz="2000" b="0" u="none" strike="noStrike" dirty="0">
                <a:effectLst/>
                <a:latin typeface="Google Sans"/>
              </a:rPr>
              <a:t>, </a:t>
            </a:r>
            <a:r>
              <a:rPr lang="en-ID" sz="2000" b="0" u="none" strike="noStrike" dirty="0" err="1">
                <a:effectLst/>
                <a:latin typeface="Google Sans"/>
              </a:rPr>
              <a:t>namun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validasi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prospektif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belum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dilakukan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atau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dalam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kasus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obat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yatim</a:t>
            </a:r>
            <a:r>
              <a:rPr lang="en-ID" sz="2000" b="0" u="none" strike="noStrike" dirty="0">
                <a:effectLst/>
                <a:latin typeface="Google Sans"/>
              </a:rPr>
              <a:t> (</a:t>
            </a:r>
            <a:r>
              <a:rPr lang="en-ID" sz="2000" b="0" i="1" u="none" strike="noStrike" dirty="0">
                <a:effectLst/>
                <a:latin typeface="Google Sans"/>
              </a:rPr>
              <a:t>orphan drugs</a:t>
            </a:r>
            <a:r>
              <a:rPr lang="en-ID" sz="2000" b="0" u="none" strike="noStrike" dirty="0">
                <a:effectLst/>
                <a:latin typeface="Google Sans"/>
              </a:rPr>
              <a:t>) </a:t>
            </a:r>
            <a:r>
              <a:rPr lang="en-ID" sz="2000" b="0" u="none" strike="noStrike" dirty="0" err="1">
                <a:effectLst/>
                <a:latin typeface="Google Sans"/>
              </a:rPr>
              <a:t>dengan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jumlah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produksi</a:t>
            </a:r>
            <a:r>
              <a:rPr lang="en-ID" sz="2000" b="0" u="none" strike="noStrike" dirty="0">
                <a:effectLst/>
                <a:latin typeface="Google Sans"/>
              </a:rPr>
              <a:t> sangat </a:t>
            </a:r>
            <a:r>
              <a:rPr lang="en-ID" sz="2000" b="0" u="none" strike="noStrike" dirty="0" err="1">
                <a:effectLst/>
                <a:latin typeface="Google Sans"/>
              </a:rPr>
              <a:t>terbatas</a:t>
            </a:r>
            <a:r>
              <a:rPr lang="en-ID" sz="2000" b="0" u="none" strike="noStrike" dirty="0">
                <a:effectLst/>
                <a:latin typeface="Google Sans"/>
              </a:rPr>
              <a:t>.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D" sz="2000" b="1" u="none" strike="noStrike" dirty="0" err="1">
                <a:effectLst/>
                <a:latin typeface="Google Sans"/>
              </a:rPr>
              <a:t>Evaluasi</a:t>
            </a:r>
            <a:r>
              <a:rPr lang="en-ID" sz="2000" b="1" u="none" strike="noStrike" dirty="0">
                <a:effectLst/>
                <a:latin typeface="Google Sans"/>
              </a:rPr>
              <a:t> </a:t>
            </a:r>
            <a:r>
              <a:rPr lang="en-ID" sz="2000" b="1" i="1" u="none" strike="noStrike" dirty="0">
                <a:effectLst/>
                <a:latin typeface="Google Sans"/>
              </a:rPr>
              <a:t>Real-Time</a:t>
            </a:r>
            <a:r>
              <a:rPr lang="en-ID" sz="2000" b="1" u="none" strike="noStrike" dirty="0">
                <a:effectLst/>
                <a:latin typeface="Google Sans"/>
              </a:rPr>
              <a:t>:</a:t>
            </a:r>
            <a:r>
              <a:rPr lang="en-ID" sz="2000" b="0" u="none" strike="noStrike" dirty="0">
                <a:effectLst/>
                <a:latin typeface="Google Sans"/>
              </a:rPr>
              <a:t> Data </a:t>
            </a:r>
            <a:r>
              <a:rPr lang="en-ID" sz="2000" b="0" u="none" strike="noStrike" dirty="0" err="1">
                <a:effectLst/>
                <a:latin typeface="Google Sans"/>
              </a:rPr>
              <a:t>kritis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dari</a:t>
            </a:r>
            <a:r>
              <a:rPr lang="en-ID" sz="2000" b="0" u="none" strike="noStrike" dirty="0">
                <a:effectLst/>
                <a:latin typeface="Google Sans"/>
              </a:rPr>
              <a:t> parameter proses </a:t>
            </a:r>
            <a:r>
              <a:rPr lang="en-ID" sz="2000" b="0" u="none" strike="noStrike" dirty="0" err="1">
                <a:effectLst/>
                <a:latin typeface="Google Sans"/>
              </a:rPr>
              <a:t>dipantau</a:t>
            </a:r>
            <a:r>
              <a:rPr lang="en-ID" sz="2000" b="0" u="none" strike="noStrike" dirty="0">
                <a:effectLst/>
                <a:latin typeface="Google Sans"/>
              </a:rPr>
              <a:t> dan </a:t>
            </a:r>
            <a:r>
              <a:rPr lang="en-ID" sz="2000" b="0" u="none" strike="noStrike" dirty="0" err="1">
                <a:effectLst/>
                <a:latin typeface="Google Sans"/>
              </a:rPr>
              <a:t>dievaluasi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secara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langsung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selama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pembuatan</a:t>
            </a:r>
            <a:r>
              <a:rPr lang="en-ID" sz="2000" b="0" u="none" strike="noStrike" dirty="0">
                <a:effectLst/>
                <a:latin typeface="Google Sans"/>
              </a:rPr>
              <a:t> bets </a:t>
            </a:r>
            <a:r>
              <a:rPr lang="en-ID" sz="2000" b="0" u="none" strike="noStrike" dirty="0" err="1">
                <a:effectLst/>
                <a:latin typeface="Google Sans"/>
              </a:rPr>
              <a:t>berjalan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untuk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memastikan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kesesuaian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mutu</a:t>
            </a:r>
            <a:r>
              <a:rPr lang="en-ID" sz="2000" b="0" u="none" strike="noStrike" dirty="0">
                <a:effectLst/>
                <a:latin typeface="Google Sans"/>
              </a:rPr>
              <a:t>.</a:t>
            </a:r>
          </a:p>
          <a:p>
            <a:pPr algn="just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D" sz="2000" b="1" u="none" strike="noStrike" dirty="0" err="1">
                <a:effectLst/>
                <a:latin typeface="Google Sans"/>
              </a:rPr>
              <a:t>Jumlah</a:t>
            </a:r>
            <a:r>
              <a:rPr lang="en-ID" sz="2000" b="1" u="none" strike="noStrike" dirty="0">
                <a:effectLst/>
                <a:latin typeface="Google Sans"/>
              </a:rPr>
              <a:t> Bets: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Membutuhkan</a:t>
            </a:r>
            <a:r>
              <a:rPr lang="en-ID" sz="2000" b="0" u="none" strike="noStrike" dirty="0">
                <a:effectLst/>
                <a:latin typeface="Google Sans"/>
              </a:rPr>
              <a:t> data </a:t>
            </a:r>
            <a:r>
              <a:rPr lang="en-ID" sz="2000" b="0" u="none" strike="noStrike" dirty="0" err="1">
                <a:effectLst/>
                <a:latin typeface="Google Sans"/>
              </a:rPr>
              <a:t>dari</a:t>
            </a:r>
            <a:r>
              <a:rPr lang="en-ID" sz="2000" b="0" u="none" strike="noStrike" dirty="0">
                <a:effectLst/>
                <a:latin typeface="Google Sans"/>
              </a:rPr>
              <a:t> minimal </a:t>
            </a:r>
            <a:r>
              <a:rPr lang="en-ID" sz="2000" b="1" u="none" strike="noStrike" dirty="0">
                <a:effectLst/>
                <a:latin typeface="Google Sans"/>
              </a:rPr>
              <a:t>3 bets </a:t>
            </a:r>
            <a:r>
              <a:rPr lang="en-ID" sz="2000" b="1" u="none" strike="noStrike" dirty="0" err="1">
                <a:effectLst/>
                <a:latin typeface="Google Sans"/>
              </a:rPr>
              <a:t>berturut-turut</a:t>
            </a:r>
            <a:r>
              <a:rPr lang="en-ID" sz="2000" b="0" u="none" strike="noStrike" dirty="0">
                <a:effectLst/>
                <a:latin typeface="Google Sans"/>
              </a:rPr>
              <a:t> yang </a:t>
            </a:r>
            <a:r>
              <a:rPr lang="en-ID" sz="2000" b="0" u="none" strike="noStrike" dirty="0" err="1">
                <a:effectLst/>
                <a:latin typeface="Google Sans"/>
              </a:rPr>
              <a:t>memenuhi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seluruh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spesifikasi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untuk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membuktikan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konsistensi</a:t>
            </a:r>
            <a:r>
              <a:rPr lang="en-ID" sz="2000" b="0" u="none" strike="noStrike" dirty="0">
                <a:effectLst/>
                <a:latin typeface="Google Sans"/>
              </a:rPr>
              <a:t>. Jika </a:t>
            </a:r>
            <a:r>
              <a:rPr lang="en-ID" sz="2000" b="0" u="none" strike="noStrike" dirty="0" err="1">
                <a:effectLst/>
                <a:latin typeface="Google Sans"/>
              </a:rPr>
              <a:t>dalam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prosesnya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satu</a:t>
            </a:r>
            <a:r>
              <a:rPr lang="en-ID" sz="2000" b="0" u="none" strike="noStrike" dirty="0">
                <a:effectLst/>
                <a:latin typeface="Google Sans"/>
              </a:rPr>
              <a:t> bets </a:t>
            </a:r>
            <a:r>
              <a:rPr lang="en-ID" sz="2000" b="0" u="none" strike="noStrike" dirty="0" err="1">
                <a:effectLst/>
                <a:latin typeface="Google Sans"/>
              </a:rPr>
              <a:t>pertama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memenuhi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spesifikasi</a:t>
            </a:r>
            <a:r>
              <a:rPr lang="en-ID" sz="2000" b="0" u="none" strike="noStrike" dirty="0">
                <a:effectLst/>
                <a:latin typeface="Google Sans"/>
              </a:rPr>
              <a:t>, </a:t>
            </a:r>
            <a:r>
              <a:rPr lang="en-ID" sz="2000" b="0" u="none" strike="noStrike" dirty="0" err="1">
                <a:effectLst/>
                <a:latin typeface="Google Sans"/>
              </a:rPr>
              <a:t>produk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tersebut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sudah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bisa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dilepas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untuk</a:t>
            </a:r>
            <a:r>
              <a:rPr lang="en-ID" sz="2000" b="0" u="none" strike="noStrike" dirty="0">
                <a:effectLst/>
                <a:latin typeface="Google Sans"/>
              </a:rPr>
              <a:t> </a:t>
            </a:r>
            <a:r>
              <a:rPr lang="en-ID" sz="2000" b="0" u="none" strike="noStrike" dirty="0" err="1">
                <a:effectLst/>
                <a:latin typeface="Google Sans"/>
              </a:rPr>
              <a:t>didistribusikan</a:t>
            </a:r>
            <a:r>
              <a:rPr lang="en-ID" sz="2000" b="0" u="none" strike="noStrike" dirty="0">
                <a:effectLst/>
                <a:latin typeface="Google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8294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DE967A-520F-FE9A-3B60-377CD185B8F7}"/>
              </a:ext>
            </a:extLst>
          </p:cNvPr>
          <p:cNvSpPr txBox="1"/>
          <p:nvPr/>
        </p:nvSpPr>
        <p:spPr>
          <a:xfrm>
            <a:off x="484414" y="973132"/>
            <a:ext cx="11223171" cy="4385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spcAft>
                <a:spcPts val="900"/>
              </a:spcAft>
              <a:buNone/>
            </a:pPr>
            <a:r>
              <a:rPr lang="en-ID" sz="3000" b="1" u="none" strike="noStrike" dirty="0" err="1">
                <a:solidFill>
                  <a:schemeClr val="bg1"/>
                </a:solidFill>
                <a:effectLst/>
                <a:latin typeface="Google Sans"/>
              </a:rPr>
              <a:t>Prosedur</a:t>
            </a:r>
            <a:r>
              <a:rPr lang="en-ID" sz="3000" b="1" u="none" strike="noStrike" dirty="0">
                <a:solidFill>
                  <a:schemeClr val="bg1"/>
                </a:solidFill>
                <a:effectLst/>
                <a:latin typeface="Google Sans"/>
              </a:rPr>
              <a:t> </a:t>
            </a:r>
            <a:r>
              <a:rPr lang="en-ID" sz="3000" b="1" u="none" strike="noStrike" dirty="0" err="1">
                <a:solidFill>
                  <a:schemeClr val="bg1"/>
                </a:solidFill>
                <a:effectLst/>
                <a:latin typeface="Google Sans"/>
              </a:rPr>
              <a:t>Pelaksanaan</a:t>
            </a:r>
            <a:endParaRPr lang="en-ID" sz="3000" b="1" u="none" strike="noStrike" dirty="0">
              <a:solidFill>
                <a:schemeClr val="bg1"/>
              </a:solidFill>
              <a:effectLst/>
              <a:latin typeface="Google Sans"/>
            </a:endParaRPr>
          </a:p>
          <a:p>
            <a:pPr>
              <a:spcBef>
                <a:spcPts val="1800"/>
              </a:spcBef>
              <a:spcAft>
                <a:spcPts val="900"/>
              </a:spcAft>
              <a:buNone/>
            </a:pPr>
            <a:endParaRPr lang="en-ID" b="1" dirty="0">
              <a:latin typeface="Google Sans"/>
            </a:endParaRPr>
          </a:p>
          <a:p>
            <a:pPr>
              <a:spcBef>
                <a:spcPts val="1800"/>
              </a:spcBef>
              <a:spcAft>
                <a:spcPts val="900"/>
              </a:spcAft>
              <a:buNone/>
            </a:pPr>
            <a:endParaRPr lang="en-ID" b="1" u="none" strike="noStrike" dirty="0">
              <a:effectLst/>
              <a:latin typeface="Google Sans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ID" b="1" u="none" strike="noStrike" dirty="0" err="1">
                <a:effectLst/>
                <a:latin typeface="Google Sans"/>
              </a:rPr>
              <a:t>Pembuatan</a:t>
            </a:r>
            <a:r>
              <a:rPr lang="en-ID" b="1" u="none" strike="noStrike" dirty="0">
                <a:effectLst/>
                <a:latin typeface="Google Sans"/>
              </a:rPr>
              <a:t> </a:t>
            </a:r>
            <a:r>
              <a:rPr lang="en-ID" b="1" u="none" strike="noStrike" dirty="0" err="1">
                <a:effectLst/>
                <a:latin typeface="Google Sans"/>
              </a:rPr>
              <a:t>Protokol</a:t>
            </a:r>
            <a:r>
              <a:rPr lang="en-ID" b="1" u="none" strike="noStrike" dirty="0">
                <a:effectLst/>
                <a:latin typeface="Google Sans"/>
              </a:rPr>
              <a:t>: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Disusun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protokol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validasi</a:t>
            </a:r>
            <a:r>
              <a:rPr lang="en-ID" b="0" u="none" strike="noStrike" dirty="0">
                <a:effectLst/>
                <a:latin typeface="Google Sans"/>
              </a:rPr>
              <a:t> yang </a:t>
            </a:r>
            <a:r>
              <a:rPr lang="en-ID" b="0" u="none" strike="noStrike" dirty="0" err="1">
                <a:effectLst/>
                <a:latin typeface="Google Sans"/>
              </a:rPr>
              <a:t>merinci</a:t>
            </a:r>
            <a:r>
              <a:rPr lang="en-ID" b="0" u="none" strike="noStrike" dirty="0">
                <a:effectLst/>
                <a:latin typeface="Google Sans"/>
              </a:rPr>
              <a:t> parameter proses </a:t>
            </a:r>
            <a:r>
              <a:rPr lang="en-ID" b="0" u="none" strike="noStrike" dirty="0" err="1">
                <a:effectLst/>
                <a:latin typeface="Google Sans"/>
              </a:rPr>
              <a:t>kritis</a:t>
            </a:r>
            <a:r>
              <a:rPr lang="en-ID" b="0" u="none" strike="noStrike" dirty="0">
                <a:effectLst/>
                <a:latin typeface="Google Sans"/>
              </a:rPr>
              <a:t> (CPP) dan </a:t>
            </a:r>
            <a:r>
              <a:rPr lang="en-ID" b="0" u="none" strike="noStrike" dirty="0" err="1">
                <a:effectLst/>
                <a:latin typeface="Google Sans"/>
              </a:rPr>
              <a:t>atribut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mutu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kritis</a:t>
            </a:r>
            <a:r>
              <a:rPr lang="en-ID" b="0" u="none" strike="noStrike" dirty="0">
                <a:effectLst/>
                <a:latin typeface="Google Sans"/>
              </a:rPr>
              <a:t> (CQA) yang </a:t>
            </a:r>
            <a:r>
              <a:rPr lang="en-ID" b="0" u="none" strike="noStrike" dirty="0" err="1">
                <a:effectLst/>
                <a:latin typeface="Google Sans"/>
              </a:rPr>
              <a:t>harus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disetujui</a:t>
            </a:r>
            <a:r>
              <a:rPr lang="en-ID" b="0" u="none" strike="noStrike" dirty="0">
                <a:effectLst/>
                <a:latin typeface="Google Sans"/>
              </a:rPr>
              <a:t> oleh </a:t>
            </a:r>
            <a:r>
              <a:rPr lang="en-ID" b="0" u="none" strike="noStrike" dirty="0" err="1">
                <a:effectLst/>
                <a:latin typeface="Google Sans"/>
              </a:rPr>
              <a:t>penanggung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jawab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pemastian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mutu</a:t>
            </a:r>
            <a:r>
              <a:rPr lang="en-ID" b="0" u="none" strike="noStrike" dirty="0">
                <a:effectLst/>
                <a:latin typeface="Google Sans"/>
              </a:rPr>
              <a:t>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ID" b="1" u="none" strike="noStrike" dirty="0" err="1">
                <a:effectLst/>
                <a:latin typeface="Google Sans"/>
              </a:rPr>
              <a:t>Pemantauan</a:t>
            </a:r>
            <a:r>
              <a:rPr lang="en-ID" b="1" u="none" strike="noStrike" dirty="0">
                <a:effectLst/>
                <a:latin typeface="Google Sans"/>
              </a:rPr>
              <a:t> dan </a:t>
            </a:r>
            <a:r>
              <a:rPr lang="en-ID" b="1" u="none" strike="noStrike" dirty="0" err="1">
                <a:effectLst/>
                <a:latin typeface="Google Sans"/>
              </a:rPr>
              <a:t>Pengumpulan</a:t>
            </a:r>
            <a:r>
              <a:rPr lang="en-ID" b="1" u="none" strike="noStrike" dirty="0">
                <a:effectLst/>
                <a:latin typeface="Google Sans"/>
              </a:rPr>
              <a:t> Data: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Selama</a:t>
            </a:r>
            <a:r>
              <a:rPr lang="en-ID" b="0" u="none" strike="noStrike" dirty="0">
                <a:effectLst/>
                <a:latin typeface="Google Sans"/>
              </a:rPr>
              <a:t> proses </a:t>
            </a:r>
            <a:r>
              <a:rPr lang="en-ID" b="0" u="none" strike="noStrike" dirty="0" err="1">
                <a:effectLst/>
                <a:latin typeface="Google Sans"/>
              </a:rPr>
              <a:t>produksi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berjalan</a:t>
            </a:r>
            <a:r>
              <a:rPr lang="en-ID" b="0" u="none" strike="noStrike" dirty="0">
                <a:effectLst/>
                <a:latin typeface="Google Sans"/>
              </a:rPr>
              <a:t>, </a:t>
            </a:r>
            <a:r>
              <a:rPr lang="en-ID" b="0" u="none" strike="noStrike" dirty="0" err="1">
                <a:effectLst/>
                <a:latin typeface="Google Sans"/>
              </a:rPr>
              <a:t>dilakukan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pencatatan</a:t>
            </a:r>
            <a:r>
              <a:rPr lang="en-ID" b="0" u="none" strike="noStrike" dirty="0">
                <a:effectLst/>
                <a:latin typeface="Google Sans"/>
              </a:rPr>
              <a:t> data </a:t>
            </a:r>
            <a:r>
              <a:rPr lang="en-ID" b="0" u="none" strike="noStrike" dirty="0" err="1">
                <a:effectLst/>
                <a:latin typeface="Google Sans"/>
              </a:rPr>
              <a:t>secara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intensif</a:t>
            </a:r>
            <a:r>
              <a:rPr lang="en-ID" b="0" u="none" strike="noStrike" dirty="0">
                <a:effectLst/>
                <a:latin typeface="Google Sans"/>
              </a:rPr>
              <a:t>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ID" b="1" u="none" strike="noStrike" dirty="0" err="1">
                <a:effectLst/>
                <a:latin typeface="Google Sans"/>
              </a:rPr>
              <a:t>Analisis</a:t>
            </a:r>
            <a:r>
              <a:rPr lang="en-ID" b="1" u="none" strike="noStrike" dirty="0">
                <a:effectLst/>
                <a:latin typeface="Google Sans"/>
              </a:rPr>
              <a:t> Hasil:</a:t>
            </a:r>
            <a:r>
              <a:rPr lang="en-ID" b="0" u="none" strike="noStrike" dirty="0">
                <a:effectLst/>
                <a:latin typeface="Google Sans"/>
              </a:rPr>
              <a:t> Data </a:t>
            </a:r>
            <a:r>
              <a:rPr lang="en-ID" b="0" u="none" strike="noStrike" dirty="0" err="1">
                <a:effectLst/>
                <a:latin typeface="Google Sans"/>
              </a:rPr>
              <a:t>dievaluasi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secara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statistik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untuk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memastikan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bahwa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prosedur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produksi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secara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andal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menghasilkan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produk</a:t>
            </a:r>
            <a:r>
              <a:rPr lang="en-ID" b="0" u="none" strike="noStrike" dirty="0">
                <a:effectLst/>
                <a:latin typeface="Google Sans"/>
              </a:rPr>
              <a:t> yang </a:t>
            </a:r>
            <a:r>
              <a:rPr lang="en-ID" b="0" u="none" strike="noStrike" dirty="0" err="1">
                <a:effectLst/>
                <a:latin typeface="Google Sans"/>
              </a:rPr>
              <a:t>memenuhi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standar</a:t>
            </a:r>
            <a:r>
              <a:rPr lang="en-ID" b="0" u="none" strike="noStrike" dirty="0">
                <a:effectLst/>
                <a:latin typeface="Google Sans"/>
              </a:rPr>
              <a:t>.</a:t>
            </a:r>
          </a:p>
          <a:p>
            <a:pPr>
              <a:spcBef>
                <a:spcPts val="90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ID" b="1" u="none" strike="noStrike" dirty="0" err="1">
                <a:effectLst/>
                <a:latin typeface="Google Sans"/>
              </a:rPr>
              <a:t>Laporan</a:t>
            </a:r>
            <a:r>
              <a:rPr lang="en-ID" b="1" u="none" strike="noStrike" dirty="0">
                <a:effectLst/>
                <a:latin typeface="Google Sans"/>
              </a:rPr>
              <a:t> Akhir: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Disusun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laporan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validasi</a:t>
            </a:r>
            <a:r>
              <a:rPr lang="en-ID" b="0" u="none" strike="noStrike" dirty="0">
                <a:effectLst/>
                <a:latin typeface="Google Sans"/>
              </a:rPr>
              <a:t> yang </a:t>
            </a:r>
            <a:r>
              <a:rPr lang="en-ID" b="0" u="none" strike="noStrike" dirty="0" err="1">
                <a:effectLst/>
                <a:latin typeface="Google Sans"/>
              </a:rPr>
              <a:t>menyatakan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kesimpulan</a:t>
            </a:r>
            <a:r>
              <a:rPr lang="en-ID" b="0" u="none" strike="noStrike" dirty="0">
                <a:effectLst/>
                <a:latin typeface="Google Sans"/>
              </a:rPr>
              <a:t> </a:t>
            </a:r>
            <a:r>
              <a:rPr lang="en-ID" b="0" u="none" strike="noStrike" dirty="0" err="1">
                <a:effectLst/>
                <a:latin typeface="Google Sans"/>
              </a:rPr>
              <a:t>apakah</a:t>
            </a:r>
            <a:r>
              <a:rPr lang="en-ID" b="0" u="none" strike="noStrike" dirty="0">
                <a:effectLst/>
                <a:latin typeface="Google Sans"/>
              </a:rPr>
              <a:t> proses </a:t>
            </a:r>
            <a:r>
              <a:rPr lang="en-ID" b="0" u="none" strike="noStrike" dirty="0" err="1">
                <a:effectLst/>
                <a:latin typeface="Google Sans"/>
              </a:rPr>
              <a:t>terkendali</a:t>
            </a:r>
            <a:r>
              <a:rPr lang="en-ID" b="0" u="none" strike="noStrike" dirty="0">
                <a:effectLst/>
                <a:latin typeface="Google Sans"/>
              </a:rPr>
              <a:t> dan </a:t>
            </a:r>
            <a:r>
              <a:rPr lang="en-ID" b="0" u="none" strike="noStrike" dirty="0" err="1">
                <a:effectLst/>
                <a:latin typeface="Google Sans"/>
              </a:rPr>
              <a:t>konsisten</a:t>
            </a:r>
            <a:endParaRPr lang="en-ID" b="0" u="none" strike="noStrike" dirty="0"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381831093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117</TotalTime>
  <Words>325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Gill Sans MT</vt:lpstr>
      <vt:lpstr>Google Sans</vt:lpstr>
      <vt:lpstr>Wingdings 2</vt:lpstr>
      <vt:lpstr>Dividend</vt:lpstr>
      <vt:lpstr>Validasi konkuren</vt:lpstr>
      <vt:lpstr>Dfinisi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2026-05-23T01:45:42Z</dcterms:created>
  <dcterms:modified xsi:type="dcterms:W3CDTF">2026-05-23T03:43:02Z</dcterms:modified>
</cp:coreProperties>
</file>