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EF492-4F31-4C1B-B5E2-79973C1308A7}" v="2" dt="2026-05-28T06:48:23.2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94660"/>
  </p:normalViewPr>
  <p:slideViewPr>
    <p:cSldViewPr snapToGrid="0">
      <p:cViewPr varScale="1">
        <p:scale>
          <a:sx n="59" d="100"/>
          <a:sy n="59" d="100"/>
        </p:scale>
        <p:origin x="9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KY ELFADRI" userId="0a8db402b5e34aff" providerId="LiveId" clId="{B22DA4A5-DEC8-4FA5-B460-112D53FA7AFC}"/>
    <pc:docChg chg="custSel addSld delSld modSld">
      <pc:chgData name="YOKY ELFADRI" userId="0a8db402b5e34aff" providerId="LiveId" clId="{B22DA4A5-DEC8-4FA5-B460-112D53FA7AFC}" dt="2026-05-28T06:53:27.629" v="59" actId="1076"/>
      <pc:docMkLst>
        <pc:docMk/>
      </pc:docMkLst>
      <pc:sldChg chg="addSp delSp modSp mod">
        <pc:chgData name="YOKY ELFADRI" userId="0a8db402b5e34aff" providerId="LiveId" clId="{B22DA4A5-DEC8-4FA5-B460-112D53FA7AFC}" dt="2026-05-28T06:40:55.866" v="17" actId="1582"/>
        <pc:sldMkLst>
          <pc:docMk/>
          <pc:sldMk cId="296793761" sldId="261"/>
        </pc:sldMkLst>
        <pc:spChg chg="mod">
          <ac:chgData name="YOKY ELFADRI" userId="0a8db402b5e34aff" providerId="LiveId" clId="{B22DA4A5-DEC8-4FA5-B460-112D53FA7AFC}" dt="2026-05-28T06:39:43.336" v="7" actId="14100"/>
          <ac:spMkLst>
            <pc:docMk/>
            <pc:sldMk cId="296793761" sldId="261"/>
            <ac:spMk id="3" creationId="{7AD28C94-414E-719D-0F85-B9EC805F6381}"/>
          </ac:spMkLst>
        </pc:spChg>
        <pc:picChg chg="add del mod">
          <ac:chgData name="YOKY ELFADRI" userId="0a8db402b5e34aff" providerId="LiveId" clId="{B22DA4A5-DEC8-4FA5-B460-112D53FA7AFC}" dt="2026-05-28T06:38:38.767" v="2" actId="478"/>
          <ac:picMkLst>
            <pc:docMk/>
            <pc:sldMk cId="296793761" sldId="261"/>
            <ac:picMk id="5" creationId="{BF3D2858-B8D2-11F3-AF59-A05919FA2BE1}"/>
          </ac:picMkLst>
        </pc:picChg>
        <pc:picChg chg="add mod">
          <ac:chgData name="YOKY ELFADRI" userId="0a8db402b5e34aff" providerId="LiveId" clId="{B22DA4A5-DEC8-4FA5-B460-112D53FA7AFC}" dt="2026-05-28T06:39:57.594" v="12" actId="14100"/>
          <ac:picMkLst>
            <pc:docMk/>
            <pc:sldMk cId="296793761" sldId="261"/>
            <ac:picMk id="6" creationId="{4F561591-C6B3-D19B-6D5C-56DD1C603E72}"/>
          </ac:picMkLst>
        </pc:picChg>
        <pc:cxnChg chg="add mod">
          <ac:chgData name="YOKY ELFADRI" userId="0a8db402b5e34aff" providerId="LiveId" clId="{B22DA4A5-DEC8-4FA5-B460-112D53FA7AFC}" dt="2026-05-28T06:40:55.866" v="17" actId="1582"/>
          <ac:cxnSpMkLst>
            <pc:docMk/>
            <pc:sldMk cId="296793761" sldId="261"/>
            <ac:cxnSpMk id="8" creationId="{F6C4800B-FB2D-C131-BA98-B5A14F059A48}"/>
          </ac:cxnSpMkLst>
        </pc:cxnChg>
      </pc:sldChg>
      <pc:sldChg chg="addSp modSp mod">
        <pc:chgData name="YOKY ELFADRI" userId="0a8db402b5e34aff" providerId="LiveId" clId="{B22DA4A5-DEC8-4FA5-B460-112D53FA7AFC}" dt="2026-05-28T06:44:48.296" v="30" actId="1076"/>
        <pc:sldMkLst>
          <pc:docMk/>
          <pc:sldMk cId="4189535833" sldId="265"/>
        </pc:sldMkLst>
        <pc:spChg chg="mod">
          <ac:chgData name="YOKY ELFADRI" userId="0a8db402b5e34aff" providerId="LiveId" clId="{B22DA4A5-DEC8-4FA5-B460-112D53FA7AFC}" dt="2026-05-28T06:44:30.351" v="23" actId="27636"/>
          <ac:spMkLst>
            <pc:docMk/>
            <pc:sldMk cId="4189535833" sldId="265"/>
            <ac:spMk id="3" creationId="{4D7BB913-7F02-AFBB-0840-30868C06A1E8}"/>
          </ac:spMkLst>
        </pc:spChg>
        <pc:picChg chg="add mod">
          <ac:chgData name="YOKY ELFADRI" userId="0a8db402b5e34aff" providerId="LiveId" clId="{B22DA4A5-DEC8-4FA5-B460-112D53FA7AFC}" dt="2026-05-28T06:44:48.296" v="30" actId="1076"/>
          <ac:picMkLst>
            <pc:docMk/>
            <pc:sldMk cId="4189535833" sldId="265"/>
            <ac:picMk id="4" creationId="{6E352CB2-7179-9D46-AD1F-3080F3D7A540}"/>
          </ac:picMkLst>
        </pc:picChg>
      </pc:sldChg>
      <pc:sldChg chg="addSp modSp mod">
        <pc:chgData name="YOKY ELFADRI" userId="0a8db402b5e34aff" providerId="LiveId" clId="{B22DA4A5-DEC8-4FA5-B460-112D53FA7AFC}" dt="2026-05-28T06:47:36.018" v="38" actId="14100"/>
        <pc:sldMkLst>
          <pc:docMk/>
          <pc:sldMk cId="3010144625" sldId="270"/>
        </pc:sldMkLst>
        <pc:spChg chg="mod">
          <ac:chgData name="YOKY ELFADRI" userId="0a8db402b5e34aff" providerId="LiveId" clId="{B22DA4A5-DEC8-4FA5-B460-112D53FA7AFC}" dt="2026-05-28T06:47:15.396" v="34" actId="14100"/>
          <ac:spMkLst>
            <pc:docMk/>
            <pc:sldMk cId="3010144625" sldId="270"/>
            <ac:spMk id="3" creationId="{AC5757FF-8B0D-C80F-F804-5CE08513884A}"/>
          </ac:spMkLst>
        </pc:spChg>
        <pc:picChg chg="add mod modCrop">
          <ac:chgData name="YOKY ELFADRI" userId="0a8db402b5e34aff" providerId="LiveId" clId="{B22DA4A5-DEC8-4FA5-B460-112D53FA7AFC}" dt="2026-05-28T06:47:36.018" v="38" actId="14100"/>
          <ac:picMkLst>
            <pc:docMk/>
            <pc:sldMk cId="3010144625" sldId="270"/>
            <ac:picMk id="4" creationId="{F2C20CA1-FBFE-FFC5-BD38-2BEF17424D43}"/>
          </ac:picMkLst>
        </pc:picChg>
      </pc:sldChg>
      <pc:sldChg chg="addSp modSp mod">
        <pc:chgData name="YOKY ELFADRI" userId="0a8db402b5e34aff" providerId="LiveId" clId="{B22DA4A5-DEC8-4FA5-B460-112D53FA7AFC}" dt="2026-05-28T06:53:27.629" v="59" actId="1076"/>
        <pc:sldMkLst>
          <pc:docMk/>
          <pc:sldMk cId="647303811" sldId="272"/>
        </pc:sldMkLst>
        <pc:spChg chg="mod">
          <ac:chgData name="YOKY ELFADRI" userId="0a8db402b5e34aff" providerId="LiveId" clId="{B22DA4A5-DEC8-4FA5-B460-112D53FA7AFC}" dt="2026-05-28T06:50:01.301" v="50" actId="14100"/>
          <ac:spMkLst>
            <pc:docMk/>
            <pc:sldMk cId="647303811" sldId="272"/>
            <ac:spMk id="3" creationId="{4D0F3065-ABE0-0D95-B148-7014C4D558CD}"/>
          </ac:spMkLst>
        </pc:spChg>
        <pc:spChg chg="add">
          <ac:chgData name="YOKY ELFADRI" userId="0a8db402b5e34aff" providerId="LiveId" clId="{B22DA4A5-DEC8-4FA5-B460-112D53FA7AFC}" dt="2026-05-28T06:52:58.834" v="51" actId="22"/>
          <ac:spMkLst>
            <pc:docMk/>
            <pc:sldMk cId="647303811" sldId="272"/>
            <ac:spMk id="5" creationId="{FF08CECE-CE71-C211-DFCC-1D3EEA11C2B5}"/>
          </ac:spMkLst>
        </pc:spChg>
        <pc:picChg chg="add mod">
          <ac:chgData name="YOKY ELFADRI" userId="0a8db402b5e34aff" providerId="LiveId" clId="{B22DA4A5-DEC8-4FA5-B460-112D53FA7AFC}" dt="2026-05-28T06:53:27.629" v="59" actId="1076"/>
          <ac:picMkLst>
            <pc:docMk/>
            <pc:sldMk cId="647303811" sldId="272"/>
            <ac:picMk id="6" creationId="{8923CC05-4D2B-9BBA-11AA-DE300D94F2FB}"/>
          </ac:picMkLst>
        </pc:picChg>
      </pc:sldChg>
      <pc:sldChg chg="addSp delSp modSp new del mod">
        <pc:chgData name="YOKY ELFADRI" userId="0a8db402b5e34aff" providerId="LiveId" clId="{B22DA4A5-DEC8-4FA5-B460-112D53FA7AFC}" dt="2026-05-28T06:43:02.687" v="21" actId="47"/>
        <pc:sldMkLst>
          <pc:docMk/>
          <pc:sldMk cId="352604436" sldId="285"/>
        </pc:sldMkLst>
        <pc:spChg chg="add mod">
          <ac:chgData name="YOKY ELFADRI" userId="0a8db402b5e34aff" providerId="LiveId" clId="{B22DA4A5-DEC8-4FA5-B460-112D53FA7AFC}" dt="2026-05-28T06:42:58.639" v="20" actId="478"/>
          <ac:spMkLst>
            <pc:docMk/>
            <pc:sldMk cId="352604436" sldId="285"/>
            <ac:spMk id="6" creationId="{B84C687F-7477-B496-5C03-9A4290FDB8A3}"/>
          </ac:spMkLst>
        </pc:spChg>
        <pc:picChg chg="del mod">
          <ac:chgData name="YOKY ELFADRI" userId="0a8db402b5e34aff" providerId="LiveId" clId="{B22DA4A5-DEC8-4FA5-B460-112D53FA7AFC}" dt="2026-05-28T06:42:58.639" v="20" actId="478"/>
          <ac:picMkLst>
            <pc:docMk/>
            <pc:sldMk cId="352604436" sldId="285"/>
            <ac:picMk id="4" creationId="{C93DD7AE-5332-7318-462C-AC3070EC2D54}"/>
          </ac:picMkLst>
        </pc:picChg>
      </pc:sldChg>
      <pc:sldChg chg="addSp delSp modSp new mod">
        <pc:chgData name="YOKY ELFADRI" userId="0a8db402b5e34aff" providerId="LiveId" clId="{B22DA4A5-DEC8-4FA5-B460-112D53FA7AFC}" dt="2026-05-28T06:49:28.111" v="49" actId="1076"/>
        <pc:sldMkLst>
          <pc:docMk/>
          <pc:sldMk cId="3450906408" sldId="285"/>
        </pc:sldMkLst>
        <pc:spChg chg="del">
          <ac:chgData name="YOKY ELFADRI" userId="0a8db402b5e34aff" providerId="LiveId" clId="{B22DA4A5-DEC8-4FA5-B460-112D53FA7AFC}" dt="2026-05-28T06:48:23.230" v="40"/>
          <ac:spMkLst>
            <pc:docMk/>
            <pc:sldMk cId="3450906408" sldId="285"/>
            <ac:spMk id="3" creationId="{914B2E35-7454-36AA-DCF2-125D00599235}"/>
          </ac:spMkLst>
        </pc:spChg>
        <pc:spChg chg="add mod">
          <ac:chgData name="YOKY ELFADRI" userId="0a8db402b5e34aff" providerId="LiveId" clId="{B22DA4A5-DEC8-4FA5-B460-112D53FA7AFC}" dt="2026-05-28T06:49:21.183" v="45" actId="478"/>
          <ac:spMkLst>
            <pc:docMk/>
            <pc:sldMk cId="3450906408" sldId="285"/>
            <ac:spMk id="6" creationId="{B47AAC2A-EE32-5A6B-012E-A154509FD4A4}"/>
          </ac:spMkLst>
        </pc:spChg>
        <pc:picChg chg="add del mod">
          <ac:chgData name="YOKY ELFADRI" userId="0a8db402b5e34aff" providerId="LiveId" clId="{B22DA4A5-DEC8-4FA5-B460-112D53FA7AFC}" dt="2026-05-28T06:49:21.183" v="45" actId="478"/>
          <ac:picMkLst>
            <pc:docMk/>
            <pc:sldMk cId="3450906408" sldId="285"/>
            <ac:picMk id="4" creationId="{D4BB6594-8273-F135-E89D-C1C07BE52FC4}"/>
          </ac:picMkLst>
        </pc:picChg>
        <pc:picChg chg="add mod">
          <ac:chgData name="YOKY ELFADRI" userId="0a8db402b5e34aff" providerId="LiveId" clId="{B22DA4A5-DEC8-4FA5-B460-112D53FA7AFC}" dt="2026-05-28T06:49:28.111" v="49" actId="1076"/>
          <ac:picMkLst>
            <pc:docMk/>
            <pc:sldMk cId="3450906408" sldId="285"/>
            <ac:picMk id="7" creationId="{8B9B0491-ED33-1A76-F6C4-A0C18304C4D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76969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6455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4642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0872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D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821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2156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960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529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2585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08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938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8343235-1596-44B2-9EC9-118BC7F68449}" type="datetimeFigureOut">
              <a:rPr lang="en-ID" smtClean="0"/>
              <a:t>28/05/2026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D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B08040C-9991-42A0-87D8-A2C4811A562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678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57B99-F2B0-52D4-E3BB-3B5DB38C4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SISTEM PENCERNAAN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5B140D-984A-04B2-263F-12E8B34D02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133" y="4672148"/>
            <a:ext cx="7891272" cy="1069848"/>
          </a:xfrm>
        </p:spPr>
        <p:txBody>
          <a:bodyPr/>
          <a:lstStyle/>
          <a:p>
            <a:pPr algn="l"/>
            <a:r>
              <a:rPr lang="en-US" dirty="0" err="1"/>
              <a:t>Apt.Yoky</a:t>
            </a:r>
            <a:r>
              <a:rPr lang="en-US" dirty="0"/>
              <a:t> </a:t>
            </a:r>
            <a:r>
              <a:rPr lang="en-US" dirty="0" err="1"/>
              <a:t>Elfadri</a:t>
            </a:r>
            <a:r>
              <a:rPr lang="en-US" dirty="0"/>
              <a:t>, </a:t>
            </a:r>
            <a:r>
              <a:rPr lang="en-US" dirty="0" err="1"/>
              <a:t>M.farm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10074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54C2E-9309-4591-808D-E2785947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Kelenjar</a:t>
            </a:r>
            <a:r>
              <a:rPr lang="en-US" dirty="0"/>
              <a:t> </a:t>
            </a:r>
            <a:r>
              <a:rPr lang="en-US" dirty="0" err="1"/>
              <a:t>ludah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BB913-7F02-AFBB-0840-30868C06A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5026152" cy="405079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Kelenjar</a:t>
            </a:r>
            <a:r>
              <a:rPr lang="en-US" dirty="0"/>
              <a:t> </a:t>
            </a:r>
            <a:r>
              <a:rPr lang="en-US" dirty="0" err="1"/>
              <a:t>parotis</a:t>
            </a:r>
            <a:r>
              <a:rPr lang="en-US" dirty="0"/>
              <a:t>: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sebelah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telinga</a:t>
            </a:r>
            <a:r>
              <a:rPr lang="en-US" dirty="0"/>
              <a:t>,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otot</a:t>
            </a:r>
            <a:r>
              <a:rPr lang="en-US" dirty="0"/>
              <a:t> </a:t>
            </a:r>
            <a:r>
              <a:rPr lang="en-US" dirty="0" err="1"/>
              <a:t>prosesus</a:t>
            </a:r>
            <a:r>
              <a:rPr lang="en-US" dirty="0"/>
              <a:t> mastoid kiri dan </a:t>
            </a:r>
            <a:r>
              <a:rPr lang="en-US" dirty="0" err="1"/>
              <a:t>kanan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kulit</a:t>
            </a:r>
            <a:r>
              <a:rPr lang="en-US" dirty="0"/>
              <a:t> pipi. Cairan </a:t>
            </a:r>
            <a:r>
              <a:rPr lang="en-US" dirty="0" err="1"/>
              <a:t>ludah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sekresi</a:t>
            </a:r>
            <a:r>
              <a:rPr lang="en-US" dirty="0"/>
              <a:t>  di </a:t>
            </a:r>
            <a:r>
              <a:rPr lang="en-US" dirty="0" err="1"/>
              <a:t>keluarkan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ductus Stensen 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dalaam</a:t>
            </a:r>
            <a:r>
              <a:rPr lang="en-US" dirty="0"/>
              <a:t> </a:t>
            </a:r>
            <a:r>
              <a:rPr lang="en-US" dirty="0" err="1"/>
              <a:t>rongga</a:t>
            </a:r>
            <a:r>
              <a:rPr lang="en-US" dirty="0"/>
              <a:t> </a:t>
            </a:r>
            <a:r>
              <a:rPr lang="en-US" dirty="0" err="1"/>
              <a:t>mulut</a:t>
            </a:r>
            <a:endParaRPr lang="en-US" dirty="0"/>
          </a:p>
          <a:p>
            <a:r>
              <a:rPr lang="en-US" dirty="0" err="1"/>
              <a:t>Kelenjar</a:t>
            </a:r>
            <a:r>
              <a:rPr lang="en-US" dirty="0"/>
              <a:t> sublingualis: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lidah</a:t>
            </a:r>
            <a:r>
              <a:rPr lang="en-US" dirty="0"/>
              <a:t>, </a:t>
            </a:r>
            <a:r>
              <a:rPr lang="en-US" dirty="0" err="1"/>
              <a:t>salurannya</a:t>
            </a:r>
            <a:r>
              <a:rPr lang="en-US" dirty="0"/>
              <a:t> ( ductus </a:t>
            </a:r>
            <a:r>
              <a:rPr lang="en-US" dirty="0" err="1"/>
              <a:t>rinvus</a:t>
            </a:r>
            <a:r>
              <a:rPr lang="en-US" dirty="0"/>
              <a:t>)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lantai</a:t>
            </a:r>
            <a:r>
              <a:rPr lang="en-US" dirty="0"/>
              <a:t> </a:t>
            </a:r>
            <a:r>
              <a:rPr lang="en-US" dirty="0" err="1"/>
              <a:t>rongga</a:t>
            </a:r>
            <a:r>
              <a:rPr lang="en-US" dirty="0"/>
              <a:t> </a:t>
            </a:r>
            <a:r>
              <a:rPr lang="en-US" dirty="0" err="1"/>
              <a:t>mulut</a:t>
            </a:r>
            <a:endParaRPr lang="en-US" dirty="0"/>
          </a:p>
          <a:p>
            <a:r>
              <a:rPr lang="en-US" dirty="0" err="1"/>
              <a:t>Kelenjar</a:t>
            </a:r>
            <a:r>
              <a:rPr lang="en-US" dirty="0"/>
              <a:t> </a:t>
            </a:r>
            <a:r>
              <a:rPr lang="en-US" dirty="0" err="1"/>
              <a:t>submandibularis</a:t>
            </a:r>
            <a:r>
              <a:rPr lang="en-US" dirty="0"/>
              <a:t>: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dan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kelenjar</a:t>
            </a:r>
            <a:r>
              <a:rPr lang="en-US" dirty="0"/>
              <a:t> sublingual. </a:t>
            </a:r>
            <a:r>
              <a:rPr lang="en-US" dirty="0" err="1"/>
              <a:t>Salurannya</a:t>
            </a:r>
            <a:r>
              <a:rPr lang="en-US" dirty="0"/>
              <a:t> (</a:t>
            </a:r>
            <a:r>
              <a:rPr lang="en-US" dirty="0" err="1"/>
              <a:t>duktuus</a:t>
            </a:r>
            <a:r>
              <a:rPr lang="en-US" dirty="0"/>
              <a:t> Wharton)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lantai</a:t>
            </a:r>
            <a:r>
              <a:rPr lang="en-US" dirty="0"/>
              <a:t> </a:t>
            </a:r>
            <a:r>
              <a:rPr lang="en-US" dirty="0" err="1"/>
              <a:t>rongga</a:t>
            </a:r>
            <a:r>
              <a:rPr lang="en-US" dirty="0"/>
              <a:t> </a:t>
            </a:r>
            <a:r>
              <a:rPr lang="en-US" dirty="0" err="1"/>
              <a:t>mulut</a:t>
            </a:r>
            <a:endParaRPr lang="en-ID" dirty="0"/>
          </a:p>
        </p:txBody>
      </p:sp>
      <p:pic>
        <p:nvPicPr>
          <p:cNvPr id="4" name="Picture 3" descr="Gangguan Kelenjar Ludah Penyebab, Gejala, Penanganan, Pencegahan, dan  Dokter spesialis Gangguan Kelenjar Ludah">
            <a:extLst>
              <a:ext uri="{FF2B5EF4-FFF2-40B4-BE49-F238E27FC236}">
                <a16:creationId xmlns:a16="http://schemas.microsoft.com/office/drawing/2014/main" id="{6E352CB2-7179-9D46-AD1F-3080F3D7A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488" y="1289304"/>
            <a:ext cx="6129512" cy="501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535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D2676-1868-2DA6-615F-6CA107FD6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Kelenjar</a:t>
            </a:r>
            <a:r>
              <a:rPr lang="en-US" dirty="0"/>
              <a:t> Ludah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A7D38-0FC8-87E5-B624-08F465A65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kelenjar</a:t>
            </a:r>
            <a:r>
              <a:rPr lang="en-US" dirty="0"/>
              <a:t> </a:t>
            </a:r>
            <a:r>
              <a:rPr lang="en-US" dirty="0" err="1"/>
              <a:t>ludah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air </a:t>
            </a:r>
            <a:r>
              <a:rPr lang="en-US" dirty="0" err="1"/>
              <a:t>ludah</a:t>
            </a:r>
            <a:r>
              <a:rPr lang="en-US" dirty="0"/>
              <a:t> ( saliva)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membasahi</a:t>
            </a:r>
            <a:r>
              <a:rPr lang="en-US" dirty="0"/>
              <a:t> </a:t>
            </a:r>
            <a:r>
              <a:rPr lang="en-US" dirty="0" err="1"/>
              <a:t>rongga</a:t>
            </a:r>
            <a:r>
              <a:rPr lang="en-US" dirty="0"/>
              <a:t> </a:t>
            </a:r>
            <a:r>
              <a:rPr lang="en-US" dirty="0" err="1"/>
              <a:t>mulut</a:t>
            </a:r>
            <a:r>
              <a:rPr lang="en-US" dirty="0"/>
              <a:t> dan </a:t>
            </a:r>
            <a:r>
              <a:rPr lang="en-US" dirty="0" err="1"/>
              <a:t>makanan</a:t>
            </a:r>
            <a:endParaRPr lang="en-US" dirty="0"/>
          </a:p>
          <a:p>
            <a:r>
              <a:rPr lang="en-US" dirty="0"/>
              <a:t>1600 cc saliva di </a:t>
            </a:r>
            <a:r>
              <a:rPr lang="en-US" dirty="0" err="1"/>
              <a:t>sekresikan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endParaRPr lang="en-US" dirty="0"/>
          </a:p>
          <a:p>
            <a:r>
              <a:rPr lang="en-US" dirty="0"/>
              <a:t>99%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air, </a:t>
            </a:r>
            <a:r>
              <a:rPr lang="en-US" dirty="0" err="1"/>
              <a:t>sisaya</a:t>
            </a:r>
            <a:r>
              <a:rPr lang="en-US" dirty="0"/>
              <a:t> </a:t>
            </a:r>
            <a:r>
              <a:rPr lang="en-US" dirty="0" err="1"/>
              <a:t>garam,urea,lender,bikarbonat</a:t>
            </a:r>
            <a:r>
              <a:rPr lang="en-US" dirty="0"/>
              <a:t>, </a:t>
            </a:r>
            <a:r>
              <a:rPr lang="en-US" dirty="0" err="1"/>
              <a:t>lisozim</a:t>
            </a:r>
            <a:r>
              <a:rPr lang="en-US" dirty="0"/>
              <a:t> ( </a:t>
            </a:r>
            <a:r>
              <a:rPr lang="en-US" dirty="0" err="1"/>
              <a:t>penghancur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, </a:t>
            </a:r>
            <a:r>
              <a:rPr lang="en-US" dirty="0" err="1"/>
              <a:t>amilase</a:t>
            </a:r>
            <a:r>
              <a:rPr lang="en-US" dirty="0"/>
              <a:t> (</a:t>
            </a:r>
            <a:r>
              <a:rPr lang="en-US" dirty="0" err="1"/>
              <a:t>ptialin</a:t>
            </a:r>
            <a:r>
              <a:rPr lang="en-US" dirty="0"/>
              <a:t>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95338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178F3-10CB-5D53-54D0-069037A68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Faring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7AE99-B711-1EB6-CB93-B05E35011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Organ yang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rongga</a:t>
            </a:r>
            <a:r>
              <a:rPr lang="en-US" dirty="0"/>
              <a:t> </a:t>
            </a:r>
            <a:r>
              <a:rPr lang="en-US" dirty="0" err="1"/>
              <a:t>mulut</a:t>
            </a:r>
            <a:r>
              <a:rPr lang="en-US" dirty="0"/>
              <a:t> dan </a:t>
            </a:r>
            <a:r>
              <a:rPr lang="en-US" dirty="0" err="1"/>
              <a:t>kerongkongan</a:t>
            </a:r>
            <a:r>
              <a:rPr lang="en-US" dirty="0"/>
              <a:t> ( </a:t>
            </a:r>
            <a:r>
              <a:rPr lang="en-US" dirty="0" err="1"/>
              <a:t>esofagus</a:t>
            </a:r>
            <a:r>
              <a:rPr lang="en-US" dirty="0"/>
              <a:t> </a:t>
            </a:r>
            <a:r>
              <a:rPr lang="en-US" dirty="0" err="1"/>
              <a:t>panjangnya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7cm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3 </a:t>
            </a:r>
            <a:r>
              <a:rPr lang="en-US" dirty="0" err="1"/>
              <a:t>bagian</a:t>
            </a:r>
            <a:r>
              <a:rPr lang="en-US" dirty="0"/>
              <a:t> faring</a:t>
            </a:r>
          </a:p>
          <a:p>
            <a:pPr marL="514350" indent="-514350">
              <a:buAutoNum type="arabicPeriod"/>
            </a:pPr>
            <a:r>
              <a:rPr lang="en-US" dirty="0" err="1"/>
              <a:t>nasofaring</a:t>
            </a:r>
            <a:r>
              <a:rPr lang="en-US" dirty="0"/>
              <a:t>: </a:t>
            </a:r>
            <a:r>
              <a:rPr lang="en-US" dirty="0" err="1"/>
              <a:t>bagian</a:t>
            </a:r>
            <a:r>
              <a:rPr lang="en-US" dirty="0"/>
              <a:t> superior (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hidung</a:t>
            </a:r>
            <a:r>
              <a:rPr lang="en-US" dirty="0"/>
              <a:t>)</a:t>
            </a:r>
          </a:p>
          <a:p>
            <a:pPr marL="514350" indent="-514350">
              <a:buAutoNum type="arabicPeriod"/>
            </a:pPr>
            <a:r>
              <a:rPr lang="en-US" dirty="0" err="1"/>
              <a:t>Orofaring</a:t>
            </a:r>
            <a:r>
              <a:rPr lang="en-US" dirty="0"/>
              <a:t>: </a:t>
            </a:r>
            <a:r>
              <a:rPr lang="en-US" dirty="0" err="1"/>
              <a:t>bagian</a:t>
            </a:r>
            <a:r>
              <a:rPr lang="en-US" dirty="0"/>
              <a:t> media ( </a:t>
            </a:r>
            <a:r>
              <a:rPr lang="en-US" dirty="0" err="1"/>
              <a:t>bagianyang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mulut</a:t>
            </a:r>
            <a:r>
              <a:rPr lang="en-US" dirty="0"/>
              <a:t>,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amandel</a:t>
            </a:r>
            <a:r>
              <a:rPr lang="en-US" dirty="0"/>
              <a:t>/tonsil di </a:t>
            </a:r>
            <a:r>
              <a:rPr lang="en-US" dirty="0" err="1"/>
              <a:t>dinding</a:t>
            </a:r>
            <a:r>
              <a:rPr lang="en-US" dirty="0"/>
              <a:t> lateral </a:t>
            </a:r>
            <a:r>
              <a:rPr lang="en-US" dirty="0" err="1"/>
              <a:t>orofaring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Laringofaring</a:t>
            </a:r>
            <a:r>
              <a:rPr lang="en-US" dirty="0"/>
              <a:t>: </a:t>
            </a:r>
            <a:r>
              <a:rPr lang="en-US" dirty="0" err="1"/>
              <a:t>bagian</a:t>
            </a:r>
            <a:r>
              <a:rPr lang="en-US" dirty="0"/>
              <a:t> inferior ( </a:t>
            </a:r>
            <a:r>
              <a:rPr lang="en-US" dirty="0" err="1"/>
              <a:t>bagian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laring</a:t>
            </a:r>
            <a:r>
              <a:rPr lang="en-US" dirty="0"/>
              <a:t>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32397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8DEA0-98D4-F9A6-FD11-085FDC700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esofagus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931BC-41B4-0612-C294-1E0DADF9E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Dari </a:t>
            </a:r>
            <a:r>
              <a:rPr lang="en-US" dirty="0" err="1"/>
              <a:t>mulut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esofagus</a:t>
            </a:r>
            <a:r>
              <a:rPr lang="en-US" dirty="0"/>
              <a:t>/</a:t>
            </a:r>
            <a:r>
              <a:rPr lang="en-US" dirty="0" err="1"/>
              <a:t>kerongkongan</a:t>
            </a:r>
            <a:endParaRPr lang="en-US" dirty="0"/>
          </a:p>
          <a:p>
            <a:r>
              <a:rPr lang="en-US" dirty="0" err="1"/>
              <a:t>Tabung</a:t>
            </a:r>
            <a:r>
              <a:rPr lang="en-US" dirty="0"/>
              <a:t> </a:t>
            </a:r>
            <a:r>
              <a:rPr lang="en-US" dirty="0" err="1"/>
              <a:t>otot</a:t>
            </a:r>
            <a:r>
              <a:rPr lang="en-US" dirty="0"/>
              <a:t> Panjang 25cm</a:t>
            </a:r>
          </a:p>
          <a:p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1/3 </a:t>
            </a:r>
            <a:r>
              <a:rPr lang="en-US" dirty="0" err="1"/>
              <a:t>otot</a:t>
            </a:r>
            <a:r>
              <a:rPr lang="en-US" dirty="0"/>
              <a:t> </a:t>
            </a:r>
            <a:r>
              <a:rPr lang="en-US" dirty="0" err="1"/>
              <a:t>lurik</a:t>
            </a:r>
            <a:r>
              <a:rPr lang="en-US" dirty="0"/>
              <a:t> dan 2/3 </a:t>
            </a:r>
            <a:r>
              <a:rPr lang="en-US" dirty="0" err="1"/>
              <a:t>otot</a:t>
            </a:r>
            <a:r>
              <a:rPr lang="en-US" dirty="0"/>
              <a:t> polo. Oleh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ototnya</a:t>
            </a:r>
            <a:r>
              <a:rPr lang="en-US" dirty="0"/>
              <a:t> </a:t>
            </a:r>
            <a:r>
              <a:rPr lang="en-US" dirty="0" err="1"/>
              <a:t>tersusun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memanjang</a:t>
            </a:r>
            <a:r>
              <a:rPr lang="en-US" dirty="0"/>
              <a:t> dan </a:t>
            </a:r>
            <a:r>
              <a:rPr lang="en-US" dirty="0" err="1"/>
              <a:t>melingkar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kontraksi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bergantian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teerjadi</a:t>
            </a:r>
            <a:r>
              <a:rPr lang="en-US" dirty="0"/>
              <a:t> </a:t>
            </a:r>
            <a:r>
              <a:rPr lang="en-US" dirty="0" err="1"/>
              <a:t>kontraksi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bergantian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Gerakan peristaltic dan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terdorong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lambung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02651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01642-D1AF-BD7D-3C75-E5153BB85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lambung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059EA-BD4D-09C1-4220-1662CD7B9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Teretak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dirty="0" err="1"/>
              <a:t>diafragma</a:t>
            </a:r>
            <a:r>
              <a:rPr lang="en-US" dirty="0"/>
              <a:t> di </a:t>
            </a:r>
            <a:r>
              <a:rPr lang="en-US" dirty="0" err="1"/>
              <a:t>depan</a:t>
            </a:r>
            <a:r>
              <a:rPr lang="en-US" dirty="0"/>
              <a:t> pancreas dan limpa. </a:t>
            </a:r>
            <a:r>
              <a:rPr lang="en-US" dirty="0" err="1"/>
              <a:t>Kapsitas</a:t>
            </a:r>
            <a:r>
              <a:rPr lang="en-US" dirty="0"/>
              <a:t> </a:t>
            </a:r>
            <a:r>
              <a:rPr lang="en-US" dirty="0" err="1"/>
              <a:t>lambung</a:t>
            </a:r>
            <a:r>
              <a:rPr lang="en-US" dirty="0"/>
              <a:t> 1-2L</a:t>
            </a:r>
          </a:p>
          <a:p>
            <a:endParaRPr lang="en-US" dirty="0"/>
          </a:p>
          <a:p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lambung</a:t>
            </a:r>
            <a:endParaRPr lang="en-US" dirty="0"/>
          </a:p>
          <a:p>
            <a:r>
              <a:rPr lang="en-US" dirty="0" err="1"/>
              <a:t>Selaput</a:t>
            </a:r>
            <a:r>
              <a:rPr lang="en-US" dirty="0"/>
              <a:t> lender: pada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kosong</a:t>
            </a:r>
            <a:r>
              <a:rPr lang="en-US" dirty="0"/>
              <a:t> </a:t>
            </a:r>
            <a:r>
              <a:rPr lang="en-US" dirty="0" err="1"/>
              <a:t>berlipat</a:t>
            </a:r>
            <a:r>
              <a:rPr lang="en-US" dirty="0"/>
              <a:t> – </a:t>
            </a:r>
            <a:r>
              <a:rPr lang="en-US" dirty="0" err="1"/>
              <a:t>lipat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rugae</a:t>
            </a:r>
          </a:p>
          <a:p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otot</a:t>
            </a:r>
            <a:r>
              <a:rPr lang="en-US" dirty="0"/>
              <a:t> </a:t>
            </a:r>
            <a:r>
              <a:rPr lang="en-US" dirty="0" err="1"/>
              <a:t>sirkuler</a:t>
            </a:r>
            <a:r>
              <a:rPr lang="en-US" dirty="0"/>
              <a:t> /  </a:t>
            </a:r>
            <a:r>
              <a:rPr lang="en-US" dirty="0" err="1"/>
              <a:t>muskulus</a:t>
            </a:r>
            <a:r>
              <a:rPr lang="en-US" dirty="0"/>
              <a:t> </a:t>
            </a:r>
            <a:r>
              <a:rPr lang="en-US" dirty="0" err="1"/>
              <a:t>aurikularis</a:t>
            </a:r>
            <a:endParaRPr lang="en-US" dirty="0"/>
          </a:p>
          <a:p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otot</a:t>
            </a:r>
            <a:r>
              <a:rPr lang="en-US" dirty="0"/>
              <a:t> miring / </a:t>
            </a:r>
            <a:r>
              <a:rPr lang="en-US" dirty="0" err="1"/>
              <a:t>muskulus</a:t>
            </a:r>
            <a:r>
              <a:rPr lang="en-US" dirty="0"/>
              <a:t> </a:t>
            </a:r>
            <a:r>
              <a:rPr lang="en-US" dirty="0" err="1"/>
              <a:t>obliqua</a:t>
            </a:r>
            <a:endParaRPr lang="en-US" dirty="0"/>
          </a:p>
          <a:p>
            <a:r>
              <a:rPr lang="en-US" dirty="0"/>
              <a:t>Lapisa </a:t>
            </a:r>
            <a:r>
              <a:rPr lang="en-US" dirty="0" err="1"/>
              <a:t>otot</a:t>
            </a:r>
            <a:r>
              <a:rPr lang="en-US" dirty="0"/>
              <a:t> </a:t>
            </a:r>
            <a:r>
              <a:rPr lang="en-US" dirty="0" err="1"/>
              <a:t>memanjang</a:t>
            </a:r>
            <a:r>
              <a:rPr lang="en-US" dirty="0"/>
              <a:t>/ </a:t>
            </a:r>
            <a:r>
              <a:rPr lang="en-US" dirty="0" err="1"/>
              <a:t>muskulus</a:t>
            </a:r>
            <a:r>
              <a:rPr lang="en-US" dirty="0"/>
              <a:t> longitudinal</a:t>
            </a:r>
          </a:p>
          <a:p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ikat / serosa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51429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1AEF-705B-7FAC-AF7D-E75611F79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Bagian </a:t>
            </a:r>
            <a:r>
              <a:rPr lang="en-US" dirty="0" err="1"/>
              <a:t>lambung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757FF-8B0D-C80F-F804-5CE085138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797552" cy="4050792"/>
          </a:xfrm>
        </p:spPr>
        <p:txBody>
          <a:bodyPr/>
          <a:lstStyle/>
          <a:p>
            <a:r>
              <a:rPr lang="en-US" dirty="0"/>
              <a:t>Fundus, yang </a:t>
            </a:r>
            <a:r>
              <a:rPr lang="en-US" dirty="0" err="1"/>
              <a:t>menonjol</a:t>
            </a:r>
            <a:r>
              <a:rPr lang="en-US" dirty="0"/>
              <a:t> </a:t>
            </a:r>
            <a:r>
              <a:rPr lang="en-US" dirty="0" err="1"/>
              <a:t>keatas</a:t>
            </a:r>
            <a:endParaRPr lang="en-US" dirty="0"/>
          </a:p>
          <a:p>
            <a:r>
              <a:rPr lang="en-US" dirty="0" err="1"/>
              <a:t>Korpus</a:t>
            </a:r>
            <a:r>
              <a:rPr lang="en-US" dirty="0"/>
              <a:t>, badan</a:t>
            </a:r>
          </a:p>
          <a:p>
            <a:r>
              <a:rPr lang="en-US" dirty="0"/>
              <a:t>Antrum </a:t>
            </a:r>
            <a:r>
              <a:rPr lang="en-US" dirty="0" err="1"/>
              <a:t>pilorus</a:t>
            </a:r>
            <a:r>
              <a:rPr lang="en-US" dirty="0"/>
              <a:t>,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sfingter</a:t>
            </a:r>
            <a:r>
              <a:rPr lang="en-US" dirty="0"/>
              <a:t> </a:t>
            </a:r>
            <a:r>
              <a:rPr lang="en-US" dirty="0" err="1"/>
              <a:t>pilorus</a:t>
            </a:r>
            <a:endParaRPr lang="en-US" dirty="0"/>
          </a:p>
          <a:p>
            <a:r>
              <a:rPr lang="en-US" dirty="0" err="1"/>
              <a:t>Kurvatura</a:t>
            </a:r>
            <a:r>
              <a:rPr lang="en-US" dirty="0"/>
              <a:t> </a:t>
            </a:r>
            <a:r>
              <a:rPr lang="en-US" dirty="0" err="1"/>
              <a:t>minor,di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 </a:t>
            </a:r>
            <a:r>
              <a:rPr lang="en-US" dirty="0" err="1"/>
              <a:t>lambung</a:t>
            </a:r>
            <a:endParaRPr lang="en-US" dirty="0"/>
          </a:p>
          <a:p>
            <a:r>
              <a:rPr lang="en-US" dirty="0" err="1"/>
              <a:t>Kurvatuna</a:t>
            </a:r>
            <a:r>
              <a:rPr lang="en-US" dirty="0"/>
              <a:t> mayor, </a:t>
            </a:r>
            <a:r>
              <a:rPr lang="en-US" dirty="0" err="1"/>
              <a:t>disisi</a:t>
            </a:r>
            <a:r>
              <a:rPr lang="en-US" dirty="0"/>
              <a:t> kiri </a:t>
            </a:r>
            <a:r>
              <a:rPr lang="en-US" dirty="0" err="1"/>
              <a:t>lambung</a:t>
            </a:r>
            <a:endParaRPr lang="en-US" dirty="0"/>
          </a:p>
          <a:p>
            <a:r>
              <a:rPr lang="en-US" dirty="0" err="1"/>
              <a:t>Osteum</a:t>
            </a:r>
            <a:r>
              <a:rPr lang="en-US" dirty="0"/>
              <a:t> </a:t>
            </a:r>
            <a:r>
              <a:rPr lang="en-US" dirty="0" err="1"/>
              <a:t>kardiak</a:t>
            </a:r>
            <a:endParaRPr lang="en-ID" dirty="0"/>
          </a:p>
        </p:txBody>
      </p:sp>
      <p:pic>
        <p:nvPicPr>
          <p:cNvPr id="4" name="Picture 3" descr="Siswa keperawatan | Sekolah keperawatan, Sistem tubuh manusia, Lambung  manusia">
            <a:extLst>
              <a:ext uri="{FF2B5EF4-FFF2-40B4-BE49-F238E27FC236}">
                <a16:creationId xmlns:a16="http://schemas.microsoft.com/office/drawing/2014/main" id="{F2C20CA1-FBFE-FFC5-BD38-2BEF17424D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815"/>
          <a:stretch>
            <a:fillRect/>
          </a:stretch>
        </p:blipFill>
        <p:spPr>
          <a:xfrm>
            <a:off x="5669994" y="816429"/>
            <a:ext cx="6195435" cy="501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44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512CB-C46C-E4AF-EDF6-39705D9D0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lambung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D70A9-B295-EC54-ACA0-95B80D720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Motoris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Menampung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, </a:t>
            </a:r>
            <a:r>
              <a:rPr lang="en-US" dirty="0" err="1"/>
              <a:t>menghancurkan</a:t>
            </a:r>
            <a:r>
              <a:rPr lang="en-US" dirty="0"/>
              <a:t> dan </a:t>
            </a:r>
            <a:r>
              <a:rPr lang="en-US" dirty="0" err="1"/>
              <a:t>menghaluskan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oleh peristaltic usus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Sekresi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pencernaan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Enzim</a:t>
            </a:r>
            <a:r>
              <a:rPr lang="en-US" dirty="0"/>
              <a:t> pepsin: </a:t>
            </a:r>
            <a:r>
              <a:rPr lang="en-US" dirty="0" err="1"/>
              <a:t>memecah</a:t>
            </a:r>
            <a:r>
              <a:rPr lang="en-US" dirty="0"/>
              <a:t> protein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amino ( albumin dan </a:t>
            </a:r>
            <a:r>
              <a:rPr lang="en-US" dirty="0" err="1"/>
              <a:t>pepton</a:t>
            </a:r>
            <a:r>
              <a:rPr lang="en-US" dirty="0"/>
              <a:t>)</a:t>
            </a:r>
          </a:p>
          <a:p>
            <a:pPr marL="514350" indent="-514350">
              <a:buAutoNum type="arabicPeriod"/>
            </a:pPr>
            <a:r>
              <a:rPr lang="en-US" dirty="0" err="1"/>
              <a:t>Enzim</a:t>
            </a:r>
            <a:r>
              <a:rPr lang="en-US" dirty="0"/>
              <a:t> renin: </a:t>
            </a:r>
            <a:r>
              <a:rPr lang="en-US" dirty="0" err="1"/>
              <a:t>membentuk</a:t>
            </a:r>
            <a:r>
              <a:rPr lang="en-US" dirty="0"/>
              <a:t> protein susu ( </a:t>
            </a:r>
            <a:r>
              <a:rPr lang="en-US" dirty="0" err="1"/>
              <a:t>kasein</a:t>
            </a:r>
            <a:r>
              <a:rPr lang="en-US" dirty="0"/>
              <a:t> )</a:t>
            </a:r>
          </a:p>
          <a:p>
            <a:pPr marL="514350" indent="-514350">
              <a:buAutoNum type="arabicPeriod"/>
            </a:pPr>
            <a:r>
              <a:rPr lang="en-US" dirty="0"/>
              <a:t>HCl </a:t>
            </a:r>
            <a:r>
              <a:rPr lang="en-US" dirty="0" err="1"/>
              <a:t>berfungsi</a:t>
            </a:r>
            <a:r>
              <a:rPr lang="en-US" dirty="0"/>
              <a:t>: </a:t>
            </a:r>
            <a:r>
              <a:rPr lang="en-US" dirty="0" err="1"/>
              <a:t>mengasamkan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, </a:t>
            </a:r>
            <a:r>
              <a:rPr lang="en-US" dirty="0" err="1"/>
              <a:t>desinfektan</a:t>
            </a:r>
            <a:r>
              <a:rPr lang="en-US" dirty="0"/>
              <a:t>, </a:t>
            </a:r>
            <a:r>
              <a:rPr lang="en-US" dirty="0" err="1"/>
              <a:t>merangsang</a:t>
            </a:r>
            <a:r>
              <a:rPr lang="en-US" dirty="0"/>
              <a:t> </a:t>
            </a:r>
            <a:r>
              <a:rPr lang="en-US" dirty="0" err="1"/>
              <a:t>keluarnya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sekretin</a:t>
            </a:r>
            <a:r>
              <a:rPr lang="en-US" dirty="0"/>
              <a:t> yang </a:t>
            </a:r>
            <a:r>
              <a:rPr lang="en-US" dirty="0" err="1"/>
              <a:t>merangsang</a:t>
            </a:r>
            <a:r>
              <a:rPr lang="en-US" dirty="0"/>
              <a:t> pancreas </a:t>
            </a:r>
            <a:r>
              <a:rPr lang="en-US" dirty="0" err="1"/>
              <a:t>mengeluarkan</a:t>
            </a:r>
            <a:r>
              <a:rPr lang="en-US" dirty="0"/>
              <a:t> </a:t>
            </a:r>
            <a:r>
              <a:rPr lang="en-US" dirty="0" err="1"/>
              <a:t>sekretnya</a:t>
            </a:r>
            <a:r>
              <a:rPr lang="en-US" dirty="0"/>
              <a:t>, </a:t>
            </a:r>
            <a:r>
              <a:rPr lang="en-US" dirty="0" err="1"/>
              <a:t>mengaktifkan</a:t>
            </a:r>
            <a:r>
              <a:rPr lang="en-US" dirty="0"/>
              <a:t> pepsinogen </a:t>
            </a:r>
            <a:r>
              <a:rPr lang="en-US" dirty="0" err="1"/>
              <a:t>menjadi</a:t>
            </a:r>
            <a:r>
              <a:rPr lang="en-US" dirty="0"/>
              <a:t> pepsin, </a:t>
            </a:r>
            <a:r>
              <a:rPr lang="en-US" dirty="0" err="1"/>
              <a:t>merangsang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kolesistokinin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merangsang</a:t>
            </a:r>
            <a:r>
              <a:rPr lang="en-US" dirty="0"/>
              <a:t> </a:t>
            </a:r>
            <a:r>
              <a:rPr lang="en-US" dirty="0" err="1"/>
              <a:t>empedu</a:t>
            </a:r>
            <a:r>
              <a:rPr lang="en-US" dirty="0"/>
              <a:t> </a:t>
            </a:r>
            <a:r>
              <a:rPr lang="en-US" dirty="0" err="1"/>
              <a:t>mengeluarkan</a:t>
            </a:r>
            <a:r>
              <a:rPr lang="en-US" dirty="0"/>
              <a:t> </a:t>
            </a:r>
            <a:r>
              <a:rPr lang="en-US" dirty="0" err="1"/>
              <a:t>getahnya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Enzim</a:t>
            </a:r>
            <a:r>
              <a:rPr lang="en-US" dirty="0"/>
              <a:t> lipase (</a:t>
            </a:r>
            <a:r>
              <a:rPr lang="en-US" dirty="0" err="1"/>
              <a:t>sedikit</a:t>
            </a:r>
            <a:r>
              <a:rPr lang="en-US" dirty="0"/>
              <a:t>) </a:t>
            </a:r>
            <a:r>
              <a:rPr lang="en-US" dirty="0" err="1"/>
              <a:t>memecah</a:t>
            </a:r>
            <a:r>
              <a:rPr lang="en-US" dirty="0"/>
              <a:t> lemak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lemak, </a:t>
            </a:r>
            <a:r>
              <a:rPr lang="en-US" dirty="0" err="1"/>
              <a:t>gliserida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Sekresi</a:t>
            </a:r>
            <a:r>
              <a:rPr lang="en-US" dirty="0"/>
              <a:t> factor </a:t>
            </a:r>
            <a:r>
              <a:rPr lang="en-US" dirty="0" err="1"/>
              <a:t>intrinsik</a:t>
            </a:r>
            <a:r>
              <a:rPr lang="en-US" dirty="0"/>
              <a:t>: vit b12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eritrosit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/>
              <a:t>Sekresi</a:t>
            </a:r>
            <a:r>
              <a:rPr lang="en-US" dirty="0"/>
              <a:t> mucus: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lambung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kerusakan</a:t>
            </a:r>
            <a:r>
              <a:rPr lang="en-US" dirty="0"/>
              <a:t> oleh HCl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22448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1C8EF-67F0-0650-BBD4-BEC8091EC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USUS HALUS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F3065-ABE0-0D95-B148-7014C4D55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5026152" cy="405079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Usus </a:t>
            </a:r>
            <a:r>
              <a:rPr lang="en-US" dirty="0" err="1"/>
              <a:t>halus</a:t>
            </a:r>
            <a:r>
              <a:rPr lang="en-US" dirty="0"/>
              <a:t>: Panjang 6 meter, paling Panjang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Fungsi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–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dicerna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diserap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kapiler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 di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limfe</a:t>
            </a:r>
            <a:endParaRPr lang="en-US" dirty="0"/>
          </a:p>
          <a:p>
            <a:pPr>
              <a:buFontTx/>
              <a:buChar char="-"/>
            </a:pPr>
            <a:r>
              <a:rPr lang="en-ID" dirty="0" err="1"/>
              <a:t>Menyerap</a:t>
            </a:r>
            <a:r>
              <a:rPr lang="en-ID" dirty="0"/>
              <a:t> protein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asam</a:t>
            </a:r>
            <a:r>
              <a:rPr lang="en-ID" dirty="0"/>
              <a:t> amino</a:t>
            </a:r>
          </a:p>
          <a:p>
            <a:pPr>
              <a:buFontTx/>
              <a:buChar char="-"/>
            </a:pPr>
            <a:r>
              <a:rPr lang="en-ID" dirty="0" err="1"/>
              <a:t>Karbohidrat</a:t>
            </a:r>
            <a:r>
              <a:rPr lang="en-ID" dirty="0"/>
              <a:t> </a:t>
            </a:r>
            <a:r>
              <a:rPr lang="en-ID" dirty="0" err="1"/>
              <a:t>diserap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monosakarida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08CECE-CE71-C211-DFCC-1D3EEA11C2B5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dirty="0"/>
          </a:p>
        </p:txBody>
      </p:sp>
      <p:pic>
        <p:nvPicPr>
          <p:cNvPr id="6" name="Picture 5" descr="9.800+ Usus Halus Foto Stok, Potret, &amp; Gambar Bebas Royalti - iStock">
            <a:extLst>
              <a:ext uri="{FF2B5EF4-FFF2-40B4-BE49-F238E27FC236}">
                <a16:creationId xmlns:a16="http://schemas.microsoft.com/office/drawing/2014/main" id="{8923CC05-4D2B-9BBA-11AA-DE300D94F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086" y="859865"/>
            <a:ext cx="5341838" cy="583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03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334DE-1282-D43A-1819-ADF684505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Getah</a:t>
            </a:r>
            <a:r>
              <a:rPr lang="en-US" dirty="0"/>
              <a:t> usus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C5931-F687-F162-C5E4-ABE88AB2A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Pada mucus usus </a:t>
            </a:r>
            <a:r>
              <a:rPr lang="en-US" dirty="0" err="1"/>
              <a:t>halus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kalenjar</a:t>
            </a:r>
            <a:r>
              <a:rPr lang="en-US" dirty="0"/>
              <a:t> yang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getah</a:t>
            </a:r>
            <a:r>
              <a:rPr lang="en-US" dirty="0"/>
              <a:t> usus :</a:t>
            </a:r>
          </a:p>
          <a:p>
            <a:pPr marL="514350" indent="-514350">
              <a:buAutoNum type="arabicPeriod"/>
            </a:pPr>
            <a:r>
              <a:rPr lang="en-US" dirty="0"/>
              <a:t>enterokinase: </a:t>
            </a:r>
            <a:r>
              <a:rPr lang="en-US" dirty="0" err="1"/>
              <a:t>mengaktifkan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proteolitik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getah</a:t>
            </a:r>
            <a:r>
              <a:rPr lang="en-US" dirty="0"/>
              <a:t> pancreas</a:t>
            </a:r>
          </a:p>
          <a:p>
            <a:pPr marL="514350" indent="-514350">
              <a:buAutoNum type="arabicPeriod"/>
            </a:pPr>
            <a:r>
              <a:rPr lang="en-US" dirty="0" err="1"/>
              <a:t>Eripsin</a:t>
            </a:r>
            <a:r>
              <a:rPr lang="en-US" dirty="0"/>
              <a:t>: </a:t>
            </a:r>
            <a:r>
              <a:rPr lang="en-US" dirty="0" err="1"/>
              <a:t>menyempurnakan</a:t>
            </a:r>
            <a:r>
              <a:rPr lang="en-US" dirty="0"/>
              <a:t> </a:t>
            </a:r>
            <a:r>
              <a:rPr lang="en-US" dirty="0" err="1"/>
              <a:t>pencernaan</a:t>
            </a:r>
            <a:r>
              <a:rPr lang="en-US" dirty="0"/>
              <a:t> protein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amino</a:t>
            </a:r>
          </a:p>
          <a:p>
            <a:pPr marL="514350" indent="-514350">
              <a:buAutoNum type="arabicPeriod"/>
            </a:pPr>
            <a:r>
              <a:rPr lang="en-US" dirty="0" err="1"/>
              <a:t>Laktase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laktosa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monosakarida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Maltosa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maltose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monosakarida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Sukrosa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sukrosa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monosakarida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17990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D2D90-64DD-D472-B38B-5A8E4C6A1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Bagian usus </a:t>
            </a:r>
            <a:r>
              <a:rPr lang="en-US" dirty="0" err="1"/>
              <a:t>halus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77E57-0E07-2184-9AC7-35ED8361F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Duodenum ( 12 </a:t>
            </a:r>
            <a:r>
              <a:rPr lang="en-US" dirty="0" err="1"/>
              <a:t>jari</a:t>
            </a:r>
            <a:r>
              <a:rPr lang="en-US" dirty="0"/>
              <a:t>)</a:t>
            </a:r>
          </a:p>
          <a:p>
            <a:r>
              <a:rPr lang="en-US" dirty="0" err="1"/>
              <a:t>Jejenum</a:t>
            </a:r>
            <a:endParaRPr lang="en-US" dirty="0"/>
          </a:p>
          <a:p>
            <a:r>
              <a:rPr lang="en-US" dirty="0"/>
              <a:t>Ileum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0761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5ED84-3198-697C-6861-29E72D253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9DAED-C129-547C-DA39-89503B3A4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pencernaan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system organ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:</a:t>
            </a:r>
          </a:p>
          <a:p>
            <a:pPr marL="514350" indent="-514350">
              <a:buAutoNum type="arabicPeriod"/>
            </a:pPr>
            <a:r>
              <a:rPr lang="en-US" dirty="0" err="1"/>
              <a:t>Menerima</a:t>
            </a:r>
            <a:r>
              <a:rPr lang="en-US" dirty="0"/>
              <a:t> dan </a:t>
            </a:r>
            <a:r>
              <a:rPr lang="en-US" dirty="0" err="1"/>
              <a:t>mencerna</a:t>
            </a:r>
            <a:r>
              <a:rPr lang="en-US" dirty="0"/>
              <a:t> </a:t>
            </a:r>
            <a:r>
              <a:rPr lang="en-US" dirty="0" err="1"/>
              <a:t>makanan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Mencerna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(</a:t>
            </a:r>
            <a:r>
              <a:rPr lang="en-US" dirty="0" err="1"/>
              <a:t>bergizi</a:t>
            </a:r>
            <a:r>
              <a:rPr lang="en-US" dirty="0"/>
              <a:t>) dan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tubuh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Menyerap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darah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Membuang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di </a:t>
            </a:r>
            <a:r>
              <a:rPr lang="en-US" dirty="0" err="1"/>
              <a:t>cerna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sisa</a:t>
            </a:r>
            <a:r>
              <a:rPr lang="en-US" dirty="0"/>
              <a:t> proses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tubuh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30767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6747D-DE20-B1BC-90D9-298564419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duodenum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8EDFB-6D07-2CDB-A6EE-BA359BEFC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Panjang 25 cm</a:t>
            </a:r>
          </a:p>
          <a:p>
            <a:r>
              <a:rPr lang="en-US" dirty="0" err="1"/>
              <a:t>Bermuara</a:t>
            </a:r>
            <a:r>
              <a:rPr lang="en-US" dirty="0"/>
              <a:t> dua </a:t>
            </a:r>
            <a:r>
              <a:rPr lang="en-US" dirty="0" err="1"/>
              <a:t>saluran</a:t>
            </a:r>
            <a:r>
              <a:rPr lang="en-US" dirty="0"/>
              <a:t>,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getah</a:t>
            </a:r>
            <a:r>
              <a:rPr lang="en-US" dirty="0"/>
              <a:t> pancreas dan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empedu</a:t>
            </a:r>
            <a:endParaRPr lang="en-US" dirty="0"/>
          </a:p>
          <a:p>
            <a:r>
              <a:rPr lang="en-US" dirty="0" err="1"/>
              <a:t>Getah</a:t>
            </a:r>
            <a:r>
              <a:rPr lang="en-US" dirty="0"/>
              <a:t> </a:t>
            </a:r>
            <a:r>
              <a:rPr lang="en-US" dirty="0" err="1"/>
              <a:t>empedu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mengemulsikan</a:t>
            </a:r>
            <a:r>
              <a:rPr lang="en-US" dirty="0"/>
              <a:t> lemak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lipase</a:t>
            </a:r>
          </a:p>
          <a:p>
            <a:r>
              <a:rPr lang="en-US" dirty="0" err="1"/>
              <a:t>Getah</a:t>
            </a:r>
            <a:r>
              <a:rPr lang="en-US" dirty="0"/>
              <a:t> pancreas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: </a:t>
            </a:r>
            <a:r>
              <a:rPr lang="en-US" dirty="0" err="1"/>
              <a:t>amilase</a:t>
            </a:r>
            <a:r>
              <a:rPr lang="en-US" dirty="0"/>
              <a:t>( </a:t>
            </a:r>
            <a:r>
              <a:rPr lang="en-US" dirty="0" err="1"/>
              <a:t>mencerna</a:t>
            </a:r>
            <a:r>
              <a:rPr lang="en-US" dirty="0"/>
              <a:t> </a:t>
            </a:r>
            <a:r>
              <a:rPr lang="en-US" dirty="0" err="1"/>
              <a:t>hidrat</a:t>
            </a:r>
            <a:r>
              <a:rPr lang="en-US" dirty="0"/>
              <a:t> </a:t>
            </a:r>
            <a:r>
              <a:rPr lang="en-US" dirty="0" err="1"/>
              <a:t>arang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disakarida</a:t>
            </a:r>
            <a:r>
              <a:rPr lang="en-US" dirty="0"/>
              <a:t>), </a:t>
            </a:r>
            <a:r>
              <a:rPr lang="en-US" dirty="0" err="1"/>
              <a:t>tripsin</a:t>
            </a:r>
            <a:r>
              <a:rPr lang="en-US" dirty="0"/>
              <a:t> ( </a:t>
            </a:r>
            <a:r>
              <a:rPr lang="en-US" dirty="0" err="1"/>
              <a:t>mencerna</a:t>
            </a:r>
            <a:r>
              <a:rPr lang="en-US" dirty="0"/>
              <a:t> protein </a:t>
            </a:r>
            <a:r>
              <a:rPr lang="en-US" dirty="0" err="1"/>
              <a:t>menjafdoi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amino), lipase ( </a:t>
            </a:r>
            <a:r>
              <a:rPr lang="en-US" dirty="0" err="1"/>
              <a:t>mencerna</a:t>
            </a:r>
            <a:r>
              <a:rPr lang="en-US" dirty="0"/>
              <a:t> lemak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gliserol</a:t>
            </a:r>
            <a:r>
              <a:rPr lang="en-US" dirty="0"/>
              <a:t> dan </a:t>
            </a:r>
            <a:r>
              <a:rPr lang="en-US" dirty="0" err="1"/>
              <a:t>asam</a:t>
            </a:r>
            <a:r>
              <a:rPr lang="en-US" dirty="0"/>
              <a:t> lemak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12319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47E54-69C5-9063-FB44-11B6A118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jejenum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11098-2333-C7CB-38D3-5AAA3AFFF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Usus </a:t>
            </a:r>
            <a:r>
              <a:rPr lang="en-US" dirty="0" err="1"/>
              <a:t>kosong</a:t>
            </a:r>
            <a:endParaRPr lang="en-US" dirty="0"/>
          </a:p>
          <a:p>
            <a:r>
              <a:rPr lang="en-US" dirty="0"/>
              <a:t>2-3m</a:t>
            </a:r>
          </a:p>
          <a:p>
            <a:r>
              <a:rPr lang="en-US" dirty="0" err="1"/>
              <a:t>Kelenjer</a:t>
            </a:r>
            <a:r>
              <a:rPr lang="en-US" dirty="0"/>
              <a:t> usus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pencernaan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pancreas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04766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94BA3-8F1E-2067-D673-B7C9409A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9FD14-89D4-306D-1280-880A1294E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Usus </a:t>
            </a:r>
            <a:r>
              <a:rPr lang="en-US" dirty="0" err="1"/>
              <a:t>penyerap</a:t>
            </a:r>
            <a:endParaRPr lang="en-US" dirty="0"/>
          </a:p>
          <a:p>
            <a:r>
              <a:rPr lang="en-US" dirty="0"/>
              <a:t>4-5m</a:t>
            </a:r>
          </a:p>
          <a:p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di </a:t>
            </a:r>
            <a:r>
              <a:rPr lang="en-US" dirty="0" err="1"/>
              <a:t>serqap</a:t>
            </a:r>
            <a:r>
              <a:rPr lang="en-US" dirty="0"/>
              <a:t> oleh </a:t>
            </a:r>
            <a:r>
              <a:rPr lang="en-US" dirty="0" err="1"/>
              <a:t>jonjot</a:t>
            </a:r>
            <a:r>
              <a:rPr lang="en-US" dirty="0"/>
              <a:t> usus. Asam amino dan </a:t>
            </a:r>
            <a:r>
              <a:rPr lang="en-US" dirty="0" err="1"/>
              <a:t>glukosa</a:t>
            </a:r>
            <a:r>
              <a:rPr lang="en-US" dirty="0"/>
              <a:t>, vitamin, mineral </a:t>
            </a:r>
            <a:r>
              <a:rPr lang="en-US" dirty="0" err="1"/>
              <a:t>akan</a:t>
            </a:r>
            <a:r>
              <a:rPr lang="en-US" dirty="0"/>
              <a:t> di </a:t>
            </a:r>
            <a:r>
              <a:rPr lang="en-US" dirty="0" err="1"/>
              <a:t>angkut</a:t>
            </a:r>
            <a:r>
              <a:rPr lang="en-US" dirty="0"/>
              <a:t> oleh </a:t>
            </a:r>
            <a:r>
              <a:rPr lang="en-US" dirty="0" err="1"/>
              <a:t>kapiler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lemak dan </a:t>
            </a:r>
            <a:r>
              <a:rPr lang="en-US" dirty="0" err="1"/>
              <a:t>gliserol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di </a:t>
            </a:r>
            <a:r>
              <a:rPr lang="en-US" dirty="0" err="1"/>
              <a:t>anglut</a:t>
            </a:r>
            <a:r>
              <a:rPr lang="en-US" dirty="0"/>
              <a:t> oleh </a:t>
            </a:r>
            <a:r>
              <a:rPr lang="en-US" dirty="0" err="1"/>
              <a:t>pembuluh</a:t>
            </a:r>
            <a:r>
              <a:rPr lang="en-US" dirty="0"/>
              <a:t> </a:t>
            </a:r>
            <a:r>
              <a:rPr lang="en-US" dirty="0" err="1"/>
              <a:t>limfe</a:t>
            </a:r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88398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595A8-6247-38F0-3C35-AD18D52B9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Usus </a:t>
            </a:r>
            <a:r>
              <a:rPr lang="en-US" dirty="0" err="1"/>
              <a:t>besar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CABC3-BE69-D991-48F9-66BA1427B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Dilapisi</a:t>
            </a:r>
            <a:r>
              <a:rPr lang="en-US" dirty="0"/>
              <a:t> oleh membrane </a:t>
            </a:r>
            <a:r>
              <a:rPr lang="en-US" dirty="0" err="1"/>
              <a:t>mukosa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lipatan</a:t>
            </a:r>
            <a:r>
              <a:rPr lang="en-US" dirty="0"/>
              <a:t> </a:t>
            </a:r>
            <a:r>
              <a:rPr lang="en-US" dirty="0" err="1"/>
              <a:t>kecuali</a:t>
            </a:r>
            <a:r>
              <a:rPr lang="en-US" dirty="0"/>
              <a:t> pada </a:t>
            </a:r>
            <a:r>
              <a:rPr lang="en-US" dirty="0" err="1"/>
              <a:t>bagian</a:t>
            </a:r>
            <a:r>
              <a:rPr lang="en-US" dirty="0"/>
              <a:t> rectum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Fungsi</a:t>
            </a:r>
            <a:r>
              <a:rPr lang="en-US" dirty="0"/>
              <a:t>: </a:t>
            </a:r>
            <a:r>
              <a:rPr lang="en-US" dirty="0" err="1"/>
              <a:t>mengabsorbsi</a:t>
            </a:r>
            <a:r>
              <a:rPr lang="en-US" dirty="0"/>
              <a:t> air, </a:t>
            </a:r>
            <a:r>
              <a:rPr lang="en-US" dirty="0" err="1"/>
              <a:t>membentuk</a:t>
            </a:r>
            <a:r>
              <a:rPr lang="en-US" dirty="0"/>
              <a:t> masa </a:t>
            </a:r>
            <a:r>
              <a:rPr lang="en-US" dirty="0" err="1"/>
              <a:t>feses</a:t>
            </a:r>
            <a:r>
              <a:rPr lang="en-US" dirty="0"/>
              <a:t>, </a:t>
            </a:r>
            <a:r>
              <a:rPr lang="en-US" dirty="0" err="1"/>
              <a:t>membentuk</a:t>
            </a:r>
            <a:r>
              <a:rPr lang="en-US" dirty="0"/>
              <a:t> lender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melumasi</a:t>
            </a:r>
            <a:r>
              <a:rPr lang="en-US" dirty="0"/>
              <a:t> </a:t>
            </a:r>
            <a:r>
              <a:rPr lang="en-US" dirty="0" err="1"/>
              <a:t>permukaan</a:t>
            </a:r>
            <a:r>
              <a:rPr lang="en-US" dirty="0"/>
              <a:t> </a:t>
            </a:r>
            <a:r>
              <a:rPr lang="en-US" dirty="0" err="1"/>
              <a:t>mukosa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Dalam</a:t>
            </a:r>
            <a:r>
              <a:rPr lang="en-US" dirty="0"/>
              <a:t> usus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 e coli yang </a:t>
            </a:r>
            <a:r>
              <a:rPr lang="en-US" dirty="0" err="1"/>
              <a:t>hidup</a:t>
            </a:r>
            <a:r>
              <a:rPr lang="en-US" dirty="0"/>
              <a:t> pada </a:t>
            </a:r>
            <a:r>
              <a:rPr lang="en-US" dirty="0" err="1"/>
              <a:t>makan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dicerna</a:t>
            </a:r>
            <a:r>
              <a:rPr lang="en-US" dirty="0"/>
              <a:t> oleh </a:t>
            </a:r>
            <a:r>
              <a:rPr lang="en-US" dirty="0" err="1"/>
              <a:t>manusia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77030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487F4-14DC-E691-80BF-D8D356153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Rektum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ECE2C-BDF9-F57C-660B-9FA9CFEF9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Sebuah</a:t>
            </a:r>
            <a:r>
              <a:rPr lang="en-US" dirty="0"/>
              <a:t> ruangan yang </a:t>
            </a:r>
            <a:r>
              <a:rPr lang="en-US" dirty="0" err="1"/>
              <a:t>berawal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ujung</a:t>
            </a:r>
            <a:r>
              <a:rPr lang="en-US" dirty="0"/>
              <a:t> </a:t>
            </a:r>
            <a:r>
              <a:rPr lang="en-US" dirty="0" err="1"/>
              <a:t>uus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dirty="0"/>
          </a:p>
          <a:p>
            <a:r>
              <a:rPr lang="en-US" dirty="0"/>
              <a:t>Organ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feses</a:t>
            </a:r>
            <a:endParaRPr lang="en-US" dirty="0"/>
          </a:p>
          <a:p>
            <a:r>
              <a:rPr lang="en-US" dirty="0"/>
              <a:t>Jika </a:t>
            </a:r>
            <a:r>
              <a:rPr lang="en-US" dirty="0" err="1"/>
              <a:t>kolon</a:t>
            </a:r>
            <a:r>
              <a:rPr lang="en-US" dirty="0"/>
              <a:t> </a:t>
            </a:r>
            <a:r>
              <a:rPr lang="en-US" dirty="0" err="1"/>
              <a:t>desendens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dan </a:t>
            </a:r>
            <a:r>
              <a:rPr lang="en-US" dirty="0" err="1"/>
              <a:t>tinja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rectum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keinginana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BAB. Jika </a:t>
            </a:r>
            <a:r>
              <a:rPr lang="en-US" dirty="0" err="1"/>
              <a:t>defekasi</a:t>
            </a:r>
            <a:r>
              <a:rPr lang="en-US" dirty="0"/>
              <a:t> 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, </a:t>
            </a:r>
            <a:r>
              <a:rPr lang="en-US" dirty="0" err="1"/>
              <a:t>sering</a:t>
            </a:r>
            <a:r>
              <a:rPr lang="en-US" dirty="0"/>
              <a:t> kali material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dikembalikan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usus </a:t>
            </a:r>
            <a:r>
              <a:rPr lang="en-US" dirty="0" err="1"/>
              <a:t>besar</a:t>
            </a:r>
            <a:r>
              <a:rPr lang="en-US" dirty="0"/>
              <a:t>, Dimana </a:t>
            </a:r>
            <a:r>
              <a:rPr lang="en-US" dirty="0" err="1"/>
              <a:t>penyerapan</a:t>
            </a:r>
            <a:r>
              <a:rPr lang="en-US" dirty="0"/>
              <a:t> air </a:t>
            </a:r>
            <a:r>
              <a:rPr lang="en-US" dirty="0" err="1"/>
              <a:t>akan</a:t>
            </a:r>
            <a:r>
              <a:rPr lang="en-US" dirty="0"/>
              <a:t> Kembali </a:t>
            </a:r>
            <a:r>
              <a:rPr lang="en-US" dirty="0" err="1"/>
              <a:t>dilakukan</a:t>
            </a:r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07350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ACB9B-C5D1-14F8-4A68-DADEACEA0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anus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21602-3F59-45CF-FE11-8042E0E67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lubang</a:t>
            </a:r>
            <a:r>
              <a:rPr lang="en-US" dirty="0"/>
              <a:t> di </a:t>
            </a:r>
            <a:r>
              <a:rPr lang="en-US" dirty="0" err="1"/>
              <a:t>ujung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pencernaan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Pembukaan</a:t>
            </a:r>
            <a:r>
              <a:rPr lang="en-US" dirty="0"/>
              <a:t> dan </a:t>
            </a:r>
            <a:r>
              <a:rPr lang="en-US" dirty="0" err="1"/>
              <a:t>penutupan</a:t>
            </a:r>
            <a:r>
              <a:rPr lang="en-US" dirty="0"/>
              <a:t> anus </a:t>
            </a:r>
            <a:r>
              <a:rPr lang="en-US" dirty="0" err="1"/>
              <a:t>diatur</a:t>
            </a:r>
            <a:r>
              <a:rPr lang="en-US" dirty="0"/>
              <a:t> oleh </a:t>
            </a:r>
            <a:r>
              <a:rPr lang="en-US" dirty="0" err="1"/>
              <a:t>otot</a:t>
            </a:r>
            <a:r>
              <a:rPr lang="en-US" dirty="0"/>
              <a:t> sphincter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12396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925F8-0619-A856-6776-6C3DCB1BD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Hati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ACD87-7E48-23C6-F093-300918A09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Berat 1,5 kg</a:t>
            </a: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r>
              <a:rPr lang="en-ID" dirty="0" err="1"/>
              <a:t>Fungsi</a:t>
            </a:r>
            <a:r>
              <a:rPr lang="en-ID" dirty="0"/>
              <a:t>:</a:t>
            </a:r>
          </a:p>
          <a:p>
            <a:pPr marL="514350" indent="-514350">
              <a:buAutoNum type="arabicPeriod"/>
            </a:pPr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distribusi</a:t>
            </a:r>
            <a:r>
              <a:rPr lang="en-ID" dirty="0"/>
              <a:t> </a:t>
            </a:r>
            <a:r>
              <a:rPr lang="en-ID" dirty="0" err="1"/>
              <a:t>makanan</a:t>
            </a:r>
            <a:endParaRPr lang="en-ID" dirty="0"/>
          </a:p>
          <a:p>
            <a:pPr marL="514350" indent="-514350">
              <a:buAutoNum type="arabicPeriod"/>
            </a:pPr>
            <a:r>
              <a:rPr lang="en-ID" dirty="0" err="1"/>
              <a:t>Glukosa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glikagon</a:t>
            </a:r>
            <a:r>
              <a:rPr lang="en-ID" dirty="0"/>
              <a:t> + </a:t>
            </a:r>
            <a:r>
              <a:rPr lang="en-ID" dirty="0" err="1"/>
              <a:t>hati</a:t>
            </a:r>
            <a:r>
              <a:rPr lang="en-ID" dirty="0"/>
              <a:t> dan </a:t>
            </a:r>
            <a:r>
              <a:rPr lang="en-ID" dirty="0" err="1"/>
              <a:t>otot</a:t>
            </a:r>
            <a:endParaRPr lang="en-ID" dirty="0"/>
          </a:p>
          <a:p>
            <a:pPr marL="514350" indent="-514350">
              <a:buAutoNum type="arabicPeriod"/>
            </a:pPr>
            <a:r>
              <a:rPr lang="en-ID" dirty="0" err="1"/>
              <a:t>Mengatur</a:t>
            </a:r>
            <a:r>
              <a:rPr lang="en-ID" dirty="0"/>
              <a:t> protein </a:t>
            </a:r>
            <a:r>
              <a:rPr lang="en-ID" dirty="0" err="1"/>
              <a:t>darah</a:t>
            </a:r>
            <a:endParaRPr lang="en-ID" dirty="0"/>
          </a:p>
          <a:p>
            <a:pPr marL="514350" indent="-514350">
              <a:buAutoNum type="arabicPeriod"/>
            </a:pPr>
            <a:r>
              <a:rPr lang="en-ID" dirty="0" err="1"/>
              <a:t>Menyaring</a:t>
            </a:r>
            <a:r>
              <a:rPr lang="en-ID" dirty="0"/>
              <a:t> </a:t>
            </a:r>
            <a:r>
              <a:rPr lang="en-ID" dirty="0" err="1"/>
              <a:t>bakteri</a:t>
            </a:r>
            <a:r>
              <a:rPr lang="en-ID" dirty="0"/>
              <a:t> dan </a:t>
            </a:r>
            <a:r>
              <a:rPr lang="en-ID" dirty="0" err="1"/>
              <a:t>zat</a:t>
            </a:r>
            <a:r>
              <a:rPr lang="en-ID" dirty="0"/>
              <a:t> </a:t>
            </a:r>
            <a:r>
              <a:rPr lang="en-ID" dirty="0" err="1"/>
              <a:t>toksik</a:t>
            </a:r>
            <a:endParaRPr lang="en-ID" dirty="0"/>
          </a:p>
          <a:p>
            <a:pPr marL="514350" indent="-514350">
              <a:buAutoNum type="arabicPeriod"/>
            </a:pPr>
            <a:r>
              <a:rPr lang="en-ID" dirty="0" err="1"/>
              <a:t>Menghancurkan</a:t>
            </a:r>
            <a:r>
              <a:rPr lang="en-ID" dirty="0"/>
              <a:t> </a:t>
            </a:r>
            <a:r>
              <a:rPr lang="en-ID" dirty="0" err="1"/>
              <a:t>eritrosit</a:t>
            </a:r>
            <a:r>
              <a:rPr lang="en-ID" dirty="0"/>
              <a:t> yang </a:t>
            </a:r>
            <a:r>
              <a:rPr lang="en-ID" dirty="0" err="1"/>
              <a:t>mati</a:t>
            </a:r>
            <a:endParaRPr lang="en-ID" dirty="0"/>
          </a:p>
          <a:p>
            <a:pPr marL="514350" indent="-514350">
              <a:buAutoNum type="arabicPeriod"/>
            </a:pPr>
            <a:r>
              <a:rPr lang="en-ID" dirty="0" err="1"/>
              <a:t>Mengubah</a:t>
            </a:r>
            <a:r>
              <a:rPr lang="en-ID" dirty="0"/>
              <a:t> pro vit A </a:t>
            </a:r>
            <a:r>
              <a:rPr lang="en-ID" dirty="0" err="1"/>
              <a:t>menjadi</a:t>
            </a:r>
            <a:r>
              <a:rPr lang="en-ID" dirty="0"/>
              <a:t> vit A</a:t>
            </a:r>
          </a:p>
          <a:p>
            <a:pPr marL="514350" indent="-514350">
              <a:buAutoNum type="arabicPeriod"/>
            </a:pPr>
            <a:r>
              <a:rPr lang="en-US" dirty="0"/>
              <a:t>Membuat </a:t>
            </a:r>
            <a:r>
              <a:rPr lang="en-US" dirty="0" err="1"/>
              <a:t>empedu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Mengubah</a:t>
            </a:r>
            <a:r>
              <a:rPr lang="en-US" dirty="0"/>
              <a:t> NH3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ureum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14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A282E-80A9-957E-F3E6-C1FC068E0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Kandung</a:t>
            </a:r>
            <a:r>
              <a:rPr lang="en-US" dirty="0"/>
              <a:t> </a:t>
            </a:r>
            <a:r>
              <a:rPr lang="en-US" dirty="0" err="1"/>
              <a:t>empedu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EE8AD-6328-C590-151D-6A0FB985A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terong</a:t>
            </a:r>
            <a:r>
              <a:rPr lang="en-US" dirty="0"/>
              <a:t>, Panjang 8-12 cm, </a:t>
            </a:r>
            <a:r>
              <a:rPr lang="en-US" dirty="0" err="1"/>
              <a:t>kapasitas</a:t>
            </a:r>
            <a:r>
              <a:rPr lang="en-US" dirty="0"/>
              <a:t> 60cm3</a:t>
            </a:r>
          </a:p>
          <a:p>
            <a:r>
              <a:rPr lang="en-US" dirty="0" err="1"/>
              <a:t>Getah</a:t>
            </a:r>
            <a:r>
              <a:rPr lang="en-US" dirty="0"/>
              <a:t> </a:t>
            </a:r>
            <a:r>
              <a:rPr lang="en-US" dirty="0" err="1"/>
              <a:t>empedu</a:t>
            </a:r>
            <a:r>
              <a:rPr lang="en-US" dirty="0"/>
              <a:t>,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cairan</a:t>
            </a:r>
            <a:r>
              <a:rPr lang="en-US" dirty="0"/>
              <a:t> yang di </a:t>
            </a:r>
            <a:r>
              <a:rPr lang="en-US" dirty="0" err="1"/>
              <a:t>sekresikan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oleh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: 500 – 1000cc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18076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5D3B3-AD4E-27C4-241B-3F061192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Pankreas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372D3-4B41-AC85-E0C0-B6394779B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lambung</a:t>
            </a:r>
            <a:r>
              <a:rPr lang="en-US" dirty="0"/>
              <a:t>, </a:t>
            </a:r>
            <a:r>
              <a:rPr lang="en-US" dirty="0" err="1"/>
              <a:t>panjangnya</a:t>
            </a:r>
            <a:r>
              <a:rPr lang="en-US" dirty="0"/>
              <a:t> 15cm, </a:t>
            </a:r>
            <a:r>
              <a:rPr lang="en-US" dirty="0" err="1"/>
              <a:t>berat</a:t>
            </a:r>
            <a:r>
              <a:rPr lang="en-US" dirty="0"/>
              <a:t> 60-90 gr,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kelenjer</a:t>
            </a:r>
            <a:r>
              <a:rPr lang="en-US" dirty="0"/>
              <a:t> </a:t>
            </a:r>
            <a:r>
              <a:rPr lang="en-US" dirty="0" err="1"/>
              <a:t>ludah</a:t>
            </a:r>
            <a:r>
              <a:rPr lang="en-US" dirty="0"/>
              <a:t>, </a:t>
            </a:r>
            <a:r>
              <a:rPr lang="en-US" dirty="0" err="1"/>
              <a:t>bagiannya</a:t>
            </a:r>
            <a:r>
              <a:rPr lang="en-US" dirty="0"/>
              <a:t>: kaput, </a:t>
            </a:r>
            <a:r>
              <a:rPr lang="en-US" dirty="0" err="1"/>
              <a:t>korpus</a:t>
            </a:r>
            <a:r>
              <a:rPr lang="en-US" dirty="0"/>
              <a:t> </a:t>
            </a:r>
            <a:r>
              <a:rPr lang="en-US" dirty="0" err="1"/>
              <a:t>danekor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Hasil </a:t>
            </a:r>
            <a:r>
              <a:rPr lang="en-US" dirty="0" err="1"/>
              <a:t>sekresi</a:t>
            </a:r>
            <a:r>
              <a:rPr lang="en-US" dirty="0"/>
              <a:t> pancreas</a:t>
            </a:r>
          </a:p>
          <a:p>
            <a:pPr marL="514350" indent="-514350">
              <a:buAutoNum type="arabicPeriod"/>
            </a:pPr>
            <a:r>
              <a:rPr lang="en-US" dirty="0" err="1"/>
              <a:t>Hormon</a:t>
            </a:r>
            <a:r>
              <a:rPr lang="en-US" dirty="0"/>
              <a:t> insulin: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pulau</a:t>
            </a:r>
            <a:r>
              <a:rPr lang="en-US" dirty="0"/>
              <a:t> Langerhans</a:t>
            </a:r>
          </a:p>
          <a:p>
            <a:pPr marL="514350" indent="-514350">
              <a:buAutoNum type="arabicPeriod"/>
            </a:pPr>
            <a:r>
              <a:rPr lang="en-US" dirty="0" err="1"/>
              <a:t>Getah</a:t>
            </a:r>
            <a:r>
              <a:rPr lang="en-US" dirty="0"/>
              <a:t> pancreas, </a:t>
            </a:r>
            <a:r>
              <a:rPr lang="en-US" dirty="0" err="1"/>
              <a:t>mengandung</a:t>
            </a:r>
            <a:r>
              <a:rPr lang="en-US" dirty="0"/>
              <a:t>: </a:t>
            </a:r>
            <a:r>
              <a:rPr lang="en-US" dirty="0" err="1"/>
              <a:t>amilase</a:t>
            </a:r>
            <a:r>
              <a:rPr lang="en-US" dirty="0"/>
              <a:t>, lipase, NaHCO3, </a:t>
            </a:r>
            <a:r>
              <a:rPr lang="en-US" dirty="0" err="1"/>
              <a:t>Tripsinogen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142065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9083F-1EF8-23F4-1E62-3BB8CF685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Kelenjar</a:t>
            </a:r>
            <a:r>
              <a:rPr lang="en-US" dirty="0"/>
              <a:t> </a:t>
            </a:r>
            <a:r>
              <a:rPr lang="en-US" dirty="0" err="1"/>
              <a:t>pencernaan</a:t>
            </a:r>
            <a:endParaRPr lang="en-ID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795A401-164F-493F-A9EF-6462783D65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7993" t="34363" r="38815" b="16850"/>
          <a:stretch>
            <a:fillRect/>
          </a:stretch>
        </p:blipFill>
        <p:spPr>
          <a:xfrm>
            <a:off x="762001" y="1790246"/>
            <a:ext cx="10591799" cy="506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55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3C628-0C9D-5293-C40D-BDE5A2939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Proses </a:t>
            </a:r>
            <a:r>
              <a:rPr lang="en-US" dirty="0" err="1"/>
              <a:t>Pencernaan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D0AE4-694C-9DAB-0DDE-678E5C9A9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Pencernaan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/ </a:t>
            </a:r>
            <a:r>
              <a:rPr lang="en-US" dirty="0" err="1"/>
              <a:t>mekanis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Proses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– </a:t>
            </a:r>
            <a:r>
              <a:rPr lang="en-US" dirty="0" err="1"/>
              <a:t>kecil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Pencernaan</a:t>
            </a:r>
            <a:r>
              <a:rPr lang="en-US" dirty="0"/>
              <a:t> </a:t>
            </a:r>
            <a:r>
              <a:rPr lang="en-US" dirty="0" err="1"/>
              <a:t>kimiawi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Proses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molekul</a:t>
            </a:r>
            <a:r>
              <a:rPr lang="en-US" dirty="0"/>
              <a:t> –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organic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yang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molekul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ezim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706883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64A26-2EEB-A0C2-F0B0-BFDB78FC5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7AAC2A-EE32-5A6B-012E-A154509FD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7" name="Picture 6" descr="Perbedaan Usus Halus dan Usus Besar">
            <a:extLst>
              <a:ext uri="{FF2B5EF4-FFF2-40B4-BE49-F238E27FC236}">
                <a16:creationId xmlns:a16="http://schemas.microsoft.com/office/drawing/2014/main" id="{8B9B0491-ED33-1A76-F6C4-A0C18304C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4" y="938892"/>
            <a:ext cx="7988427" cy="532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06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7EC8F-0403-C556-F9F7-6ABB51669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cerna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77E91-7ABA-B06B-303C-855131F18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Mulut</a:t>
            </a:r>
            <a:endParaRPr lang="en-US" dirty="0"/>
          </a:p>
          <a:p>
            <a:r>
              <a:rPr lang="en-US" dirty="0" err="1"/>
              <a:t>Tenggorokan</a:t>
            </a:r>
            <a:r>
              <a:rPr lang="en-US" dirty="0"/>
              <a:t>/faring</a:t>
            </a:r>
          </a:p>
          <a:p>
            <a:r>
              <a:rPr lang="en-US" dirty="0" err="1"/>
              <a:t>Kerongkongan</a:t>
            </a:r>
            <a:r>
              <a:rPr lang="en-US" dirty="0"/>
              <a:t> / </a:t>
            </a:r>
            <a:r>
              <a:rPr lang="en-US" dirty="0" err="1"/>
              <a:t>esofagus</a:t>
            </a:r>
            <a:endParaRPr lang="en-US" dirty="0"/>
          </a:p>
          <a:p>
            <a:r>
              <a:rPr lang="en-US" dirty="0" err="1"/>
              <a:t>Lambung</a:t>
            </a:r>
            <a:r>
              <a:rPr lang="en-US" dirty="0"/>
              <a:t> / ventriculus</a:t>
            </a:r>
          </a:p>
          <a:p>
            <a:r>
              <a:rPr lang="en-US" dirty="0"/>
              <a:t>Usus </a:t>
            </a:r>
            <a:r>
              <a:rPr lang="en-US" dirty="0" err="1"/>
              <a:t>halus</a:t>
            </a:r>
            <a:r>
              <a:rPr lang="en-US" dirty="0"/>
              <a:t> / </a:t>
            </a:r>
            <a:r>
              <a:rPr lang="en-US" dirty="0" err="1"/>
              <a:t>intestinum</a:t>
            </a:r>
            <a:r>
              <a:rPr lang="en-US" dirty="0"/>
              <a:t> minor</a:t>
            </a:r>
          </a:p>
          <a:p>
            <a:r>
              <a:rPr lang="en-US" dirty="0"/>
              <a:t>Usus </a:t>
            </a:r>
            <a:r>
              <a:rPr lang="en-US" dirty="0" err="1"/>
              <a:t>besar</a:t>
            </a:r>
            <a:r>
              <a:rPr lang="en-US" dirty="0"/>
              <a:t> / </a:t>
            </a:r>
            <a:r>
              <a:rPr lang="en-US" dirty="0" err="1"/>
              <a:t>intestinum</a:t>
            </a:r>
            <a:r>
              <a:rPr lang="en-US" dirty="0"/>
              <a:t> mayor</a:t>
            </a:r>
          </a:p>
          <a:p>
            <a:r>
              <a:rPr lang="en-US" dirty="0" err="1"/>
              <a:t>Rektum</a:t>
            </a:r>
            <a:endParaRPr lang="en-US" dirty="0"/>
          </a:p>
          <a:p>
            <a:r>
              <a:rPr lang="en-US" dirty="0"/>
              <a:t>anus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5277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4DD9F-E97F-6DA5-CF85-8145C9050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</a:t>
            </a:r>
            <a:r>
              <a:rPr lang="en-US" dirty="0" err="1"/>
              <a:t>pencernaan</a:t>
            </a:r>
            <a:r>
              <a:rPr lang="en-US" dirty="0"/>
              <a:t> </a:t>
            </a:r>
            <a:r>
              <a:rPr lang="en-US" dirty="0" err="1"/>
              <a:t>tambahan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D1661-8716-C55D-AE56-730A7CEA2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Gigi</a:t>
            </a:r>
          </a:p>
          <a:p>
            <a:r>
              <a:rPr lang="en-US" dirty="0" err="1"/>
              <a:t>Lidah</a:t>
            </a:r>
            <a:endParaRPr lang="en-US" dirty="0"/>
          </a:p>
          <a:p>
            <a:r>
              <a:rPr lang="en-US" dirty="0" err="1"/>
              <a:t>Kelenjer</a:t>
            </a:r>
            <a:r>
              <a:rPr lang="en-US" dirty="0"/>
              <a:t> </a:t>
            </a:r>
            <a:r>
              <a:rPr lang="en-US" dirty="0" err="1"/>
              <a:t>ludah</a:t>
            </a:r>
            <a:endParaRPr lang="en-US" dirty="0"/>
          </a:p>
          <a:p>
            <a:r>
              <a:rPr lang="en-US" dirty="0" err="1"/>
              <a:t>Kandung</a:t>
            </a:r>
            <a:r>
              <a:rPr lang="en-US" dirty="0"/>
              <a:t> </a:t>
            </a:r>
            <a:r>
              <a:rPr lang="en-US" dirty="0" err="1"/>
              <a:t>empedu</a:t>
            </a:r>
            <a:endParaRPr lang="en-US" dirty="0"/>
          </a:p>
          <a:p>
            <a:r>
              <a:rPr lang="en-US" dirty="0"/>
              <a:t>Hati</a:t>
            </a:r>
          </a:p>
          <a:p>
            <a:r>
              <a:rPr lang="en-US" dirty="0" err="1"/>
              <a:t>pankreas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3773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1F868-4FAD-6C30-049B-FD3E4ED51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Rongga</a:t>
            </a:r>
            <a:r>
              <a:rPr lang="en-US" dirty="0"/>
              <a:t> </a:t>
            </a:r>
            <a:r>
              <a:rPr lang="en-US" dirty="0" err="1"/>
              <a:t>mulut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28C94-414E-719D-0F85-B9EC805F6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851981" cy="4050792"/>
          </a:xfrm>
        </p:spPr>
        <p:txBody>
          <a:bodyPr/>
          <a:lstStyle/>
          <a:p>
            <a:r>
              <a:rPr lang="en-US" dirty="0"/>
              <a:t>Bagian </a:t>
            </a:r>
            <a:r>
              <a:rPr lang="en-US" dirty="0" err="1"/>
              <a:t>luar</a:t>
            </a:r>
            <a:r>
              <a:rPr lang="en-US" dirty="0"/>
              <a:t>  /  vestibula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gusi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, </a:t>
            </a:r>
            <a:r>
              <a:rPr lang="en-US" dirty="0" err="1"/>
              <a:t>bibir</a:t>
            </a:r>
            <a:r>
              <a:rPr lang="en-US" dirty="0"/>
              <a:t> dan pipi</a:t>
            </a:r>
          </a:p>
          <a:p>
            <a:r>
              <a:rPr lang="en-US" dirty="0"/>
              <a:t>Bagian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dilapisi</a:t>
            </a:r>
            <a:r>
              <a:rPr lang="en-US" dirty="0"/>
              <a:t> </a:t>
            </a:r>
            <a:r>
              <a:rPr lang="en-US" dirty="0" err="1"/>
              <a:t>selaput</a:t>
            </a:r>
            <a:r>
              <a:rPr lang="en-US" dirty="0"/>
              <a:t> lender. </a:t>
            </a:r>
            <a:r>
              <a:rPr lang="en-US" dirty="0" err="1"/>
              <a:t>Dibatasi</a:t>
            </a:r>
            <a:r>
              <a:rPr lang="en-US" dirty="0"/>
              <a:t> oleh </a:t>
            </a:r>
            <a:r>
              <a:rPr lang="en-US" dirty="0" err="1"/>
              <a:t>tulang</a:t>
            </a:r>
            <a:r>
              <a:rPr lang="en-US" dirty="0"/>
              <a:t> </a:t>
            </a:r>
            <a:r>
              <a:rPr lang="en-US" dirty="0" err="1"/>
              <a:t>maksilaris</a:t>
            </a:r>
            <a:r>
              <a:rPr lang="en-US" dirty="0"/>
              <a:t>,</a:t>
            </a:r>
            <a:r>
              <a:rPr lang="en-ID" dirty="0"/>
              <a:t> </a:t>
            </a:r>
            <a:r>
              <a:rPr lang="en-ID" dirty="0" err="1"/>
              <a:t>palatum</a:t>
            </a:r>
            <a:r>
              <a:rPr lang="en-ID" dirty="0"/>
              <a:t> dan </a:t>
            </a:r>
            <a:r>
              <a:rPr lang="en-ID" dirty="0" err="1"/>
              <a:t>mandibularis</a:t>
            </a:r>
            <a:r>
              <a:rPr lang="en-ID" dirty="0"/>
              <a:t>, di </a:t>
            </a:r>
            <a:r>
              <a:rPr lang="en-ID" dirty="0" err="1"/>
              <a:t>sebelah</a:t>
            </a:r>
            <a:r>
              <a:rPr lang="en-ID" dirty="0"/>
              <a:t> </a:t>
            </a:r>
            <a:r>
              <a:rPr lang="en-ID" dirty="0" err="1"/>
              <a:t>belakang</a:t>
            </a:r>
            <a:r>
              <a:rPr lang="en-ID" dirty="0"/>
              <a:t> </a:t>
            </a:r>
            <a:r>
              <a:rPr lang="en-ID" dirty="0" err="1"/>
              <a:t>bersambung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faring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Rongga Mulut dan Faring - Kunci Bedah PlastikKunci Bedah Plastik">
            <a:extLst>
              <a:ext uri="{FF2B5EF4-FFF2-40B4-BE49-F238E27FC236}">
                <a16:creationId xmlns:a16="http://schemas.microsoft.com/office/drawing/2014/main" id="{4F561591-C6B3-D19B-6D5C-56DD1C603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5629" y="685800"/>
            <a:ext cx="5932714" cy="54864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4800B-FB2D-C131-BA98-B5A14F059A48}"/>
              </a:ext>
            </a:extLst>
          </p:cNvPr>
          <p:cNvCxnSpPr>
            <a:cxnSpLocks/>
          </p:cNvCxnSpPr>
          <p:nvPr/>
        </p:nvCxnSpPr>
        <p:spPr>
          <a:xfrm>
            <a:off x="5769429" y="1023257"/>
            <a:ext cx="0" cy="5562600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93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9B29D-D0CA-2775-25CA-6CA307981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Pencernaan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rongga</a:t>
            </a:r>
            <a:r>
              <a:rPr lang="en-US" dirty="0"/>
              <a:t> </a:t>
            </a:r>
            <a:r>
              <a:rPr lang="en-US" dirty="0" err="1"/>
              <a:t>mulut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EA729-4F0D-A5E4-8E9E-5FDB7A7E2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Pencernaan</a:t>
            </a:r>
            <a:r>
              <a:rPr lang="en-US" dirty="0"/>
              <a:t> </a:t>
            </a:r>
            <a:r>
              <a:rPr lang="en-US" dirty="0" err="1"/>
              <a:t>mekanik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Di </a:t>
            </a:r>
            <a:r>
              <a:rPr lang="en-US" dirty="0" err="1"/>
              <a:t>bantu</a:t>
            </a:r>
            <a:r>
              <a:rPr lang="en-US" dirty="0"/>
              <a:t> oleh </a:t>
            </a:r>
            <a:r>
              <a:rPr lang="en-US" dirty="0" err="1"/>
              <a:t>gigi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menghaluskan</a:t>
            </a:r>
            <a:r>
              <a:rPr lang="en-US" dirty="0"/>
              <a:t>(</a:t>
            </a:r>
            <a:r>
              <a:rPr lang="en-US" dirty="0" err="1"/>
              <a:t>mengunyah</a:t>
            </a:r>
            <a:r>
              <a:rPr lang="en-US" dirty="0"/>
              <a:t>) </a:t>
            </a:r>
            <a:r>
              <a:rPr lang="en-US" dirty="0" err="1"/>
              <a:t>makan</a:t>
            </a:r>
            <a:r>
              <a:rPr lang="en-US" dirty="0"/>
              <a:t> </a:t>
            </a:r>
            <a:r>
              <a:rPr lang="en-US" dirty="0" err="1"/>
              <a:t>bercampur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air </a:t>
            </a:r>
            <a:r>
              <a:rPr lang="en-US" dirty="0" err="1"/>
              <a:t>ludah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terbentuk</a:t>
            </a:r>
            <a:r>
              <a:rPr lang="en-US" dirty="0"/>
              <a:t> bolus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Pencernaan</a:t>
            </a:r>
            <a:r>
              <a:rPr lang="en-US" dirty="0"/>
              <a:t> </a:t>
            </a:r>
            <a:r>
              <a:rPr lang="en-US" dirty="0" err="1"/>
              <a:t>kimiawi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Pemechanan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pati</a:t>
            </a:r>
            <a:r>
              <a:rPr lang="en-US" dirty="0"/>
              <a:t> / </a:t>
            </a:r>
            <a:r>
              <a:rPr lang="en-US" dirty="0" err="1"/>
              <a:t>amilum</a:t>
            </a:r>
            <a:r>
              <a:rPr lang="en-US" dirty="0"/>
              <a:t> oleh ptyalin/ </a:t>
            </a:r>
            <a:r>
              <a:rPr lang="en-US" dirty="0" err="1"/>
              <a:t>amilase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maltosa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19778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0E5FD-2EBC-39DB-4AA8-2F5EF0068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gigi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CF0FF-7918-B1F3-2DA9-35F24F248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0614"/>
            <a:ext cx="10515600" cy="5264986"/>
          </a:xfrm>
        </p:spPr>
        <p:txBody>
          <a:bodyPr>
            <a:normAutofit/>
          </a:bodyPr>
          <a:lstStyle/>
          <a:p>
            <a:r>
              <a:rPr lang="en-US" dirty="0"/>
              <a:t>Gigi sulung,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pada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6-7 </a:t>
            </a:r>
            <a:r>
              <a:rPr lang="en-US" dirty="0" err="1"/>
              <a:t>bulan</a:t>
            </a:r>
            <a:r>
              <a:rPr lang="en-US" dirty="0"/>
              <a:t>. </a:t>
            </a:r>
            <a:r>
              <a:rPr lang="en-US" dirty="0" err="1"/>
              <a:t>Lengkap</a:t>
            </a:r>
            <a:r>
              <a:rPr lang="en-US" dirty="0"/>
              <a:t> pada </a:t>
            </a:r>
            <a:r>
              <a:rPr lang="en-US" dirty="0" err="1"/>
              <a:t>umur</a:t>
            </a:r>
            <a:r>
              <a:rPr lang="en-US" dirty="0"/>
              <a:t>  2 ½ </a:t>
            </a:r>
            <a:r>
              <a:rPr lang="en-US" dirty="0" err="1"/>
              <a:t>tahun</a:t>
            </a:r>
            <a:r>
              <a:rPr lang="en-US" dirty="0"/>
              <a:t>, </a:t>
            </a:r>
            <a:r>
              <a:rPr lang="en-US" dirty="0" err="1"/>
              <a:t>jumlahnya</a:t>
            </a:r>
            <a:r>
              <a:rPr lang="en-US" dirty="0"/>
              <a:t> 20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. </a:t>
            </a:r>
            <a:r>
              <a:rPr lang="en-US" dirty="0" err="1"/>
              <a:t>Disebut</a:t>
            </a:r>
            <a:r>
              <a:rPr lang="en-US" dirty="0"/>
              <a:t> juga </a:t>
            </a:r>
            <a:r>
              <a:rPr lang="en-US" dirty="0" err="1"/>
              <a:t>gigi</a:t>
            </a:r>
            <a:r>
              <a:rPr lang="en-US" dirty="0"/>
              <a:t> susu,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: 4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 taring, 8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 </a:t>
            </a:r>
            <a:r>
              <a:rPr lang="en-US" dirty="0" err="1"/>
              <a:t>seri</a:t>
            </a:r>
            <a:r>
              <a:rPr lang="en-US" dirty="0"/>
              <a:t>, dan 8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 </a:t>
            </a:r>
            <a:r>
              <a:rPr lang="en-US" dirty="0" err="1"/>
              <a:t>geraham</a:t>
            </a:r>
            <a:endParaRPr lang="en-US" dirty="0"/>
          </a:p>
          <a:p>
            <a:r>
              <a:rPr lang="en-US" dirty="0"/>
              <a:t>Gigi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pada 6-18 </a:t>
            </a:r>
            <a:r>
              <a:rPr lang="en-US" dirty="0" err="1"/>
              <a:t>tahun</a:t>
            </a:r>
            <a:r>
              <a:rPr lang="en-US" dirty="0"/>
              <a:t>, </a:t>
            </a:r>
            <a:r>
              <a:rPr lang="en-US" dirty="0" err="1"/>
              <a:t>jumlahnya</a:t>
            </a:r>
            <a:r>
              <a:rPr lang="en-US" dirty="0"/>
              <a:t> 32 </a:t>
            </a:r>
            <a:r>
              <a:rPr lang="en-US" dirty="0" err="1"/>
              <a:t>buah</a:t>
            </a:r>
            <a:r>
              <a:rPr lang="en-US" dirty="0"/>
              <a:t>,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12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 </a:t>
            </a:r>
            <a:r>
              <a:rPr lang="en-US" dirty="0" err="1"/>
              <a:t>seri</a:t>
            </a:r>
            <a:r>
              <a:rPr lang="en-US" dirty="0"/>
              <a:t>, 4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 taring, 8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 </a:t>
            </a:r>
            <a:r>
              <a:rPr lang="en-US" dirty="0" err="1"/>
              <a:t>geraham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dan 8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 </a:t>
            </a:r>
            <a:r>
              <a:rPr lang="en-US" dirty="0" err="1"/>
              <a:t>geraham</a:t>
            </a:r>
            <a:r>
              <a:rPr lang="en-US" dirty="0"/>
              <a:t> </a:t>
            </a:r>
            <a:r>
              <a:rPr lang="en-US" dirty="0" err="1"/>
              <a:t>depan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gigi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ID" dirty="0"/>
              <a:t>Gigi </a:t>
            </a:r>
            <a:r>
              <a:rPr lang="en-ID" dirty="0" err="1"/>
              <a:t>seri</a:t>
            </a:r>
            <a:r>
              <a:rPr lang="en-ID" dirty="0"/>
              <a:t>: </a:t>
            </a:r>
            <a:r>
              <a:rPr lang="en-ID" dirty="0" err="1"/>
              <a:t>memotong</a:t>
            </a:r>
            <a:r>
              <a:rPr lang="en-ID" dirty="0"/>
              <a:t> dan </a:t>
            </a:r>
            <a:r>
              <a:rPr lang="en-ID" dirty="0" err="1"/>
              <a:t>menggigit</a:t>
            </a:r>
            <a:r>
              <a:rPr lang="en-ID" dirty="0"/>
              <a:t> </a:t>
            </a:r>
            <a:r>
              <a:rPr lang="en-ID" dirty="0" err="1"/>
              <a:t>makanan</a:t>
            </a:r>
            <a:endParaRPr lang="en-ID" dirty="0"/>
          </a:p>
          <a:p>
            <a:pPr marL="0" indent="0">
              <a:buNone/>
            </a:pPr>
            <a:r>
              <a:rPr lang="en-ID" dirty="0"/>
              <a:t>Gigi taring: </a:t>
            </a:r>
            <a:r>
              <a:rPr lang="en-ID" dirty="0" err="1"/>
              <a:t>memutuskan</a:t>
            </a:r>
            <a:r>
              <a:rPr lang="en-ID" dirty="0"/>
              <a:t> / </a:t>
            </a:r>
            <a:r>
              <a:rPr lang="en-ID" dirty="0" err="1"/>
              <a:t>merobek</a:t>
            </a:r>
            <a:r>
              <a:rPr lang="en-ID" dirty="0"/>
              <a:t> </a:t>
            </a:r>
            <a:r>
              <a:rPr lang="en-ID" dirty="0" err="1"/>
              <a:t>makanan</a:t>
            </a:r>
            <a:r>
              <a:rPr lang="en-ID" dirty="0"/>
              <a:t> yang </a:t>
            </a:r>
            <a:r>
              <a:rPr lang="en-ID" dirty="0" err="1"/>
              <a:t>keras</a:t>
            </a:r>
            <a:r>
              <a:rPr lang="en-ID" dirty="0"/>
              <a:t> dan </a:t>
            </a:r>
            <a:r>
              <a:rPr lang="en-ID" dirty="0" err="1"/>
              <a:t>liat</a:t>
            </a:r>
            <a:endParaRPr lang="en-ID" dirty="0"/>
          </a:p>
          <a:p>
            <a:pPr marL="0" indent="0">
              <a:buNone/>
            </a:pPr>
            <a:r>
              <a:rPr lang="en-ID" dirty="0" err="1"/>
              <a:t>Geraham</a:t>
            </a:r>
            <a:r>
              <a:rPr lang="en-ID" dirty="0"/>
              <a:t>: </a:t>
            </a:r>
            <a:r>
              <a:rPr lang="en-ID" dirty="0" err="1"/>
              <a:t>mengunyah</a:t>
            </a:r>
            <a:r>
              <a:rPr lang="en-ID" dirty="0"/>
              <a:t> / </a:t>
            </a:r>
            <a:r>
              <a:rPr lang="en-ID" dirty="0" err="1"/>
              <a:t>menggiling</a:t>
            </a:r>
            <a:r>
              <a:rPr lang="en-ID" dirty="0"/>
              <a:t> </a:t>
            </a:r>
            <a:r>
              <a:rPr lang="en-ID" dirty="0" err="1"/>
              <a:t>makanan</a:t>
            </a:r>
            <a:r>
              <a:rPr lang="en-ID" dirty="0"/>
              <a:t> yang </a:t>
            </a:r>
            <a:r>
              <a:rPr lang="en-ID" dirty="0" err="1"/>
              <a:t>sudah</a:t>
            </a:r>
            <a:r>
              <a:rPr lang="en-ID" dirty="0"/>
              <a:t> di </a:t>
            </a:r>
            <a:r>
              <a:rPr lang="en-ID" dirty="0" err="1"/>
              <a:t>potong</a:t>
            </a:r>
            <a:r>
              <a:rPr lang="en-ID" dirty="0"/>
              <a:t> - </a:t>
            </a:r>
            <a:r>
              <a:rPr lang="en-ID" dirty="0" err="1"/>
              <a:t>potong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49623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80C1-9372-91CD-DB63-2A3A7608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Lidah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5D82A-DDEF-85D4-7B56-379F062CF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otot</a:t>
            </a:r>
            <a:r>
              <a:rPr lang="en-US" dirty="0"/>
              <a:t> </a:t>
            </a:r>
            <a:r>
              <a:rPr lang="en-US" dirty="0" err="1"/>
              <a:t>serat</a:t>
            </a:r>
            <a:r>
              <a:rPr lang="en-US" dirty="0"/>
              <a:t> </a:t>
            </a:r>
            <a:r>
              <a:rPr lang="en-US" dirty="0" err="1"/>
              <a:t>lintang</a:t>
            </a:r>
            <a:r>
              <a:rPr lang="en-US" dirty="0"/>
              <a:t> </a:t>
            </a:r>
            <a:r>
              <a:rPr lang="en-ID" dirty="0"/>
              <a:t>/ </a:t>
            </a:r>
            <a:r>
              <a:rPr lang="en-ID" dirty="0" err="1"/>
              <a:t>lurik</a:t>
            </a:r>
            <a:r>
              <a:rPr lang="en-ID" dirty="0"/>
              <a:t> ( </a:t>
            </a:r>
            <a:r>
              <a:rPr lang="en-ID" dirty="0" err="1"/>
              <a:t>otot</a:t>
            </a:r>
            <a:r>
              <a:rPr lang="en-ID" dirty="0"/>
              <a:t> </a:t>
            </a:r>
            <a:r>
              <a:rPr lang="en-ID" dirty="0" err="1"/>
              <a:t>sadar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digerakkan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arah</a:t>
            </a:r>
            <a:r>
              <a:rPr lang="en-ID" dirty="0"/>
              <a:t>), </a:t>
            </a:r>
            <a:r>
              <a:rPr lang="en-ID" dirty="0" err="1"/>
              <a:t>dilapisi</a:t>
            </a:r>
            <a:r>
              <a:rPr lang="en-ID" dirty="0"/>
              <a:t> </a:t>
            </a:r>
            <a:r>
              <a:rPr lang="en-ID" dirty="0" err="1"/>
              <a:t>selaput</a:t>
            </a:r>
            <a:r>
              <a:rPr lang="en-ID" dirty="0"/>
              <a:t> lender</a:t>
            </a:r>
          </a:p>
          <a:p>
            <a:endParaRPr lang="en-ID" dirty="0"/>
          </a:p>
          <a:p>
            <a:pPr marL="0" indent="0">
              <a:buNone/>
            </a:pPr>
            <a:r>
              <a:rPr lang="en-ID" dirty="0" err="1"/>
              <a:t>Lidah</a:t>
            </a:r>
            <a:r>
              <a:rPr lang="en-ID" dirty="0"/>
              <a:t> </a:t>
            </a:r>
            <a:r>
              <a:rPr lang="en-ID" dirty="0" err="1"/>
              <a:t>terbagi</a:t>
            </a:r>
            <a:r>
              <a:rPr lang="en-ID" dirty="0"/>
              <a:t> 3 </a:t>
            </a:r>
            <a:r>
              <a:rPr lang="en-ID" dirty="0" err="1"/>
              <a:t>bagian</a:t>
            </a:r>
            <a:r>
              <a:rPr lang="en-ID" dirty="0"/>
              <a:t> </a:t>
            </a:r>
          </a:p>
          <a:p>
            <a:pPr marL="514350" indent="-514350">
              <a:buAutoNum type="arabicPeriod"/>
            </a:pPr>
            <a:r>
              <a:rPr lang="en-ID" dirty="0" err="1"/>
              <a:t>Radiks</a:t>
            </a:r>
            <a:r>
              <a:rPr lang="en-ID" dirty="0"/>
              <a:t> lingua (</a:t>
            </a:r>
            <a:r>
              <a:rPr lang="en-ID" dirty="0" err="1"/>
              <a:t>pangkal</a:t>
            </a:r>
            <a:r>
              <a:rPr lang="en-ID" dirty="0"/>
              <a:t> </a:t>
            </a:r>
            <a:r>
              <a:rPr lang="en-ID" dirty="0" err="1"/>
              <a:t>lidah</a:t>
            </a:r>
            <a:r>
              <a:rPr lang="en-US" dirty="0"/>
              <a:t>) </a:t>
            </a:r>
            <a:r>
              <a:rPr lang="en-US" dirty="0" err="1"/>
              <a:t>terdapat</a:t>
            </a:r>
            <a:r>
              <a:rPr lang="en-US" dirty="0"/>
              <a:t> epiglottis yang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menutup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nafas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menelan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Dorsun</a:t>
            </a:r>
            <a:r>
              <a:rPr lang="en-US" dirty="0"/>
              <a:t> lingua ( </a:t>
            </a:r>
            <a:r>
              <a:rPr lang="en-US" dirty="0" err="1"/>
              <a:t>punggung</a:t>
            </a:r>
            <a:r>
              <a:rPr lang="en-US" dirty="0"/>
              <a:t> </a:t>
            </a:r>
            <a:r>
              <a:rPr lang="en-US" dirty="0" err="1"/>
              <a:t>lidah</a:t>
            </a:r>
            <a:r>
              <a:rPr lang="en-US" dirty="0"/>
              <a:t>)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ujung</a:t>
            </a:r>
            <a:r>
              <a:rPr lang="en-US" dirty="0"/>
              <a:t> </a:t>
            </a:r>
            <a:r>
              <a:rPr lang="en-US" dirty="0" err="1"/>
              <a:t>saraf</a:t>
            </a:r>
            <a:r>
              <a:rPr lang="en-US" dirty="0"/>
              <a:t> </a:t>
            </a:r>
            <a:r>
              <a:rPr lang="en-US" dirty="0" err="1"/>
              <a:t>pengecaap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Apeks lingua (</a:t>
            </a:r>
            <a:r>
              <a:rPr lang="en-US" dirty="0" err="1"/>
              <a:t>ujung</a:t>
            </a:r>
            <a:r>
              <a:rPr lang="en-US" dirty="0"/>
              <a:t> </a:t>
            </a:r>
            <a:r>
              <a:rPr lang="en-US" dirty="0" err="1"/>
              <a:t>lidah</a:t>
            </a:r>
            <a:r>
              <a:rPr lang="en-US" dirty="0"/>
              <a:t>)</a:t>
            </a:r>
            <a:endParaRPr lang="en-ID" dirty="0"/>
          </a:p>
          <a:p>
            <a:pPr marL="0" indent="0">
              <a:buNone/>
            </a:pPr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lidah</a:t>
            </a:r>
            <a:r>
              <a:rPr lang="en-US" dirty="0"/>
              <a:t>: </a:t>
            </a:r>
            <a:r>
              <a:rPr lang="en-US" dirty="0" err="1"/>
              <a:t>mengaduk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,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suara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pengecap</a:t>
            </a:r>
            <a:r>
              <a:rPr lang="en-US" dirty="0"/>
              <a:t> dan </a:t>
            </a:r>
            <a:r>
              <a:rPr lang="en-US" dirty="0" err="1"/>
              <a:t>menelan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merasakan</a:t>
            </a:r>
            <a:r>
              <a:rPr lang="en-US" dirty="0"/>
              <a:t> </a:t>
            </a:r>
            <a:r>
              <a:rPr lang="en-US" dirty="0" err="1"/>
              <a:t>makanan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44523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103</TotalTime>
  <Words>1238</Words>
  <Application>Microsoft Office PowerPoint</Application>
  <PresentationFormat>Widescreen</PresentationFormat>
  <Paragraphs>165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Rockwell</vt:lpstr>
      <vt:lpstr>Rockwell Condensed</vt:lpstr>
      <vt:lpstr>Wingdings</vt:lpstr>
      <vt:lpstr>Wood Type</vt:lpstr>
      <vt:lpstr>SISTEM PENCERNAAN</vt:lpstr>
      <vt:lpstr>PowerPoint Presentation</vt:lpstr>
      <vt:lpstr>Proses Pencernaan</vt:lpstr>
      <vt:lpstr>Saluran cerna</vt:lpstr>
      <vt:lpstr>Organ pencernaan tambahan</vt:lpstr>
      <vt:lpstr>Rongga mulut</vt:lpstr>
      <vt:lpstr>Pencernaan dalam rongga mulut</vt:lpstr>
      <vt:lpstr>gigi</vt:lpstr>
      <vt:lpstr>Lidah</vt:lpstr>
      <vt:lpstr>Kelenjar ludah</vt:lpstr>
      <vt:lpstr>Kelenjar Ludah</vt:lpstr>
      <vt:lpstr>Faring</vt:lpstr>
      <vt:lpstr>esofagus</vt:lpstr>
      <vt:lpstr>lambung</vt:lpstr>
      <vt:lpstr>Bagian lambung</vt:lpstr>
      <vt:lpstr>Fungsi lambung</vt:lpstr>
      <vt:lpstr>USUS HALUS</vt:lpstr>
      <vt:lpstr>Getah usus</vt:lpstr>
      <vt:lpstr>Bagian usus halus</vt:lpstr>
      <vt:lpstr>duodenum</vt:lpstr>
      <vt:lpstr>jejenum</vt:lpstr>
      <vt:lpstr>PowerPoint Presentation</vt:lpstr>
      <vt:lpstr>Usus besar</vt:lpstr>
      <vt:lpstr>Rektum</vt:lpstr>
      <vt:lpstr>anus</vt:lpstr>
      <vt:lpstr>Hati</vt:lpstr>
      <vt:lpstr>Kandung empedu</vt:lpstr>
      <vt:lpstr>Pankreas</vt:lpstr>
      <vt:lpstr>Kelenjar pencernaan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2026-05-28T05:09:53Z</dcterms:created>
  <dcterms:modified xsi:type="dcterms:W3CDTF">2026-05-28T06:53:29Z</dcterms:modified>
</cp:coreProperties>
</file>