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59" r:id="rId5"/>
    <p:sldId id="274" r:id="rId6"/>
    <p:sldId id="275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F21498-096C-4380-8CE9-EC57A1B049D0}" v="183" dt="2026-06-17T03:27:21.0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KY ELFADRI" userId="0a8db402b5e34aff" providerId="LiveId" clId="{B22DA4A5-DEC8-4FA5-B460-112D53FA7AFC}"/>
    <pc:docChg chg="undo custSel addSld modSld">
      <pc:chgData name="YOKY ELFADRI" userId="0a8db402b5e34aff" providerId="LiveId" clId="{B22DA4A5-DEC8-4FA5-B460-112D53FA7AFC}" dt="2026-06-17T03:29:26.259" v="1054" actId="20577"/>
      <pc:docMkLst>
        <pc:docMk/>
      </pc:docMkLst>
      <pc:sldChg chg="modSp mod">
        <pc:chgData name="YOKY ELFADRI" userId="0a8db402b5e34aff" providerId="LiveId" clId="{B22DA4A5-DEC8-4FA5-B460-112D53FA7AFC}" dt="2026-06-17T01:26:44.174" v="675"/>
        <pc:sldMkLst>
          <pc:docMk/>
          <pc:sldMk cId="517610555" sldId="256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517610555" sldId="256"/>
            <ac:spMk id="2" creationId="{2C3A0DE6-9341-9D0B-9DB0-BED380F6D04D}"/>
          </ac:spMkLst>
        </pc:spChg>
        <pc:spChg chg="mod">
          <ac:chgData name="YOKY ELFADRI" userId="0a8db402b5e34aff" providerId="LiveId" clId="{B22DA4A5-DEC8-4FA5-B460-112D53FA7AFC}" dt="2026-06-17T01:26:44.174" v="675"/>
          <ac:spMkLst>
            <pc:docMk/>
            <pc:sldMk cId="517610555" sldId="256"/>
            <ac:spMk id="3" creationId="{6DB97319-AF38-9C6E-0DE1-667A2A721707}"/>
          </ac:spMkLst>
        </pc:spChg>
      </pc:sldChg>
      <pc:sldChg chg="modSp mod">
        <pc:chgData name="YOKY ELFADRI" userId="0a8db402b5e34aff" providerId="LiveId" clId="{B22DA4A5-DEC8-4FA5-B460-112D53FA7AFC}" dt="2026-06-17T01:26:14.516" v="670" actId="1076"/>
        <pc:sldMkLst>
          <pc:docMk/>
          <pc:sldMk cId="4011600865" sldId="257"/>
        </pc:sldMkLst>
        <pc:spChg chg="mod">
          <ac:chgData name="YOKY ELFADRI" userId="0a8db402b5e34aff" providerId="LiveId" clId="{B22DA4A5-DEC8-4FA5-B460-112D53FA7AFC}" dt="2026-06-17T01:26:14.516" v="670" actId="1076"/>
          <ac:spMkLst>
            <pc:docMk/>
            <pc:sldMk cId="4011600865" sldId="257"/>
            <ac:spMk id="3" creationId="{444D40AA-EE9C-8628-4A83-15211B19EACA}"/>
          </ac:spMkLst>
        </pc:spChg>
        <pc:picChg chg="mod">
          <ac:chgData name="YOKY ELFADRI" userId="0a8db402b5e34aff" providerId="LiveId" clId="{B22DA4A5-DEC8-4FA5-B460-112D53FA7AFC}" dt="2026-06-17T01:26:06.623" v="669" actId="14100"/>
          <ac:picMkLst>
            <pc:docMk/>
            <pc:sldMk cId="4011600865" sldId="257"/>
            <ac:picMk id="5" creationId="{9F2E5B74-49BF-FD7B-213E-3CF1CB1002A2}"/>
          </ac:picMkLst>
        </pc:picChg>
      </pc:sldChg>
      <pc:sldChg chg="delSp modSp mod">
        <pc:chgData name="YOKY ELFADRI" userId="0a8db402b5e34aff" providerId="LiveId" clId="{B22DA4A5-DEC8-4FA5-B460-112D53FA7AFC}" dt="2026-06-17T01:25:52.595" v="667" actId="1076"/>
        <pc:sldMkLst>
          <pc:docMk/>
          <pc:sldMk cId="4155585002" sldId="258"/>
        </pc:sldMkLst>
        <pc:spChg chg="del mod">
          <ac:chgData name="YOKY ELFADRI" userId="0a8db402b5e34aff" providerId="LiveId" clId="{B22DA4A5-DEC8-4FA5-B460-112D53FA7AFC}" dt="2026-06-17T01:25:47.024" v="666" actId="478"/>
          <ac:spMkLst>
            <pc:docMk/>
            <pc:sldMk cId="4155585002" sldId="258"/>
            <ac:spMk id="2" creationId="{6073CED0-6BFC-E1CA-7943-9B0A31F2149F}"/>
          </ac:spMkLst>
        </pc:spChg>
        <pc:spChg chg="mod">
          <ac:chgData name="YOKY ELFADRI" userId="0a8db402b5e34aff" providerId="LiveId" clId="{B22DA4A5-DEC8-4FA5-B460-112D53FA7AFC}" dt="2026-06-17T01:25:52.595" v="667" actId="1076"/>
          <ac:spMkLst>
            <pc:docMk/>
            <pc:sldMk cId="4155585002" sldId="258"/>
            <ac:spMk id="3" creationId="{DB1A7337-BEB4-EFD9-2AA2-D2707E68BC53}"/>
          </ac:spMkLst>
        </pc:spChg>
      </pc:sldChg>
      <pc:sldChg chg="modSp mod">
        <pc:chgData name="YOKY ELFADRI" userId="0a8db402b5e34aff" providerId="LiveId" clId="{B22DA4A5-DEC8-4FA5-B460-112D53FA7AFC}" dt="2026-06-17T01:26:44.174" v="675"/>
        <pc:sldMkLst>
          <pc:docMk/>
          <pc:sldMk cId="409792162" sldId="259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409792162" sldId="259"/>
            <ac:spMk id="2" creationId="{A9D790E1-1B9D-88E3-3CEF-E101C2531DBA}"/>
          </ac:spMkLst>
        </pc:spChg>
        <pc:spChg chg="mod">
          <ac:chgData name="YOKY ELFADRI" userId="0a8db402b5e34aff" providerId="LiveId" clId="{B22DA4A5-DEC8-4FA5-B460-112D53FA7AFC}" dt="2026-06-17T01:26:44.174" v="675"/>
          <ac:spMkLst>
            <pc:docMk/>
            <pc:sldMk cId="409792162" sldId="259"/>
            <ac:spMk id="3" creationId="{EB935F1C-674F-992A-5604-DB683B8FED46}"/>
          </ac:spMkLst>
        </pc:spChg>
      </pc:sldChg>
      <pc:sldChg chg="modSp mod">
        <pc:chgData name="YOKY ELFADRI" userId="0a8db402b5e34aff" providerId="LiveId" clId="{B22DA4A5-DEC8-4FA5-B460-112D53FA7AFC}" dt="2026-06-17T03:02:55.768" v="805" actId="20577"/>
        <pc:sldMkLst>
          <pc:docMk/>
          <pc:sldMk cId="3667453393" sldId="260"/>
        </pc:sldMkLst>
        <pc:graphicFrameChg chg="mod modGraphic">
          <ac:chgData name="YOKY ELFADRI" userId="0a8db402b5e34aff" providerId="LiveId" clId="{B22DA4A5-DEC8-4FA5-B460-112D53FA7AFC}" dt="2026-06-17T03:02:55.768" v="805" actId="20577"/>
          <ac:graphicFrameMkLst>
            <pc:docMk/>
            <pc:sldMk cId="3667453393" sldId="260"/>
            <ac:graphicFrameMk id="4" creationId="{D64C9BAC-DEE3-BF02-3F7A-24BCC36B610D}"/>
          </ac:graphicFrameMkLst>
        </pc:graphicFrameChg>
      </pc:sldChg>
      <pc:sldChg chg="modSp mod">
        <pc:chgData name="YOKY ELFADRI" userId="0a8db402b5e34aff" providerId="LiveId" clId="{B22DA4A5-DEC8-4FA5-B460-112D53FA7AFC}" dt="2026-06-17T01:26:44.174" v="675"/>
        <pc:sldMkLst>
          <pc:docMk/>
          <pc:sldMk cId="2105224075" sldId="262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2105224075" sldId="262"/>
            <ac:spMk id="2" creationId="{0887F305-F889-56AB-830D-17E13B8356E7}"/>
          </ac:spMkLst>
        </pc:spChg>
        <pc:spChg chg="mod">
          <ac:chgData name="YOKY ELFADRI" userId="0a8db402b5e34aff" providerId="LiveId" clId="{B22DA4A5-DEC8-4FA5-B460-112D53FA7AFC}" dt="2026-06-17T01:26:44.174" v="675"/>
          <ac:spMkLst>
            <pc:docMk/>
            <pc:sldMk cId="2105224075" sldId="262"/>
            <ac:spMk id="3" creationId="{18402A3E-54B9-5EBC-C455-BECFD028E80B}"/>
          </ac:spMkLst>
        </pc:spChg>
      </pc:sldChg>
      <pc:sldChg chg="modSp">
        <pc:chgData name="YOKY ELFADRI" userId="0a8db402b5e34aff" providerId="LiveId" clId="{B22DA4A5-DEC8-4FA5-B460-112D53FA7AFC}" dt="2026-06-17T01:26:44.174" v="675"/>
        <pc:sldMkLst>
          <pc:docMk/>
          <pc:sldMk cId="1404359770" sldId="263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1404359770" sldId="263"/>
            <ac:spMk id="2" creationId="{EE3F545B-2ECC-2116-9D1A-3EB69B819D87}"/>
          </ac:spMkLst>
        </pc:spChg>
        <pc:spChg chg="mod">
          <ac:chgData name="YOKY ELFADRI" userId="0a8db402b5e34aff" providerId="LiveId" clId="{B22DA4A5-DEC8-4FA5-B460-112D53FA7AFC}" dt="2026-06-17T01:26:44.174" v="675"/>
          <ac:spMkLst>
            <pc:docMk/>
            <pc:sldMk cId="1404359770" sldId="263"/>
            <ac:spMk id="3" creationId="{09D1C434-CB57-F2EF-B5D6-8BE6B0583BB5}"/>
          </ac:spMkLst>
        </pc:spChg>
      </pc:sldChg>
      <pc:sldChg chg="modSp">
        <pc:chgData name="YOKY ELFADRI" userId="0a8db402b5e34aff" providerId="LiveId" clId="{B22DA4A5-DEC8-4FA5-B460-112D53FA7AFC}" dt="2026-06-17T01:26:44.174" v="675"/>
        <pc:sldMkLst>
          <pc:docMk/>
          <pc:sldMk cId="3525138583" sldId="264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3525138583" sldId="264"/>
            <ac:spMk id="2" creationId="{8B869ED9-E088-3712-74ED-68E686F598DB}"/>
          </ac:spMkLst>
        </pc:spChg>
        <pc:spChg chg="mod">
          <ac:chgData name="YOKY ELFADRI" userId="0a8db402b5e34aff" providerId="LiveId" clId="{B22DA4A5-DEC8-4FA5-B460-112D53FA7AFC}" dt="2026-06-17T01:26:44.174" v="675"/>
          <ac:spMkLst>
            <pc:docMk/>
            <pc:sldMk cId="3525138583" sldId="264"/>
            <ac:spMk id="3" creationId="{1E352A7D-39B9-0424-A99C-517058BF9DEB}"/>
          </ac:spMkLst>
        </pc:spChg>
      </pc:sldChg>
      <pc:sldChg chg="modSp">
        <pc:chgData name="YOKY ELFADRI" userId="0a8db402b5e34aff" providerId="LiveId" clId="{B22DA4A5-DEC8-4FA5-B460-112D53FA7AFC}" dt="2026-06-17T01:26:44.174" v="675"/>
        <pc:sldMkLst>
          <pc:docMk/>
          <pc:sldMk cId="2734335557" sldId="265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2734335557" sldId="265"/>
            <ac:spMk id="2" creationId="{289641B7-A1B7-262A-94FE-E232248F80B5}"/>
          </ac:spMkLst>
        </pc:spChg>
        <pc:spChg chg="mod">
          <ac:chgData name="YOKY ELFADRI" userId="0a8db402b5e34aff" providerId="LiveId" clId="{B22DA4A5-DEC8-4FA5-B460-112D53FA7AFC}" dt="2026-06-17T01:26:44.174" v="675"/>
          <ac:spMkLst>
            <pc:docMk/>
            <pc:sldMk cId="2734335557" sldId="265"/>
            <ac:spMk id="3" creationId="{39A955BD-EBC2-58CF-2331-F1BB6A458E5C}"/>
          </ac:spMkLst>
        </pc:spChg>
      </pc:sldChg>
      <pc:sldChg chg="modSp mod">
        <pc:chgData name="YOKY ELFADRI" userId="0a8db402b5e34aff" providerId="LiveId" clId="{B22DA4A5-DEC8-4FA5-B460-112D53FA7AFC}" dt="2026-06-17T03:11:01.033" v="831" actId="20577"/>
        <pc:sldMkLst>
          <pc:docMk/>
          <pc:sldMk cId="128938028" sldId="266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128938028" sldId="266"/>
            <ac:spMk id="2" creationId="{4BB4B7F2-08B5-3894-9F67-42958DECB989}"/>
          </ac:spMkLst>
        </pc:spChg>
        <pc:spChg chg="mod">
          <ac:chgData name="YOKY ELFADRI" userId="0a8db402b5e34aff" providerId="LiveId" clId="{B22DA4A5-DEC8-4FA5-B460-112D53FA7AFC}" dt="2026-06-17T03:11:01.033" v="831" actId="20577"/>
          <ac:spMkLst>
            <pc:docMk/>
            <pc:sldMk cId="128938028" sldId="266"/>
            <ac:spMk id="3" creationId="{40D6D87A-5E70-68C8-635E-D653895CBE74}"/>
          </ac:spMkLst>
        </pc:spChg>
        <pc:spChg chg="mod">
          <ac:chgData name="YOKY ELFADRI" userId="0a8db402b5e34aff" providerId="LiveId" clId="{B22DA4A5-DEC8-4FA5-B460-112D53FA7AFC}" dt="2026-06-17T03:08:38.149" v="806" actId="1076"/>
          <ac:spMkLst>
            <pc:docMk/>
            <pc:sldMk cId="128938028" sldId="266"/>
            <ac:spMk id="6" creationId="{D46A90EE-5A34-A764-76E3-5A4C16B27F88}"/>
          </ac:spMkLst>
        </pc:spChg>
        <pc:graphicFrameChg chg="mod">
          <ac:chgData name="YOKY ELFADRI" userId="0a8db402b5e34aff" providerId="LiveId" clId="{B22DA4A5-DEC8-4FA5-B460-112D53FA7AFC}" dt="2026-06-17T01:27:16.800" v="678" actId="14100"/>
          <ac:graphicFrameMkLst>
            <pc:docMk/>
            <pc:sldMk cId="128938028" sldId="266"/>
            <ac:graphicFrameMk id="4" creationId="{5B535E20-9BE2-6DDC-AF61-2EE33F0B3407}"/>
          </ac:graphicFrameMkLst>
        </pc:graphicFrameChg>
      </pc:sldChg>
      <pc:sldChg chg="delSp modSp mod">
        <pc:chgData name="YOKY ELFADRI" userId="0a8db402b5e34aff" providerId="LiveId" clId="{B22DA4A5-DEC8-4FA5-B460-112D53FA7AFC}" dt="2026-06-17T03:29:26.259" v="1054" actId="20577"/>
        <pc:sldMkLst>
          <pc:docMk/>
          <pc:sldMk cId="2235101052" sldId="267"/>
        </pc:sldMkLst>
        <pc:spChg chg="del mod">
          <ac:chgData name="YOKY ELFADRI" userId="0a8db402b5e34aff" providerId="LiveId" clId="{B22DA4A5-DEC8-4FA5-B460-112D53FA7AFC}" dt="2026-06-17T03:28:02.846" v="987" actId="478"/>
          <ac:spMkLst>
            <pc:docMk/>
            <pc:sldMk cId="2235101052" sldId="267"/>
            <ac:spMk id="2" creationId="{1E64E69D-2869-83F4-A82F-58719A2DC80C}"/>
          </ac:spMkLst>
        </pc:spChg>
        <pc:spChg chg="mod">
          <ac:chgData name="YOKY ELFADRI" userId="0a8db402b5e34aff" providerId="LiveId" clId="{B22DA4A5-DEC8-4FA5-B460-112D53FA7AFC}" dt="2026-06-17T03:29:26.259" v="1054" actId="20577"/>
          <ac:spMkLst>
            <pc:docMk/>
            <pc:sldMk cId="2235101052" sldId="267"/>
            <ac:spMk id="3" creationId="{ACBA3EE7-52CC-2644-B56B-7F2ABE61265B}"/>
          </ac:spMkLst>
        </pc:spChg>
      </pc:sldChg>
      <pc:sldChg chg="modSp mod">
        <pc:chgData name="YOKY ELFADRI" userId="0a8db402b5e34aff" providerId="LiveId" clId="{B22DA4A5-DEC8-4FA5-B460-112D53FA7AFC}" dt="2026-06-17T01:27:36.703" v="682" actId="14100"/>
        <pc:sldMkLst>
          <pc:docMk/>
          <pc:sldMk cId="783302646" sldId="268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783302646" sldId="268"/>
            <ac:spMk id="2" creationId="{0E98C1C7-81C9-1861-73A5-A9C11E36B83B}"/>
          </ac:spMkLst>
        </pc:spChg>
        <pc:spChg chg="mod">
          <ac:chgData name="YOKY ELFADRI" userId="0a8db402b5e34aff" providerId="LiveId" clId="{B22DA4A5-DEC8-4FA5-B460-112D53FA7AFC}" dt="2026-06-17T01:26:44.174" v="675"/>
          <ac:spMkLst>
            <pc:docMk/>
            <pc:sldMk cId="783302646" sldId="268"/>
            <ac:spMk id="3" creationId="{83C32EC8-37E2-6AD1-9892-483F29EB0372}"/>
          </ac:spMkLst>
        </pc:spChg>
        <pc:graphicFrameChg chg="mod">
          <ac:chgData name="YOKY ELFADRI" userId="0a8db402b5e34aff" providerId="LiveId" clId="{B22DA4A5-DEC8-4FA5-B460-112D53FA7AFC}" dt="2026-06-17T01:27:36.703" v="682" actId="14100"/>
          <ac:graphicFrameMkLst>
            <pc:docMk/>
            <pc:sldMk cId="783302646" sldId="268"/>
            <ac:graphicFrameMk id="4" creationId="{8781E1FE-C77B-4C7D-325B-5092D8A03A3B}"/>
          </ac:graphicFrameMkLst>
        </pc:graphicFrameChg>
      </pc:sldChg>
      <pc:sldChg chg="delSp modSp mod">
        <pc:chgData name="YOKY ELFADRI" userId="0a8db402b5e34aff" providerId="LiveId" clId="{B22DA4A5-DEC8-4FA5-B460-112D53FA7AFC}" dt="2026-06-17T01:24:51.513" v="665" actId="478"/>
        <pc:sldMkLst>
          <pc:docMk/>
          <pc:sldMk cId="3593050488" sldId="269"/>
        </pc:sldMkLst>
        <pc:spChg chg="del mod">
          <ac:chgData name="YOKY ELFADRI" userId="0a8db402b5e34aff" providerId="LiveId" clId="{B22DA4A5-DEC8-4FA5-B460-112D53FA7AFC}" dt="2026-06-17T01:24:51.513" v="665" actId="478"/>
          <ac:spMkLst>
            <pc:docMk/>
            <pc:sldMk cId="3593050488" sldId="269"/>
            <ac:spMk id="2" creationId="{A5EE4E05-E76C-05F2-68A9-7E6E447397D9}"/>
          </ac:spMkLst>
        </pc:spChg>
        <pc:spChg chg="mod">
          <ac:chgData name="YOKY ELFADRI" userId="0a8db402b5e34aff" providerId="LiveId" clId="{B22DA4A5-DEC8-4FA5-B460-112D53FA7AFC}" dt="2026-06-17T01:24:48.667" v="664" actId="1076"/>
          <ac:spMkLst>
            <pc:docMk/>
            <pc:sldMk cId="3593050488" sldId="269"/>
            <ac:spMk id="3" creationId="{E77F6507-D209-C2C7-458C-A3E26DCD8236}"/>
          </ac:spMkLst>
        </pc:spChg>
      </pc:sldChg>
      <pc:sldChg chg="modSp">
        <pc:chgData name="YOKY ELFADRI" userId="0a8db402b5e34aff" providerId="LiveId" clId="{B22DA4A5-DEC8-4FA5-B460-112D53FA7AFC}" dt="2026-06-17T01:26:44.174" v="675"/>
        <pc:sldMkLst>
          <pc:docMk/>
          <pc:sldMk cId="2339444263" sldId="270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2339444263" sldId="270"/>
            <ac:spMk id="2" creationId="{2BA026B5-86D4-C98B-9989-05EB8994420D}"/>
          </ac:spMkLst>
        </pc:spChg>
        <pc:spChg chg="mod">
          <ac:chgData name="YOKY ELFADRI" userId="0a8db402b5e34aff" providerId="LiveId" clId="{B22DA4A5-DEC8-4FA5-B460-112D53FA7AFC}" dt="2026-06-17T01:26:44.174" v="675"/>
          <ac:spMkLst>
            <pc:docMk/>
            <pc:sldMk cId="2339444263" sldId="270"/>
            <ac:spMk id="3" creationId="{6C32CA15-74E3-DD7A-3D8C-4FC8ECA11E07}"/>
          </ac:spMkLst>
        </pc:spChg>
      </pc:sldChg>
      <pc:sldChg chg="addSp delSp modSp mod">
        <pc:chgData name="YOKY ELFADRI" userId="0a8db402b5e34aff" providerId="LiveId" clId="{B22DA4A5-DEC8-4FA5-B460-112D53FA7AFC}" dt="2026-06-17T01:24:32.788" v="663" actId="14100"/>
        <pc:sldMkLst>
          <pc:docMk/>
          <pc:sldMk cId="3296913047" sldId="271"/>
        </pc:sldMkLst>
        <pc:spChg chg="del mod">
          <ac:chgData name="YOKY ELFADRI" userId="0a8db402b5e34aff" providerId="LiveId" clId="{B22DA4A5-DEC8-4FA5-B460-112D53FA7AFC}" dt="2026-06-17T01:23:42.030" v="659" actId="478"/>
          <ac:spMkLst>
            <pc:docMk/>
            <pc:sldMk cId="3296913047" sldId="271"/>
            <ac:spMk id="2" creationId="{70D9F5AF-0809-AAB6-3E3E-245699BA2731}"/>
          </ac:spMkLst>
        </pc:spChg>
        <pc:spChg chg="mod">
          <ac:chgData name="YOKY ELFADRI" userId="0a8db402b5e34aff" providerId="LiveId" clId="{B22DA4A5-DEC8-4FA5-B460-112D53FA7AFC}" dt="2026-06-17T01:24:20.087" v="661" actId="1076"/>
          <ac:spMkLst>
            <pc:docMk/>
            <pc:sldMk cId="3296913047" sldId="271"/>
            <ac:spMk id="3" creationId="{2CBE3715-EA1D-9C4E-E08C-6EA5EC0689EA}"/>
          </ac:spMkLst>
        </pc:spChg>
        <pc:cxnChg chg="add mod">
          <ac:chgData name="YOKY ELFADRI" userId="0a8db402b5e34aff" providerId="LiveId" clId="{B22DA4A5-DEC8-4FA5-B460-112D53FA7AFC}" dt="2026-06-17T01:24:32.788" v="663" actId="14100"/>
          <ac:cxnSpMkLst>
            <pc:docMk/>
            <pc:sldMk cId="3296913047" sldId="271"/>
            <ac:cxnSpMk id="5" creationId="{DD002B82-801F-0892-F8DF-53A0B03B976F}"/>
          </ac:cxnSpMkLst>
        </pc:cxnChg>
      </pc:sldChg>
      <pc:sldChg chg="addSp modSp mod">
        <pc:chgData name="YOKY ELFADRI" userId="0a8db402b5e34aff" providerId="LiveId" clId="{B22DA4A5-DEC8-4FA5-B460-112D53FA7AFC}" dt="2026-06-17T01:26:44.174" v="675"/>
        <pc:sldMkLst>
          <pc:docMk/>
          <pc:sldMk cId="1211130221" sldId="272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1211130221" sldId="272"/>
            <ac:spMk id="2" creationId="{E5170069-E122-A5B5-DF2D-CF43C331663E}"/>
          </ac:spMkLst>
        </pc:spChg>
        <pc:spChg chg="mod">
          <ac:chgData name="YOKY ELFADRI" userId="0a8db402b5e34aff" providerId="LiveId" clId="{B22DA4A5-DEC8-4FA5-B460-112D53FA7AFC}" dt="2026-06-17T01:26:44.174" v="675"/>
          <ac:spMkLst>
            <pc:docMk/>
            <pc:sldMk cId="1211130221" sldId="272"/>
            <ac:spMk id="3" creationId="{2C631009-27FA-B214-4893-4CD755F8F65A}"/>
          </ac:spMkLst>
        </pc:spChg>
        <pc:cxnChg chg="add mod">
          <ac:chgData name="YOKY ELFADRI" userId="0a8db402b5e34aff" providerId="LiveId" clId="{B22DA4A5-DEC8-4FA5-B460-112D53FA7AFC}" dt="2026-06-17T01:23:25.294" v="657" actId="1076"/>
          <ac:cxnSpMkLst>
            <pc:docMk/>
            <pc:sldMk cId="1211130221" sldId="272"/>
            <ac:cxnSpMk id="5" creationId="{7FEBB5A9-E635-0335-F5CA-57F43439811C}"/>
          </ac:cxnSpMkLst>
        </pc:cxnChg>
      </pc:sldChg>
      <pc:sldChg chg="delSp modSp mod">
        <pc:chgData name="YOKY ELFADRI" userId="0a8db402b5e34aff" providerId="LiveId" clId="{B22DA4A5-DEC8-4FA5-B460-112D53FA7AFC}" dt="2026-06-16T14:40:57.137" v="179" actId="20577"/>
        <pc:sldMkLst>
          <pc:docMk/>
          <pc:sldMk cId="304116959" sldId="273"/>
        </pc:sldMkLst>
        <pc:spChg chg="del">
          <ac:chgData name="YOKY ELFADRI" userId="0a8db402b5e34aff" providerId="LiveId" clId="{B22DA4A5-DEC8-4FA5-B460-112D53FA7AFC}" dt="2026-06-16T14:39:09.007" v="124" actId="478"/>
          <ac:spMkLst>
            <pc:docMk/>
            <pc:sldMk cId="304116959" sldId="273"/>
            <ac:spMk id="2" creationId="{17531FEF-C101-13DB-82D7-90FCC98C9273}"/>
          </ac:spMkLst>
        </pc:spChg>
        <pc:spChg chg="mod">
          <ac:chgData name="YOKY ELFADRI" userId="0a8db402b5e34aff" providerId="LiveId" clId="{B22DA4A5-DEC8-4FA5-B460-112D53FA7AFC}" dt="2026-06-16T14:40:57.137" v="179" actId="20577"/>
          <ac:spMkLst>
            <pc:docMk/>
            <pc:sldMk cId="304116959" sldId="273"/>
            <ac:spMk id="3" creationId="{F31851F3-EE5A-7EB9-757D-38DCB0AF81EC}"/>
          </ac:spMkLst>
        </pc:spChg>
      </pc:sldChg>
      <pc:sldChg chg="modSp new mod">
        <pc:chgData name="YOKY ELFADRI" userId="0a8db402b5e34aff" providerId="LiveId" clId="{B22DA4A5-DEC8-4FA5-B460-112D53FA7AFC}" dt="2026-06-17T01:26:44.174" v="675"/>
        <pc:sldMkLst>
          <pc:docMk/>
          <pc:sldMk cId="2144276363" sldId="274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2144276363" sldId="274"/>
            <ac:spMk id="2" creationId="{282FCDD8-7EF1-026B-BCA6-C342D3184AA3}"/>
          </ac:spMkLst>
        </pc:spChg>
        <pc:spChg chg="mod">
          <ac:chgData name="YOKY ELFADRI" userId="0a8db402b5e34aff" providerId="LiveId" clId="{B22DA4A5-DEC8-4FA5-B460-112D53FA7AFC}" dt="2026-06-17T01:26:44.174" v="675"/>
          <ac:spMkLst>
            <pc:docMk/>
            <pc:sldMk cId="2144276363" sldId="274"/>
            <ac:spMk id="3" creationId="{9209FBA2-58DB-6762-A664-6A4812DE636D}"/>
          </ac:spMkLst>
        </pc:spChg>
      </pc:sldChg>
      <pc:sldChg chg="modSp new mod">
        <pc:chgData name="YOKY ELFADRI" userId="0a8db402b5e34aff" providerId="LiveId" clId="{B22DA4A5-DEC8-4FA5-B460-112D53FA7AFC}" dt="2026-06-17T01:26:44.174" v="675"/>
        <pc:sldMkLst>
          <pc:docMk/>
          <pc:sldMk cId="1734651019" sldId="275"/>
        </pc:sldMkLst>
        <pc:spChg chg="mod">
          <ac:chgData name="YOKY ELFADRI" userId="0a8db402b5e34aff" providerId="LiveId" clId="{B22DA4A5-DEC8-4FA5-B460-112D53FA7AFC}" dt="2026-06-17T01:26:44.174" v="675"/>
          <ac:spMkLst>
            <pc:docMk/>
            <pc:sldMk cId="1734651019" sldId="275"/>
            <ac:spMk id="2" creationId="{6205CE61-A189-3D79-AD45-8936DCBA23C0}"/>
          </ac:spMkLst>
        </pc:spChg>
        <pc:spChg chg="mod">
          <ac:chgData name="YOKY ELFADRI" userId="0a8db402b5e34aff" providerId="LiveId" clId="{B22DA4A5-DEC8-4FA5-B460-112D53FA7AFC}" dt="2026-06-17T01:26:44.174" v="675"/>
          <ac:spMkLst>
            <pc:docMk/>
            <pc:sldMk cId="1734651019" sldId="275"/>
            <ac:spMk id="3" creationId="{F397EE51-1FD5-0F47-F093-37BC3C92AD5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Kadar obat  mg/L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Sheet1!$A$3:$A$17</c:f>
              <c:numCache>
                <c:formatCode>General</c:formatCode>
                <c:ptCount val="15"/>
                <c:pt idx="0">
                  <c:v>0.1</c:v>
                </c:pt>
                <c:pt idx="1">
                  <c:v>0.3</c:v>
                </c:pt>
                <c:pt idx="2">
                  <c:v>0.5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  <c:pt idx="6">
                  <c:v>7.5</c:v>
                </c:pt>
                <c:pt idx="7">
                  <c:v>10</c:v>
                </c:pt>
                <c:pt idx="8">
                  <c:v>15</c:v>
                </c:pt>
                <c:pt idx="9">
                  <c:v>20</c:v>
                </c:pt>
                <c:pt idx="10">
                  <c:v>25</c:v>
                </c:pt>
                <c:pt idx="11">
                  <c:v>30</c:v>
                </c:pt>
                <c:pt idx="12">
                  <c:v>40</c:v>
                </c:pt>
                <c:pt idx="13">
                  <c:v>50</c:v>
                </c:pt>
                <c:pt idx="14">
                  <c:v>60</c:v>
                </c:pt>
              </c:numCache>
            </c:numRef>
          </c:xVal>
          <c:yVal>
            <c:numRef>
              <c:f>Sheet1!$B$3:$B$17</c:f>
              <c:numCache>
                <c:formatCode>General</c:formatCode>
                <c:ptCount val="15"/>
                <c:pt idx="0">
                  <c:v>4.7</c:v>
                </c:pt>
                <c:pt idx="1">
                  <c:v>13.2</c:v>
                </c:pt>
                <c:pt idx="2">
                  <c:v>20.8</c:v>
                </c:pt>
                <c:pt idx="3">
                  <c:v>36.299999999999997</c:v>
                </c:pt>
                <c:pt idx="4">
                  <c:v>61.4</c:v>
                </c:pt>
                <c:pt idx="5">
                  <c:v>68.099999999999994</c:v>
                </c:pt>
                <c:pt idx="6">
                  <c:v>61.1</c:v>
                </c:pt>
                <c:pt idx="7">
                  <c:v>52.1</c:v>
                </c:pt>
                <c:pt idx="8">
                  <c:v>37.299999999999997</c:v>
                </c:pt>
                <c:pt idx="9">
                  <c:v>27.5</c:v>
                </c:pt>
                <c:pt idx="10">
                  <c:v>21.1</c:v>
                </c:pt>
                <c:pt idx="11">
                  <c:v>16.899999999999999</c:v>
                </c:pt>
                <c:pt idx="12">
                  <c:v>11.4</c:v>
                </c:pt>
                <c:pt idx="13">
                  <c:v>8.1999999999999993</c:v>
                </c:pt>
                <c:pt idx="14">
                  <c:v>5.9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B68-4685-AA64-93BFD6F7C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0478095"/>
        <c:axId val="240477615"/>
      </c:scatterChart>
      <c:valAx>
        <c:axId val="2404780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477615"/>
        <c:crosses val="autoZero"/>
        <c:crossBetween val="midCat"/>
      </c:valAx>
      <c:valAx>
        <c:axId val="240477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47809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 vs ln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obat</a:t>
            </a:r>
            <a:endParaRPr lang="en-ID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ID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3260870516185478"/>
                  <c:y val="-1.5957640711577719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Sheet1!$B$22:$B$24</c:f>
              <c:numCache>
                <c:formatCode>General</c:formatCode>
                <c:ptCount val="3"/>
                <c:pt idx="0">
                  <c:v>40</c:v>
                </c:pt>
                <c:pt idx="1">
                  <c:v>50</c:v>
                </c:pt>
                <c:pt idx="2">
                  <c:v>60</c:v>
                </c:pt>
              </c:numCache>
            </c:numRef>
          </c:xVal>
          <c:yVal>
            <c:numRef>
              <c:f>Sheet1!$C$22:$C$24</c:f>
              <c:numCache>
                <c:formatCode>General</c:formatCode>
                <c:ptCount val="3"/>
                <c:pt idx="0">
                  <c:v>2.4300000000000002</c:v>
                </c:pt>
                <c:pt idx="1">
                  <c:v>2.1</c:v>
                </c:pt>
                <c:pt idx="2">
                  <c:v>1.77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BED-443D-AB4F-EB6508812D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0486735"/>
        <c:axId val="240480015"/>
      </c:scatterChart>
      <c:valAx>
        <c:axId val="2404867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480015"/>
        <c:crosses val="autoZero"/>
        <c:crossBetween val="midCat"/>
      </c:valAx>
      <c:valAx>
        <c:axId val="240480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48673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</a:t>
            </a:r>
            <a:r>
              <a:rPr lang="en-US" baseline="0" dirty="0"/>
              <a:t> vs ln residual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1560870516185476"/>
                  <c:y val="-0.1427395013123359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/>
                      <a:t>y = -0,166x + 5,0197</a:t>
                    </a:r>
                    <a:br>
                      <a:rPr lang="en-US" baseline="0"/>
                    </a:br>
                    <a:r>
                      <a:rPr lang="en-US" baseline="0"/>
                      <a:t>R² = 1</a:t>
                    </a:r>
                    <a:endParaRPr lang="en-US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Sheet1!$A$29:$A$31</c:f>
              <c:numCache>
                <c:formatCode>General</c:formatCode>
                <c:ptCount val="3"/>
                <c:pt idx="0">
                  <c:v>20</c:v>
                </c:pt>
                <c:pt idx="1">
                  <c:v>25</c:v>
                </c:pt>
                <c:pt idx="2">
                  <c:v>30</c:v>
                </c:pt>
              </c:numCache>
            </c:numRef>
          </c:xVal>
          <c:yVal>
            <c:numRef>
              <c:f>Sheet1!$B$29:$B$31</c:f>
              <c:numCache>
                <c:formatCode>General</c:formatCode>
                <c:ptCount val="3"/>
                <c:pt idx="0">
                  <c:v>1.7</c:v>
                </c:pt>
                <c:pt idx="1">
                  <c:v>0.88</c:v>
                </c:pt>
                <c:pt idx="2">
                  <c:v>0.04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2EA-48A4-9BA1-27A064CDD2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0478575"/>
        <c:axId val="240490095"/>
      </c:scatterChart>
      <c:valAx>
        <c:axId val="2404785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490095"/>
        <c:crosses val="autoZero"/>
        <c:crossBetween val="midCat"/>
      </c:valAx>
      <c:valAx>
        <c:axId val="240490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47857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690748031496063"/>
                  <c:y val="-0.1838061388159813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/>
                      <a:t>y = -0,3751x + 5,2659</a:t>
                    </a:r>
                    <a:br>
                      <a:rPr lang="en-US" baseline="0"/>
                    </a:br>
                    <a:r>
                      <a:rPr lang="en-US" baseline="0"/>
                      <a:t>R² = 0,9997</a:t>
                    </a:r>
                    <a:endParaRPr lang="en-US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Sheet1!$A$39:$A$42</c:f>
              <c:numCache>
                <c:formatCode>General</c:formatCode>
                <c:ptCount val="4"/>
                <c:pt idx="0">
                  <c:v>0.1</c:v>
                </c:pt>
                <c:pt idx="1">
                  <c:v>0.3</c:v>
                </c:pt>
                <c:pt idx="2">
                  <c:v>0.5</c:v>
                </c:pt>
                <c:pt idx="3">
                  <c:v>1</c:v>
                </c:pt>
              </c:numCache>
            </c:numRef>
          </c:xVal>
          <c:yVal>
            <c:numRef>
              <c:f>Sheet1!$B$39:$B$42</c:f>
              <c:numCache>
                <c:formatCode>General</c:formatCode>
                <c:ptCount val="4"/>
                <c:pt idx="0">
                  <c:v>5.23</c:v>
                </c:pt>
                <c:pt idx="1">
                  <c:v>5.15</c:v>
                </c:pt>
                <c:pt idx="2">
                  <c:v>5.08</c:v>
                </c:pt>
                <c:pt idx="3">
                  <c:v>4.8899999999999997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C51-414F-BBE2-27E9475423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0455055"/>
        <c:axId val="240444975"/>
      </c:scatterChart>
      <c:valAx>
        <c:axId val="2404550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444975"/>
        <c:crosses val="autoZero"/>
        <c:crossBetween val="midCat"/>
      </c:valAx>
      <c:valAx>
        <c:axId val="240444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45505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82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48581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910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774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72474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405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561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208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52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12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30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7630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1427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844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30035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550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98001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0CA876-BD87-48B9-9C6E-ECD7F405930B}" type="datetimeFigureOut">
              <a:rPr lang="en-ID" smtClean="0"/>
              <a:t>17/06/2026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91BBEC-40F2-4B48-8D1D-F6B6338AF7D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2133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A0DE6-9341-9D0B-9DB0-BED380F6D0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Farmakokinetika</a:t>
            </a:r>
            <a:r>
              <a:rPr lang="en-US" dirty="0"/>
              <a:t> model 2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ekstravaskular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B97319-AF38-9C6E-0DE1-667A2A7217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/>
              <a:t>apt. </a:t>
            </a:r>
            <a:r>
              <a:rPr lang="en-US" dirty="0" err="1"/>
              <a:t>Yoky</a:t>
            </a:r>
            <a:r>
              <a:rPr lang="en-US" dirty="0"/>
              <a:t> </a:t>
            </a:r>
            <a:r>
              <a:rPr lang="en-US" dirty="0" err="1"/>
              <a:t>Elfadri</a:t>
            </a:r>
            <a:r>
              <a:rPr lang="en-US" dirty="0"/>
              <a:t>, </a:t>
            </a:r>
            <a:r>
              <a:rPr lang="en-US" dirty="0" err="1"/>
              <a:t>M.Farm</a:t>
            </a:r>
            <a:endParaRPr lang="en-US" dirty="0"/>
          </a:p>
          <a:p>
            <a:pPr algn="l"/>
            <a:r>
              <a:rPr lang="en-US" dirty="0"/>
              <a:t>Dosen </a:t>
            </a:r>
            <a:r>
              <a:rPr lang="en-US" dirty="0" err="1"/>
              <a:t>Pengampu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17610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F545B-2ECC-2116-9D1A-3EB69B819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D1C434-CB57-F2EF-B5D6-8BE6B0583B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Sehingga di </a:t>
                </a:r>
                <a:r>
                  <a:rPr lang="en-US" dirty="0" err="1"/>
                  <a:t>peroleh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farmakokinetika</a:t>
                </a:r>
                <a:r>
                  <a:rPr lang="en-US" dirty="0"/>
                  <a:t> </a:t>
                </a:r>
                <a:r>
                  <a:rPr lang="en-US" dirty="0" err="1"/>
                  <a:t>fase</a:t>
                </a:r>
                <a:r>
                  <a:rPr lang="en-US" dirty="0"/>
                  <a:t> </a:t>
                </a:r>
                <a:r>
                  <a:rPr lang="en-US" dirty="0" err="1"/>
                  <a:t>eliminasi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</a:t>
                </a:r>
                <a:r>
                  <a:rPr lang="en-US" sz="1600" dirty="0"/>
                  <a:t>S  </a:t>
                </a:r>
                <a:r>
                  <a:rPr lang="en-US" dirty="0"/>
                  <a:t>= A.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>
                    <a:highlight>
                      <a:srgbClr val="FFFF00"/>
                    </a:highlight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ID" dirty="0"/>
                  <a:t> - C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r>
                  <a:rPr lang="en-US" dirty="0"/>
                  <a:t>C</a:t>
                </a:r>
                <a:r>
                  <a:rPr lang="en-US" sz="1600" dirty="0"/>
                  <a:t>S  </a:t>
                </a:r>
                <a:r>
                  <a:rPr lang="en-US" dirty="0"/>
                  <a:t>= 42,56.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−0,0329.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T ½: 0,693/ k</a:t>
                </a:r>
              </a:p>
              <a:p>
                <a:pPr marL="0" indent="0">
                  <a:buNone/>
                </a:pPr>
                <a:r>
                  <a:rPr lang="en-ID" dirty="0"/>
                  <a:t>	0,693/0,0329 = 21,06 jam</a:t>
                </a:r>
              </a:p>
              <a:p>
                <a:pPr marL="0" indent="0">
                  <a:buNone/>
                </a:pPr>
                <a:endParaRPr lang="en-ID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D1C434-CB57-F2EF-B5D6-8BE6B0583B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4359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69ED9-E088-3712-74ED-68E686F59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352A7D-39B9-0424-A99C-517058BF9D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Masukkan </a:t>
                </a:r>
                <a:r>
                  <a:rPr lang="en-US" dirty="0" err="1"/>
                  <a:t>tiap</a:t>
                </a:r>
                <a:r>
                  <a:rPr lang="en-US" dirty="0"/>
                  <a:t> </a:t>
                </a:r>
                <a:r>
                  <a:rPr lang="en-US" dirty="0" err="1"/>
                  <a:t>unsur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</a:t>
                </a:r>
                <a:r>
                  <a:rPr lang="en-US" dirty="0" err="1"/>
                  <a:t>mulai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7,5 jam – 30 jam pada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regresi</a:t>
                </a:r>
                <a:r>
                  <a:rPr lang="en-US" dirty="0"/>
                  <a:t> </a:t>
                </a:r>
                <a:r>
                  <a:rPr lang="en-US" dirty="0" err="1"/>
                  <a:t>fase</a:t>
                </a:r>
                <a:r>
                  <a:rPr lang="en-US" dirty="0"/>
                  <a:t> </a:t>
                </a:r>
                <a:r>
                  <a:rPr lang="en-US" dirty="0" err="1"/>
                  <a:t>eliminasi</a:t>
                </a:r>
                <a:r>
                  <a:rPr lang="en-US" dirty="0"/>
                  <a:t>, </a:t>
                </a:r>
                <a:r>
                  <a:rPr lang="en-US" dirty="0" err="1"/>
                  <a:t>sehingga</a:t>
                </a:r>
                <a:r>
                  <a:rPr lang="en-US" dirty="0"/>
                  <a:t> di </a:t>
                </a:r>
                <a:r>
                  <a:rPr lang="en-US" dirty="0" err="1"/>
                  <a:t>peroleh</a:t>
                </a:r>
                <a:r>
                  <a:rPr lang="en-US" dirty="0"/>
                  <a:t> </a:t>
                </a:r>
                <a:r>
                  <a:rPr lang="en-US" dirty="0" err="1"/>
                  <a:t>kadar</a:t>
                </a:r>
                <a:r>
                  <a:rPr lang="en-US" dirty="0"/>
                  <a:t> </a:t>
                </a:r>
                <a:r>
                  <a:rPr lang="en-US" dirty="0" err="1"/>
                  <a:t>ekstrapolasi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</a:t>
                </a:r>
                <a:r>
                  <a:rPr lang="en-US" sz="1600" dirty="0"/>
                  <a:t>S  </a:t>
                </a:r>
                <a:r>
                  <a:rPr lang="en-US" dirty="0"/>
                  <a:t>= 42,56.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−0,0329.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</a:t>
                </a:r>
                <a:r>
                  <a:rPr lang="en-US" sz="1600" dirty="0"/>
                  <a:t>7,5 </a:t>
                </a:r>
                <a:r>
                  <a:rPr lang="en-US" dirty="0"/>
                  <a:t>= 42,56.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−0,0329.7,5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endParaRPr lang="en-ID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352A7D-39B9-0424-A99C-517058BF9D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5138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641B7-A1B7-262A-94FE-E232248F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955BD-EBC2-58CF-2331-F1BB6A45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Kadar residual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observasi</a:t>
            </a:r>
            <a:r>
              <a:rPr lang="en-US" dirty="0"/>
              <a:t> (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pengurangan</a:t>
            </a:r>
            <a:r>
              <a:rPr lang="en-US" dirty="0"/>
              <a:t>) </a:t>
            </a:r>
            <a:r>
              <a:rPr lang="en-US" dirty="0" err="1"/>
              <a:t>dikurangi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ekstrapolasi</a:t>
            </a:r>
            <a:r>
              <a:rPr lang="en-US" dirty="0"/>
              <a:t> pada </a:t>
            </a:r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pada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distribusi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Kadar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darah</a:t>
            </a:r>
            <a:r>
              <a:rPr lang="en-US" dirty="0"/>
              <a:t> –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ekstrapolasi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61,1 – 33,25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34335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4B7F2-08B5-3894-9F67-42958DECB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6D87A-5E70-68C8-635E-D653895CB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Buatlah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regresi</a:t>
            </a:r>
            <a:r>
              <a:rPr lang="en-US" dirty="0"/>
              <a:t> linear t vs ln residual</a:t>
            </a:r>
          </a:p>
          <a:p>
            <a:pPr marL="0" indent="0">
              <a:buNone/>
            </a:pPr>
            <a:r>
              <a:rPr lang="en-US" dirty="0"/>
              <a:t>20jam – 30 jam</a:t>
            </a:r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r>
              <a:rPr lang="en-ID" dirty="0" err="1"/>
              <a:t>Intersep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5,0197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B535E20-9BE2-6DDC-AF61-2EE33F0B34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2520344"/>
              </p:ext>
            </p:extLst>
          </p:nvPr>
        </p:nvGraphicFramePr>
        <p:xfrm>
          <a:off x="5421087" y="2747291"/>
          <a:ext cx="5782318" cy="339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6A90EE-5A34-A764-76E3-5A4C16B27F88}"/>
                  </a:ext>
                </a:extLst>
              </p:cNvPr>
              <p:cNvSpPr txBox="1"/>
              <p:nvPr/>
            </p:nvSpPr>
            <p:spPr>
              <a:xfrm>
                <a:off x="668039" y="3643730"/>
                <a:ext cx="6096000" cy="37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C</a:t>
                </a:r>
                <a:r>
                  <a:rPr lang="en-US" sz="1100" dirty="0"/>
                  <a:t>S  </a:t>
                </a:r>
                <a:r>
                  <a:rPr lang="en-US" dirty="0"/>
                  <a:t>= </a:t>
                </a:r>
                <a:r>
                  <a:rPr lang="en-US" dirty="0">
                    <a:highlight>
                      <a:srgbClr val="FF0000"/>
                    </a:highlight>
                  </a:rPr>
                  <a:t>A.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highlight>
                              <a:srgbClr val="FF0000"/>
                            </a:highligh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highlight>
                              <a:srgbClr val="FF0000"/>
                            </a:highlight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highlight>
                              <a:srgbClr val="FF0000"/>
                            </a:highligh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highlight>
                              <a:srgbClr val="FF0000"/>
                            </a:highlight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highlight>
                              <a:srgbClr val="FF0000"/>
                            </a:highligh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highlight>
                              <a:srgbClr val="FF0000"/>
                            </a:highlight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ID" dirty="0"/>
                  <a:t> - C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6A90EE-5A34-A764-76E3-5A4C16B27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039" y="3643730"/>
                <a:ext cx="6096000" cy="374270"/>
              </a:xfrm>
              <a:prstGeom prst="rect">
                <a:avLst/>
              </a:prstGeom>
              <a:blipFill>
                <a:blip r:embed="rId3"/>
                <a:stretch>
                  <a:fillRect l="-900" t="-6557" b="-27869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50AD4E-AA52-5529-F402-0B2A2A90709E}"/>
                  </a:ext>
                </a:extLst>
              </p:cNvPr>
              <p:cNvSpPr txBox="1"/>
              <p:nvPr/>
            </p:nvSpPr>
            <p:spPr>
              <a:xfrm>
                <a:off x="842210" y="3926044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C</a:t>
                </a:r>
                <a:r>
                  <a:rPr lang="en-US" sz="1100" dirty="0"/>
                  <a:t>S  </a:t>
                </a:r>
                <a:r>
                  <a:rPr lang="en-US" dirty="0"/>
                  <a:t>= 151,37.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−0,166.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50AD4E-AA52-5529-F402-0B2A2A907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210" y="3926044"/>
                <a:ext cx="6096000" cy="369332"/>
              </a:xfrm>
              <a:prstGeom prst="rect">
                <a:avLst/>
              </a:prstGeom>
              <a:blipFill>
                <a:blip r:embed="rId4"/>
                <a:stretch>
                  <a:fillRect l="-800" t="-8197" b="-2459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938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BA3EE7-52CC-2644-B56B-7F2ABE6126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95401" y="1338943"/>
                <a:ext cx="9601196" cy="453692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Kemudian </a:t>
                </a:r>
                <a:r>
                  <a:rPr lang="en-US" dirty="0" err="1"/>
                  <a:t>masukkan</a:t>
                </a:r>
                <a:r>
                  <a:rPr lang="en-US" dirty="0"/>
                  <a:t> </a:t>
                </a:r>
                <a:r>
                  <a:rPr lang="en-US" dirty="0" err="1"/>
                  <a:t>tiap</a:t>
                </a:r>
                <a:r>
                  <a:rPr lang="en-US" dirty="0"/>
                  <a:t> </a:t>
                </a:r>
                <a:r>
                  <a:rPr lang="en-US" dirty="0" err="1"/>
                  <a:t>unsur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</a:t>
                </a:r>
                <a:r>
                  <a:rPr lang="en-US" dirty="0" err="1"/>
                  <a:t>mulai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0,1 jam – 5 jam pada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regresi</a:t>
                </a:r>
                <a:r>
                  <a:rPr lang="en-US" dirty="0"/>
                  <a:t> </a:t>
                </a:r>
                <a:r>
                  <a:rPr lang="en-US" dirty="0" err="1"/>
                  <a:t>fase</a:t>
                </a:r>
                <a:r>
                  <a:rPr lang="en-US" dirty="0"/>
                  <a:t> </a:t>
                </a:r>
                <a:r>
                  <a:rPr lang="en-US" dirty="0" err="1"/>
                  <a:t>eliminasi</a:t>
                </a:r>
                <a:r>
                  <a:rPr lang="en-US" dirty="0"/>
                  <a:t> dan </a:t>
                </a:r>
                <a:r>
                  <a:rPr lang="en-US" dirty="0" err="1"/>
                  <a:t>fase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. </a:t>
                </a:r>
                <a:r>
                  <a:rPr lang="en-US" dirty="0" err="1"/>
                  <a:t>Sehingga</a:t>
                </a:r>
                <a:r>
                  <a:rPr lang="en-US" dirty="0"/>
                  <a:t> di </a:t>
                </a:r>
                <a:r>
                  <a:rPr lang="en-US" dirty="0" err="1"/>
                  <a:t>peroleh</a:t>
                </a:r>
                <a:r>
                  <a:rPr lang="en-US" dirty="0"/>
                  <a:t> </a:t>
                </a:r>
                <a:r>
                  <a:rPr lang="en-US" dirty="0" err="1"/>
                  <a:t>kadar</a:t>
                </a:r>
                <a:r>
                  <a:rPr lang="en-US" dirty="0"/>
                  <a:t> </a:t>
                </a:r>
                <a:r>
                  <a:rPr lang="en-US" dirty="0" err="1"/>
                  <a:t>ekstrapolasi</a:t>
                </a:r>
                <a:r>
                  <a:rPr lang="en-US" dirty="0"/>
                  <a:t> 1 dam </a:t>
                </a:r>
                <a:r>
                  <a:rPr lang="en-US" dirty="0" err="1"/>
                  <a:t>kadar</a:t>
                </a:r>
                <a:r>
                  <a:rPr lang="en-US" dirty="0"/>
                  <a:t> </a:t>
                </a:r>
                <a:r>
                  <a:rPr lang="en-US" dirty="0" err="1"/>
                  <a:t>ekstrapolasi</a:t>
                </a:r>
                <a:r>
                  <a:rPr lang="en-US" dirty="0"/>
                  <a:t> 2 pada </a:t>
                </a:r>
                <a:r>
                  <a:rPr lang="en-US" dirty="0" err="1"/>
                  <a:t>tiap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absorbs</a:t>
                </a:r>
              </a:p>
              <a:p>
                <a:r>
                  <a:rPr lang="en-US" dirty="0"/>
                  <a:t>C </a:t>
                </a:r>
                <a:r>
                  <a:rPr lang="en-US" dirty="0" err="1"/>
                  <a:t>extrap</a:t>
                </a:r>
                <a:r>
                  <a:rPr lang="en-US" dirty="0"/>
                  <a:t> 1= 42,56.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0,0329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0.1</m:t>
                        </m:r>
                      </m:sup>
                    </m:sSup>
                  </m:oMath>
                </a14:m>
                <a:r>
                  <a:rPr lang="en-US" dirty="0"/>
                  <a:t> =42,42</a:t>
                </a:r>
              </a:p>
              <a:p>
                <a:r>
                  <a:rPr lang="en-US" dirty="0"/>
                  <a:t>C </a:t>
                </a:r>
                <a:r>
                  <a:rPr lang="en-US" dirty="0" err="1"/>
                  <a:t>extrap</a:t>
                </a:r>
                <a:r>
                  <a:rPr lang="en-US" dirty="0"/>
                  <a:t> 2 = 151,37.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166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0.1</m:t>
                        </m:r>
                      </m:sup>
                    </m:sSup>
                  </m:oMath>
                </a14:m>
                <a:r>
                  <a:rPr lang="en-US" dirty="0"/>
                  <a:t>= 148,88</a:t>
                </a:r>
              </a:p>
              <a:p>
                <a:pPr marL="0" indent="0">
                  <a:buNone/>
                </a:pPr>
                <a:r>
                  <a:rPr lang="en-US" dirty="0"/>
                  <a:t>Cres 1 = </a:t>
                </a:r>
                <a:r>
                  <a:rPr lang="en-US" dirty="0" err="1"/>
                  <a:t>kadar</a:t>
                </a:r>
                <a:r>
                  <a:rPr lang="en-US" dirty="0"/>
                  <a:t> </a:t>
                </a:r>
                <a:r>
                  <a:rPr lang="en-US" dirty="0" err="1"/>
                  <a:t>obat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darah</a:t>
                </a:r>
                <a:r>
                  <a:rPr lang="en-US" dirty="0"/>
                  <a:t> - </a:t>
                </a:r>
                <a:r>
                  <a:rPr lang="en-US" dirty="0" err="1"/>
                  <a:t>kadar</a:t>
                </a:r>
                <a:r>
                  <a:rPr lang="en-US" dirty="0"/>
                  <a:t> </a:t>
                </a:r>
                <a:r>
                  <a:rPr lang="en-US" dirty="0" err="1"/>
                  <a:t>ekstrapolasi</a:t>
                </a:r>
                <a:r>
                  <a:rPr lang="en-US" dirty="0"/>
                  <a:t> 1 </a:t>
                </a:r>
              </a:p>
              <a:p>
                <a:pPr marL="0" indent="0">
                  <a:buNone/>
                </a:pPr>
                <a:r>
                  <a:rPr lang="en-US" dirty="0"/>
                  <a:t>Cres 1 (t 0,1) = 4,7 - 42,42 = -37,72</a:t>
                </a:r>
              </a:p>
              <a:p>
                <a:pPr marL="0" indent="0">
                  <a:buNone/>
                </a:pPr>
                <a:r>
                  <a:rPr lang="en-US" dirty="0"/>
                  <a:t>Cres 2 = </a:t>
                </a:r>
                <a:r>
                  <a:rPr lang="en-US" dirty="0" err="1"/>
                  <a:t>cres</a:t>
                </a:r>
                <a:r>
                  <a:rPr lang="en-US" dirty="0"/>
                  <a:t> 1 -  </a:t>
                </a:r>
                <a:r>
                  <a:rPr lang="en-US" dirty="0" err="1"/>
                  <a:t>cres</a:t>
                </a:r>
                <a:r>
                  <a:rPr lang="en-US" dirty="0"/>
                  <a:t> 2</a:t>
                </a:r>
              </a:p>
              <a:p>
                <a:pPr marL="0" indent="0">
                  <a:buNone/>
                </a:pPr>
                <a:r>
                  <a:rPr lang="en-US"/>
                  <a:t>Cres 1 = -37,72-148,88 = -186.60mg/L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BA3EE7-52CC-2644-B56B-7F2ABE612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5401" y="1338943"/>
                <a:ext cx="9601196" cy="4536925"/>
              </a:xfrm>
              <a:blipFill>
                <a:blip r:embed="rId2"/>
                <a:stretch>
                  <a:fillRect l="-1144" t="-2285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5101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8C1C7-81C9-1861-73A5-A9C11E36B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C32EC8-37E2-6AD1-9892-483F29EB03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ID" dirty="0"/>
                  <a:t>Slope ka -0,3751/jam </a:t>
                </a:r>
              </a:p>
              <a:p>
                <a:pPr marL="0" indent="0">
                  <a:buNone/>
                </a:pPr>
                <a:r>
                  <a:rPr lang="en-ID" dirty="0" err="1"/>
                  <a:t>Intersep</a:t>
                </a:r>
                <a:r>
                  <a:rPr lang="en-ID" dirty="0"/>
                  <a:t> 5,2659 = 193,62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US" dirty="0"/>
                  <a:t>C</a:t>
                </a:r>
                <a:r>
                  <a:rPr lang="en-US" sz="1600" dirty="0"/>
                  <a:t>S  </a:t>
                </a:r>
                <a:r>
                  <a:rPr lang="en-US" dirty="0"/>
                  <a:t>= A.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ID" dirty="0"/>
                  <a:t> - </a:t>
                </a:r>
                <a:r>
                  <a:rPr lang="en-ID" dirty="0">
                    <a:highlight>
                      <a:srgbClr val="00FF00"/>
                    </a:highlight>
                  </a:rPr>
                  <a:t>C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  <m:t>𝑘𝑎</m:t>
                        </m:r>
                        <m:r>
                          <a:rPr lang="en-US" b="0" i="1" smtClean="0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>
                  <a:highlight>
                    <a:srgbClr val="00FF00"/>
                  </a:highlight>
                </a:endParaRPr>
              </a:p>
              <a:p>
                <a:pPr marL="0" indent="0">
                  <a:buNone/>
                </a:pPr>
                <a:r>
                  <a:rPr lang="en-ID" dirty="0"/>
                  <a:t>Cs= </a:t>
                </a:r>
                <a:r>
                  <a:rPr lang="en-US" dirty="0"/>
                  <a:t>193,52.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−0,3751.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T1/2 = 0,693/ k</a:t>
                </a:r>
              </a:p>
              <a:p>
                <a:pPr marL="0" indent="0">
                  <a:buNone/>
                </a:pPr>
                <a:r>
                  <a:rPr lang="en-ID" dirty="0"/>
                  <a:t>	 0,693 / 0,3751 = 1,85 jam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C32EC8-37E2-6AD1-9892-483F29EB03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26" b="-2018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781E1FE-C77B-4C7D-325B-5092D8A03A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067625"/>
              </p:ext>
            </p:extLst>
          </p:nvPr>
        </p:nvGraphicFramePr>
        <p:xfrm>
          <a:off x="5529942" y="2556931"/>
          <a:ext cx="6052457" cy="3589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83302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7F6507-D209-C2C7-458C-A3E26DCD82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53331"/>
                <a:ext cx="113538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</a:t>
                </a:r>
                <a:r>
                  <a:rPr lang="en-US" sz="1600" dirty="0"/>
                  <a:t>S  </a:t>
                </a:r>
                <a:r>
                  <a:rPr lang="en-US" dirty="0"/>
                  <a:t>= A.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ID" dirty="0"/>
                  <a:t> - C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r>
                  <a:rPr lang="en-US" dirty="0"/>
                  <a:t>C</a:t>
                </a:r>
                <a:r>
                  <a:rPr lang="en-US" sz="1600" dirty="0"/>
                  <a:t>S  </a:t>
                </a:r>
                <a:r>
                  <a:rPr lang="en-US" dirty="0"/>
                  <a:t>= 151.37.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−0,166.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+42,56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−0,0329.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ID" dirty="0"/>
                  <a:t> - C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−0,3751.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AUC= A/alfa + B/beta – C/ka</a:t>
                </a:r>
              </a:p>
              <a:p>
                <a:pPr marL="0" indent="0">
                  <a:buNone/>
                </a:pPr>
                <a:r>
                  <a:rPr lang="en-ID" dirty="0"/>
                  <a:t>	151,37/0,166 + 42,56/0,0329 – 193,62/0,3751  =1689,31 </a:t>
                </a:r>
                <a:r>
                  <a:rPr lang="en-ID" dirty="0" err="1"/>
                  <a:t>mgjam</a:t>
                </a:r>
                <a:r>
                  <a:rPr lang="en-ID" dirty="0"/>
                  <a:t>/L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CL= F. Dev/ AUC</a:t>
                </a:r>
              </a:p>
              <a:p>
                <a:pPr marL="0" indent="0">
                  <a:buNone/>
                </a:pPr>
                <a:r>
                  <a:rPr lang="en-ID" dirty="0"/>
                  <a:t>	(0,8)(500mg) / 1689,31 mg jam/L = 0,24 L/jam</a:t>
                </a:r>
              </a:p>
              <a:p>
                <a:pPr marL="0" indent="0">
                  <a:buNone/>
                </a:pPr>
                <a:endParaRPr lang="en-ID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7F6507-D209-C2C7-458C-A3E26DCD82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53331"/>
                <a:ext cx="11353800" cy="4351338"/>
              </a:xfrm>
              <a:blipFill>
                <a:blip r:embed="rId2"/>
                <a:stretch>
                  <a:fillRect l="-859" t="-84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3050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026B5-86D4-C98B-9989-05EB89944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2CA15-74E3-DD7A-3D8C-4FC8ECA11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Vd</a:t>
            </a:r>
            <a:r>
              <a:rPr lang="en-US" dirty="0"/>
              <a:t> area = cl / beta</a:t>
            </a:r>
          </a:p>
          <a:p>
            <a:pPr marL="0" indent="0">
              <a:buNone/>
            </a:pPr>
            <a:r>
              <a:rPr lang="en-US" dirty="0"/>
              <a:t>	       0,24 L/jam / 0,0329 = 7,29L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Tmax</a:t>
            </a:r>
            <a:r>
              <a:rPr lang="en-US" dirty="0"/>
              <a:t>= ln (ka/alfa) / ka - alfa</a:t>
            </a:r>
          </a:p>
          <a:p>
            <a:pPr marL="0" indent="0">
              <a:buNone/>
            </a:pPr>
            <a:r>
              <a:rPr lang="en-US" dirty="0"/>
              <a:t>	  ln (0,3751 / 0,166) / 0,3751 – 0,166 = 3,92 jam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39444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E3715-EA1D-9C4E-E08C-6EA5EC0689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8457" y="628196"/>
                <a:ext cx="11008321" cy="466725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C</a:t>
                </a:r>
                <a:r>
                  <a:rPr lang="en-US" sz="1600" dirty="0" err="1"/>
                  <a:t>max</a:t>
                </a:r>
                <a:r>
                  <a:rPr lang="en-US" sz="1600" dirty="0"/>
                  <a:t>  </a:t>
                </a:r>
                <a:r>
                  <a:rPr lang="en-US" dirty="0"/>
                  <a:t>= A.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𝑏𝑒𝑡𝑎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𝑡𝑚𝑎𝑥</m:t>
                        </m:r>
                      </m:sup>
                    </m:sSup>
                  </m:oMath>
                </a14:m>
                <a:r>
                  <a:rPr lang="en-ID" dirty="0"/>
                  <a:t> + C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𝑡𝑚𝑎𝑥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r>
                  <a:rPr lang="en-US" dirty="0" err="1"/>
                  <a:t>C</a:t>
                </a:r>
                <a:r>
                  <a:rPr lang="en-US" sz="1600" dirty="0" err="1"/>
                  <a:t>max</a:t>
                </a:r>
                <a:r>
                  <a:rPr lang="en-US" sz="1600" dirty="0"/>
                  <a:t>  </a:t>
                </a:r>
                <a:r>
                  <a:rPr lang="en-US" dirty="0"/>
                  <a:t>= 42,56.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−0,0329.3.9 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+151,37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−0,166.3,92</m:t>
                        </m:r>
                      </m:sup>
                    </m:sSup>
                  </m:oMath>
                </a14:m>
                <a:r>
                  <a:rPr lang="en-ID" dirty="0"/>
                  <a:t> - 193,52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−0,3751. 3,92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	37,41 + 78,97 – 44,48 = 71,9 mg/L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K12=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		 (151,37 x 42,56) (0,0329 – 0,166)2</a:t>
                </a:r>
              </a:p>
              <a:p>
                <a:pPr marL="0" indent="0">
                  <a:buNone/>
                </a:pPr>
                <a:r>
                  <a:rPr lang="en-ID" dirty="0"/>
                  <a:t>	(151,37 + 42,56) (151,37x0,0329 + 42,56x0,166)</a:t>
                </a:r>
              </a:p>
              <a:p>
                <a:pPr marL="0" indent="0">
                  <a:buNone/>
                </a:pPr>
                <a:r>
                  <a:rPr lang="en-ID" dirty="0"/>
                  <a:t>	0,0488/jam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E3715-EA1D-9C4E-E08C-6EA5EC0689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8457" y="628196"/>
                <a:ext cx="11008321" cy="4667250"/>
              </a:xfrm>
              <a:blipFill>
                <a:blip r:embed="rId2"/>
                <a:stretch>
                  <a:fillRect l="-886" t="-783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D002B82-801F-0892-F8DF-53A0B03B976F}"/>
              </a:ext>
            </a:extLst>
          </p:cNvPr>
          <p:cNvCxnSpPr>
            <a:cxnSpLocks/>
          </p:cNvCxnSpPr>
          <p:nvPr/>
        </p:nvCxnSpPr>
        <p:spPr>
          <a:xfrm>
            <a:off x="1132114" y="3995057"/>
            <a:ext cx="570411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913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70069-E122-A5B5-DF2D-CF43C331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631009-27FA-B214-4893-4CD755F8F6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K21=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(151,37 x 0,0329) + 42,56 x 0,166)</a:t>
                </a:r>
              </a:p>
              <a:p>
                <a:pPr marL="0" indent="0">
                  <a:buNone/>
                </a:pPr>
                <a:r>
                  <a:rPr lang="en-US" dirty="0"/>
                  <a:t>		(151,37 + 42,56 )</a:t>
                </a:r>
              </a:p>
              <a:p>
                <a:pPr marL="0" indent="0">
                  <a:buNone/>
                </a:pPr>
                <a:r>
                  <a:rPr lang="en-US" dirty="0"/>
                  <a:t>	0,0621/ jam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K=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0,0329 x 0,166 / 0,0621 = 0,0879 / jam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631009-27FA-B214-4893-4CD755F8F6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26" t="-91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EBB5A9-E635-0335-F5CA-57F43439811C}"/>
              </a:ext>
            </a:extLst>
          </p:cNvPr>
          <p:cNvCxnSpPr/>
          <p:nvPr/>
        </p:nvCxnSpPr>
        <p:spPr>
          <a:xfrm>
            <a:off x="1796143" y="3429000"/>
            <a:ext cx="506185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130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D40AA-EE9C-8628-4A83-15211B19E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3" y="544286"/>
            <a:ext cx="11038114" cy="6139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model 1 </a:t>
            </a:r>
            <a:r>
              <a:rPr lang="en-US" dirty="0" err="1"/>
              <a:t>kompartemen</a:t>
            </a:r>
            <a:r>
              <a:rPr lang="en-US" dirty="0"/>
              <a:t> dan model 2 </a:t>
            </a:r>
            <a:r>
              <a:rPr lang="en-US" dirty="0" err="1"/>
              <a:t>kompartemen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Pada model 2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mengasumsikan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tereliminasi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ekslusif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sentral</a:t>
            </a:r>
            <a:r>
              <a:rPr lang="en-US" dirty="0"/>
              <a:t> dan </a:t>
            </a:r>
            <a:r>
              <a:rPr lang="en-US" dirty="0" err="1"/>
              <a:t>setelah</a:t>
            </a:r>
            <a:r>
              <a:rPr lang="en-US" dirty="0"/>
              <a:t> proses absorbs, </a:t>
            </a:r>
            <a:r>
              <a:rPr lang="en-US" dirty="0" err="1"/>
              <a:t>terjadi</a:t>
            </a:r>
            <a:r>
              <a:rPr lang="en-US" dirty="0"/>
              <a:t> proses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sentral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perifer</a:t>
            </a:r>
            <a:r>
              <a:rPr lang="en-US" dirty="0"/>
              <a:t> dan </a:t>
            </a:r>
            <a:r>
              <a:rPr lang="en-US" dirty="0" err="1"/>
              <a:t>sebaliknya</a:t>
            </a:r>
            <a:endParaRPr lang="en-US" dirty="0"/>
          </a:p>
        </p:txBody>
      </p:sp>
      <p:pic>
        <p:nvPicPr>
          <p:cNvPr id="5" name="Picture 4" descr="Model Farmakokinetik Satu Kompartemen | Springer Nature Link">
            <a:extLst>
              <a:ext uri="{FF2B5EF4-FFF2-40B4-BE49-F238E27FC236}">
                <a16:creationId xmlns:a16="http://schemas.microsoft.com/office/drawing/2014/main" id="{9F2E5B74-49BF-FD7B-213E-3CF1CB100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830" y="1415144"/>
            <a:ext cx="9739313" cy="313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6008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851F3-EE5A-7EB9-757D-38DCB0AF8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9178"/>
            <a:ext cx="10515600" cy="628850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Vs = f. Dev / k. AUC</a:t>
            </a:r>
          </a:p>
          <a:p>
            <a:pPr marL="0" indent="0">
              <a:buNone/>
            </a:pPr>
            <a:r>
              <a:rPr lang="en-US" dirty="0"/>
              <a:t>	0,8 X 500mg / 0,0879/ jam x 1689,31 </a:t>
            </a:r>
            <a:r>
              <a:rPr lang="en-US" dirty="0" err="1"/>
              <a:t>mgjam</a:t>
            </a:r>
            <a:r>
              <a:rPr lang="en-US" dirty="0"/>
              <a:t>/L</a:t>
            </a:r>
          </a:p>
          <a:p>
            <a:pPr marL="0" indent="0">
              <a:buNone/>
            </a:pPr>
            <a:r>
              <a:rPr lang="en-US" dirty="0"/>
              <a:t>	2,69 L</a:t>
            </a:r>
          </a:p>
          <a:p>
            <a:pPr marL="0" indent="0">
              <a:buNone/>
            </a:pPr>
            <a:r>
              <a:rPr lang="en-US" dirty="0" err="1"/>
              <a:t>Vp</a:t>
            </a:r>
            <a:r>
              <a:rPr lang="en-US" dirty="0"/>
              <a:t> = vs. k12 / k21</a:t>
            </a:r>
          </a:p>
          <a:p>
            <a:pPr marL="0" indent="0">
              <a:buNone/>
            </a:pPr>
            <a:r>
              <a:rPr lang="en-US" dirty="0"/>
              <a:t>	2,69L x 0,0488/jam / 0,0621 / jam</a:t>
            </a:r>
          </a:p>
          <a:p>
            <a:pPr marL="0" indent="0">
              <a:buNone/>
            </a:pPr>
            <a:r>
              <a:rPr lang="en-US" dirty="0"/>
              <a:t>	2,11L</a:t>
            </a:r>
          </a:p>
          <a:p>
            <a:pPr marL="0" indent="0">
              <a:buNone/>
            </a:pPr>
            <a:r>
              <a:rPr lang="en-US" dirty="0" err="1"/>
              <a:t>Vdss</a:t>
            </a:r>
            <a:r>
              <a:rPr lang="en-US" dirty="0"/>
              <a:t> = 2,69L + (0,0488 / 0,0621 x 2,69 )</a:t>
            </a:r>
          </a:p>
          <a:p>
            <a:pPr marL="0" indent="0">
              <a:buNone/>
            </a:pPr>
            <a:r>
              <a:rPr lang="en-US" dirty="0"/>
              <a:t>	4,8 L</a:t>
            </a:r>
          </a:p>
          <a:p>
            <a:pPr marL="0" indent="0">
              <a:buNone/>
            </a:pPr>
            <a:r>
              <a:rPr lang="en-ID" dirty="0"/>
              <a:t> </a:t>
            </a:r>
            <a:r>
              <a:rPr lang="en-ID" dirty="0" err="1"/>
              <a:t>Vdss</a:t>
            </a:r>
            <a:r>
              <a:rPr lang="en-ID" dirty="0"/>
              <a:t>= vs + </a:t>
            </a:r>
            <a:r>
              <a:rPr lang="en-ID" dirty="0" err="1"/>
              <a:t>vp</a:t>
            </a:r>
            <a:endParaRPr lang="en-ID" dirty="0"/>
          </a:p>
          <a:p>
            <a:pPr marL="0" indent="0">
              <a:buNone/>
            </a:pPr>
            <a:r>
              <a:rPr lang="en-ID" dirty="0"/>
              <a:t>	2,69 L + 2,11 = 4,8L </a:t>
            </a:r>
          </a:p>
        </p:txBody>
      </p:sp>
    </p:spTree>
    <p:extLst>
      <p:ext uri="{BB962C8B-B14F-4D97-AF65-F5344CB8AC3E}">
        <p14:creationId xmlns:p14="http://schemas.microsoft.com/office/powerpoint/2010/main" val="304116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1A7337-BEB4-EFD9-2AA2-D2707E68BC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095375"/>
                <a:ext cx="10515600" cy="466725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Persaamaan model 2 </a:t>
                </a:r>
                <a:r>
                  <a:rPr lang="en-US" dirty="0" err="1"/>
                  <a:t>kompartemen</a:t>
                </a:r>
                <a:r>
                  <a:rPr lang="en-US" dirty="0"/>
                  <a:t> </a:t>
                </a:r>
                <a:r>
                  <a:rPr lang="en-US" dirty="0" err="1"/>
                  <a:t>pemberian</a:t>
                </a:r>
                <a:r>
                  <a:rPr lang="en-US" dirty="0"/>
                  <a:t> </a:t>
                </a:r>
                <a:r>
                  <a:rPr lang="en-US" dirty="0" err="1"/>
                  <a:t>ekstravaskular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</a:t>
                </a:r>
                <a:r>
                  <a:rPr lang="en-US" sz="1600" dirty="0"/>
                  <a:t>S  </a:t>
                </a:r>
                <a:r>
                  <a:rPr lang="en-US" dirty="0"/>
                  <a:t>= A.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ID" dirty="0"/>
                  <a:t> - C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Nilai A,B,C, Alfa dan Ka </a:t>
                </a:r>
                <a:r>
                  <a:rPr lang="en-ID" dirty="0" err="1"/>
                  <a:t>diperoleh</a:t>
                </a:r>
                <a:r>
                  <a:rPr lang="en-ID" dirty="0"/>
                  <a:t> </a:t>
                </a:r>
                <a:r>
                  <a:rPr lang="en-ID" dirty="0" err="1"/>
                  <a:t>dari</a:t>
                </a:r>
                <a:r>
                  <a:rPr lang="en-ID" dirty="0"/>
                  <a:t> </a:t>
                </a:r>
                <a:r>
                  <a:rPr lang="en-ID" dirty="0" err="1"/>
                  <a:t>metode</a:t>
                </a:r>
                <a:r>
                  <a:rPr lang="en-ID" dirty="0"/>
                  <a:t> residual </a:t>
                </a:r>
                <a:r>
                  <a:rPr lang="en-ID" dirty="0" err="1"/>
                  <a:t>antara</a:t>
                </a:r>
                <a:r>
                  <a:rPr lang="en-ID" dirty="0"/>
                  <a:t> </a:t>
                </a:r>
                <a:r>
                  <a:rPr lang="en-ID" dirty="0" err="1"/>
                  <a:t>kadar</a:t>
                </a:r>
                <a:r>
                  <a:rPr lang="en-ID" dirty="0"/>
                  <a:t> </a:t>
                </a:r>
                <a:r>
                  <a:rPr lang="en-ID" dirty="0" err="1"/>
                  <a:t>obat</a:t>
                </a:r>
                <a:r>
                  <a:rPr lang="en-ID" dirty="0"/>
                  <a:t> di </a:t>
                </a:r>
                <a:r>
                  <a:rPr lang="en-ID" dirty="0" err="1"/>
                  <a:t>dalam</a:t>
                </a:r>
                <a:r>
                  <a:rPr lang="en-ID" dirty="0"/>
                  <a:t> </a:t>
                </a:r>
                <a:r>
                  <a:rPr lang="en-ID" dirty="0" err="1"/>
                  <a:t>darah</a:t>
                </a:r>
                <a:r>
                  <a:rPr lang="en-ID" dirty="0"/>
                  <a:t> (Cs) </a:t>
                </a:r>
                <a:r>
                  <a:rPr lang="en-ID" dirty="0" err="1"/>
                  <a:t>terhadap</a:t>
                </a:r>
                <a:r>
                  <a:rPr lang="en-ID" dirty="0"/>
                  <a:t> </a:t>
                </a:r>
                <a:r>
                  <a:rPr lang="en-ID" dirty="0" err="1"/>
                  <a:t>waktu</a:t>
                </a: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C Adalah </a:t>
                </a:r>
                <a:r>
                  <a:rPr lang="en-ID" dirty="0" err="1"/>
                  <a:t>intersep</a:t>
                </a:r>
                <a:r>
                  <a:rPr lang="en-ID" dirty="0"/>
                  <a:t> pada </a:t>
                </a:r>
                <a:r>
                  <a:rPr lang="en-ID" dirty="0" err="1"/>
                  <a:t>sumbu</a:t>
                </a:r>
                <a:r>
                  <a:rPr lang="en-ID" dirty="0"/>
                  <a:t> Y Ketika garis </a:t>
                </a:r>
                <a:r>
                  <a:rPr lang="en-ID" dirty="0" err="1"/>
                  <a:t>fase</a:t>
                </a:r>
                <a:r>
                  <a:rPr lang="en-ID" dirty="0"/>
                  <a:t> absorbs </a:t>
                </a:r>
                <a:r>
                  <a:rPr lang="en-ID" dirty="0" err="1"/>
                  <a:t>dengan</a:t>
                </a:r>
                <a:r>
                  <a:rPr lang="en-ID" dirty="0"/>
                  <a:t> slope Ka di </a:t>
                </a:r>
                <a:r>
                  <a:rPr lang="en-ID" dirty="0" err="1"/>
                  <a:t>hubungkan</a:t>
                </a:r>
                <a:r>
                  <a:rPr lang="en-ID" dirty="0"/>
                  <a:t> </a:t>
                </a:r>
                <a:r>
                  <a:rPr lang="en-ID" dirty="0" err="1"/>
                  <a:t>ke</a:t>
                </a:r>
                <a:r>
                  <a:rPr lang="en-ID" dirty="0"/>
                  <a:t> </a:t>
                </a:r>
                <a:r>
                  <a:rPr lang="en-ID" dirty="0" err="1"/>
                  <a:t>sumbu</a:t>
                </a:r>
                <a:r>
                  <a:rPr lang="en-ID" dirty="0"/>
                  <a:t> Y</a:t>
                </a:r>
              </a:p>
              <a:p>
                <a:pPr marL="0" indent="0">
                  <a:buNone/>
                </a:pPr>
                <a:r>
                  <a:rPr lang="en-ID" dirty="0"/>
                  <a:t>B Adalah </a:t>
                </a:r>
                <a:r>
                  <a:rPr lang="en-ID" dirty="0" err="1"/>
                  <a:t>intersep</a:t>
                </a:r>
                <a:r>
                  <a:rPr lang="en-ID" dirty="0"/>
                  <a:t> pada </a:t>
                </a:r>
                <a:r>
                  <a:rPr lang="en-ID" dirty="0" err="1"/>
                  <a:t>sumbu</a:t>
                </a:r>
                <a:r>
                  <a:rPr lang="en-ID" dirty="0"/>
                  <a:t> Y Ketika garis </a:t>
                </a:r>
                <a:r>
                  <a:rPr lang="en-ID" dirty="0" err="1"/>
                  <a:t>fase</a:t>
                </a:r>
                <a:r>
                  <a:rPr lang="en-ID" dirty="0"/>
                  <a:t> </a:t>
                </a:r>
                <a:r>
                  <a:rPr lang="en-ID" dirty="0" err="1"/>
                  <a:t>eliminasi</a:t>
                </a:r>
                <a:r>
                  <a:rPr lang="en-ID" dirty="0"/>
                  <a:t> </a:t>
                </a:r>
                <a:r>
                  <a:rPr lang="en-ID" dirty="0" err="1"/>
                  <a:t>dengan</a:t>
                </a:r>
                <a:r>
                  <a:rPr lang="en-ID" dirty="0"/>
                  <a:t> slope beta di </a:t>
                </a:r>
                <a:r>
                  <a:rPr lang="en-ID" dirty="0" err="1"/>
                  <a:t>hubungkan</a:t>
                </a:r>
                <a:r>
                  <a:rPr lang="en-ID" dirty="0"/>
                  <a:t> </a:t>
                </a:r>
                <a:r>
                  <a:rPr lang="en-ID" dirty="0" err="1"/>
                  <a:t>ke</a:t>
                </a:r>
                <a:r>
                  <a:rPr lang="en-ID" dirty="0"/>
                  <a:t> </a:t>
                </a:r>
                <a:r>
                  <a:rPr lang="en-ID" dirty="0" err="1"/>
                  <a:t>sumbu</a:t>
                </a:r>
                <a:r>
                  <a:rPr lang="en-ID" dirty="0"/>
                  <a:t> Y</a:t>
                </a:r>
              </a:p>
              <a:p>
                <a:pPr marL="0" indent="0">
                  <a:buNone/>
                </a:pPr>
                <a:r>
                  <a:rPr lang="en-ID" dirty="0"/>
                  <a:t>A Adalah </a:t>
                </a:r>
                <a:r>
                  <a:rPr lang="en-ID" dirty="0" err="1"/>
                  <a:t>intersep</a:t>
                </a:r>
                <a:r>
                  <a:rPr lang="en-ID" dirty="0"/>
                  <a:t> pada </a:t>
                </a:r>
                <a:r>
                  <a:rPr lang="en-ID" dirty="0" err="1"/>
                  <a:t>sumbu</a:t>
                </a:r>
                <a:r>
                  <a:rPr lang="en-ID" dirty="0"/>
                  <a:t> Y </a:t>
                </a:r>
                <a:r>
                  <a:rPr lang="en-ID" dirty="0" err="1"/>
                  <a:t>dari</a:t>
                </a:r>
                <a:r>
                  <a:rPr lang="en-ID" dirty="0"/>
                  <a:t> garis residual </a:t>
                </a:r>
                <a:r>
                  <a:rPr lang="en-ID" dirty="0" err="1"/>
                  <a:t>dengan</a:t>
                </a:r>
                <a:r>
                  <a:rPr lang="en-ID" dirty="0"/>
                  <a:t> slope alfa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1A7337-BEB4-EFD9-2AA2-D2707E68BC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95375"/>
                <a:ext cx="10515600" cy="4667250"/>
              </a:xfrm>
              <a:blipFill>
                <a:blip r:embed="rId2"/>
                <a:stretch>
                  <a:fillRect l="-1043" t="-2222" b="-2745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5585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790E1-1B9D-88E3-3CEF-E101C2531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 </a:t>
            </a:r>
            <a:r>
              <a:rPr lang="en-US" dirty="0" err="1"/>
              <a:t>farmakokinetika</a:t>
            </a:r>
            <a:endParaRPr lang="en-ID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935F1C-674F-992A-5604-DB683B8FED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ID" dirty="0" err="1"/>
                  <a:t>Tmax</a:t>
                </a:r>
                <a:r>
                  <a:rPr lang="en-ID" dirty="0"/>
                  <a:t>= ln (ka/alfa) / Ka – alfa</a:t>
                </a:r>
              </a:p>
              <a:p>
                <a:pPr marL="0" indent="0">
                  <a:buNone/>
                </a:pPr>
                <a:r>
                  <a:rPr lang="en-ID" dirty="0"/>
                  <a:t>AUC= A/alfa + B/ beta – C/Ka</a:t>
                </a:r>
              </a:p>
              <a:p>
                <a:pPr marL="0" indent="0">
                  <a:buNone/>
                </a:pPr>
                <a:r>
                  <a:rPr lang="en-US" dirty="0" err="1"/>
                  <a:t>C</a:t>
                </a:r>
                <a:r>
                  <a:rPr lang="en-US" sz="1600" dirty="0" err="1"/>
                  <a:t>max</a:t>
                </a:r>
                <a:r>
                  <a:rPr lang="en-US" sz="1600" dirty="0"/>
                  <a:t>  </a:t>
                </a:r>
                <a:r>
                  <a:rPr lang="en-US" dirty="0"/>
                  <a:t>= A.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𝑏𝑒𝑡𝑎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𝑡𝑚𝑎𝑥</m:t>
                        </m:r>
                      </m:sup>
                    </m:sSup>
                  </m:oMath>
                </a14:m>
                <a:r>
                  <a:rPr lang="en-ID" dirty="0"/>
                  <a:t> + C 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𝑡𝑚𝑎𝑥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r>
                  <a:rPr lang="en-ID" dirty="0" err="1"/>
                  <a:t>distribusi</a:t>
                </a: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k12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K21=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endParaRPr lang="en-ID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935F1C-674F-992A-5604-DB683B8FED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45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792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FCDD8-7EF1-026B-BCA6-C342D3184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9FBA2-58DB-6762-A664-6A4812DE6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Vd</a:t>
            </a:r>
            <a:r>
              <a:rPr lang="en-US" dirty="0"/>
              <a:t> area = CL/ beta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Vs = (</a:t>
            </a:r>
            <a:r>
              <a:rPr lang="en-US" dirty="0" err="1"/>
              <a:t>F.Dev</a:t>
            </a:r>
            <a:r>
              <a:rPr lang="en-US" dirty="0"/>
              <a:t>) / </a:t>
            </a:r>
            <a:r>
              <a:rPr lang="en-US" dirty="0" err="1"/>
              <a:t>k.AUC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Vp</a:t>
            </a:r>
            <a:r>
              <a:rPr lang="en-US" dirty="0"/>
              <a:t>=(Vs. K12)/K21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Vdss</a:t>
            </a:r>
            <a:r>
              <a:rPr lang="en-US" dirty="0"/>
              <a:t>= Vs</a:t>
            </a:r>
            <a:r>
              <a:rPr lang="en-ID" dirty="0"/>
              <a:t>+ ( k12/k21 . Vs)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276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5CE61-A189-3D79-AD45-8936DCBA2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7EE51-1FD5-0F47-F093-37BC3C92A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Eliminasi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 ½ = 0,693/ beta</a:t>
            </a:r>
          </a:p>
          <a:p>
            <a:pPr marL="0" indent="0">
              <a:buNone/>
            </a:pPr>
            <a:r>
              <a:rPr lang="en-US" dirty="0"/>
              <a:t>CL=F. Dev/AUC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3465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BD533-12E3-278C-2045-ECB73F73A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11" y="0"/>
            <a:ext cx="11373852" cy="6858000"/>
          </a:xfrm>
        </p:spPr>
        <p:txBody>
          <a:bodyPr>
            <a:normAutofit/>
          </a:bodyPr>
          <a:lstStyle/>
          <a:p>
            <a:r>
              <a:rPr lang="en-US" sz="2000" dirty="0"/>
              <a:t> Soal</a:t>
            </a:r>
          </a:p>
          <a:p>
            <a:pPr marL="0" indent="0">
              <a:buNone/>
            </a:pP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obat</a:t>
            </a:r>
            <a:r>
              <a:rPr lang="en-US" sz="2000" dirty="0"/>
              <a:t> </a:t>
            </a:r>
            <a:r>
              <a:rPr lang="en-US" sz="2000" dirty="0" err="1"/>
              <a:t>diberikan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passion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dosis</a:t>
            </a:r>
            <a:r>
              <a:rPr lang="en-US" sz="2000" dirty="0"/>
              <a:t> peroral 500mg. </a:t>
            </a:r>
            <a:r>
              <a:rPr lang="en-US" sz="2000" dirty="0" err="1"/>
              <a:t>Ketersediaan</a:t>
            </a:r>
            <a:r>
              <a:rPr lang="en-US" sz="2000" dirty="0"/>
              <a:t> </a:t>
            </a:r>
            <a:r>
              <a:rPr lang="en-US" sz="2000" dirty="0" err="1"/>
              <a:t>hayati</a:t>
            </a:r>
            <a:r>
              <a:rPr lang="en-US" sz="2000" dirty="0"/>
              <a:t> di </a:t>
            </a:r>
            <a:r>
              <a:rPr lang="en-US" sz="2000" dirty="0" err="1"/>
              <a:t>ketahui</a:t>
            </a:r>
            <a:r>
              <a:rPr lang="en-US" sz="2000" dirty="0"/>
              <a:t> 0,80. </a:t>
            </a:r>
            <a:r>
              <a:rPr lang="en-US" sz="2000" dirty="0" err="1"/>
              <a:t>setelah</a:t>
            </a:r>
            <a:r>
              <a:rPr lang="en-US" sz="2000" dirty="0"/>
              <a:t> </a:t>
            </a:r>
            <a:r>
              <a:rPr lang="en-US" sz="2000" dirty="0" err="1"/>
              <a:t>sampel</a:t>
            </a:r>
            <a:r>
              <a:rPr lang="en-US" sz="2000" dirty="0"/>
              <a:t> </a:t>
            </a:r>
            <a:r>
              <a:rPr lang="en-US" sz="2000" dirty="0" err="1"/>
              <a:t>darah</a:t>
            </a:r>
            <a:r>
              <a:rPr lang="en-US" sz="2000" dirty="0"/>
              <a:t> </a:t>
            </a:r>
            <a:r>
              <a:rPr lang="en-US" sz="2000" dirty="0" err="1"/>
              <a:t>diambil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periodic dan di </a:t>
            </a:r>
            <a:r>
              <a:rPr lang="en-US" sz="2000" dirty="0" err="1"/>
              <a:t>tetapkan</a:t>
            </a:r>
            <a:r>
              <a:rPr lang="en-US" sz="2000" dirty="0"/>
              <a:t> </a:t>
            </a:r>
            <a:r>
              <a:rPr lang="en-US" sz="2000" dirty="0" err="1"/>
              <a:t>kadarnya</a:t>
            </a:r>
            <a:r>
              <a:rPr lang="en-US" sz="2000" dirty="0"/>
              <a:t> di </a:t>
            </a:r>
            <a:r>
              <a:rPr lang="en-US" sz="2000" dirty="0" err="1"/>
              <a:t>peroleh</a:t>
            </a:r>
            <a:r>
              <a:rPr lang="en-US" sz="2000" dirty="0"/>
              <a:t> data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endParaRPr lang="en-US" sz="2000" dirty="0"/>
          </a:p>
          <a:p>
            <a:pPr marL="0" indent="0">
              <a:buNone/>
            </a:pPr>
            <a:endParaRPr lang="en-ID" sz="2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64C9BAC-DEE3-BF02-3F7A-24BCC36B61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990429"/>
              </p:ext>
            </p:extLst>
          </p:nvPr>
        </p:nvGraphicFramePr>
        <p:xfrm>
          <a:off x="563765" y="1147354"/>
          <a:ext cx="10393565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406">
                  <a:extLst>
                    <a:ext uri="{9D8B030D-6E8A-4147-A177-3AD203B41FA5}">
                      <a16:colId xmlns:a16="http://schemas.microsoft.com/office/drawing/2014/main" val="1090592583"/>
                    </a:ext>
                  </a:extLst>
                </a:gridCol>
                <a:gridCol w="2002972">
                  <a:extLst>
                    <a:ext uri="{9D8B030D-6E8A-4147-A177-3AD203B41FA5}">
                      <a16:colId xmlns:a16="http://schemas.microsoft.com/office/drawing/2014/main" val="532821601"/>
                    </a:ext>
                  </a:extLst>
                </a:gridCol>
                <a:gridCol w="1937657">
                  <a:extLst>
                    <a:ext uri="{9D8B030D-6E8A-4147-A177-3AD203B41FA5}">
                      <a16:colId xmlns:a16="http://schemas.microsoft.com/office/drawing/2014/main" val="1672800785"/>
                    </a:ext>
                  </a:extLst>
                </a:gridCol>
                <a:gridCol w="1245145">
                  <a:extLst>
                    <a:ext uri="{9D8B030D-6E8A-4147-A177-3AD203B41FA5}">
                      <a16:colId xmlns:a16="http://schemas.microsoft.com/office/drawing/2014/main" val="417322839"/>
                    </a:ext>
                  </a:extLst>
                </a:gridCol>
                <a:gridCol w="1484795">
                  <a:extLst>
                    <a:ext uri="{9D8B030D-6E8A-4147-A177-3AD203B41FA5}">
                      <a16:colId xmlns:a16="http://schemas.microsoft.com/office/drawing/2014/main" val="1081353936"/>
                    </a:ext>
                  </a:extLst>
                </a:gridCol>
                <a:gridCol w="1484795">
                  <a:extLst>
                    <a:ext uri="{9D8B030D-6E8A-4147-A177-3AD203B41FA5}">
                      <a16:colId xmlns:a16="http://schemas.microsoft.com/office/drawing/2014/main" val="1761902338"/>
                    </a:ext>
                  </a:extLst>
                </a:gridCol>
                <a:gridCol w="1484795">
                  <a:extLst>
                    <a:ext uri="{9D8B030D-6E8A-4147-A177-3AD203B41FA5}">
                      <a16:colId xmlns:a16="http://schemas.microsoft.com/office/drawing/2014/main" val="3520493129"/>
                    </a:ext>
                  </a:extLst>
                </a:gridCol>
              </a:tblGrid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Kadar </a:t>
                      </a:r>
                      <a:r>
                        <a:rPr lang="en-US" dirty="0" err="1"/>
                        <a:t>obat</a:t>
                      </a:r>
                      <a:r>
                        <a:rPr lang="en-US" dirty="0"/>
                        <a:t>  mg/L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KADAR EKSTRAPOLASI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 residual 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Kadar ekstrapolasi2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 res 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Ln 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55207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0,1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42,42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-37,72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148,88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186,60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5,23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1929278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0,3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13,2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42,14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-28,94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144,02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172,96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5,15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6705065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0,5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20,8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41,87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-21.07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139,31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160,38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5,08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057534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36,3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41,18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-4,88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128,22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133,10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4,89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962076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2,5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61,4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39,20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22.20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99,96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77,76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4,35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700973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68,1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36,10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32.00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66.00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34,01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3,53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199163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7,5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61,1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33,25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614949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52,1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30,63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21,47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25,6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304055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37,3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25,98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11,32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771627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20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22,04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5,46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896193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25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21,1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18,70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2,40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350974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16,9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15,86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1,04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07320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40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438801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347344"/>
                  </a:ext>
                </a:extLst>
              </a:tr>
              <a:tr h="297437"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662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7453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845E8C5-06FC-7B34-5A5F-B3E2D2A5DD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0117613"/>
              </p:ext>
            </p:extLst>
          </p:nvPr>
        </p:nvGraphicFramePr>
        <p:xfrm>
          <a:off x="3140242" y="1774658"/>
          <a:ext cx="5911516" cy="3308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3799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7F305-F889-56AB-830D-17E13B835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02A3E-54B9-5EBC-C455-BECFD028E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Fase </a:t>
            </a:r>
            <a:r>
              <a:rPr lang="en-US" dirty="0" err="1"/>
              <a:t>eliminasi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r>
              <a:rPr lang="en-ID" dirty="0"/>
              <a:t>Slope beta= -0,0329/jam</a:t>
            </a:r>
          </a:p>
          <a:p>
            <a:pPr marL="0" indent="0">
              <a:buNone/>
            </a:pPr>
            <a:r>
              <a:rPr lang="en-ID" dirty="0" err="1"/>
              <a:t>Intersep</a:t>
            </a:r>
            <a:r>
              <a:rPr lang="en-ID" dirty="0"/>
              <a:t> pada </a:t>
            </a:r>
            <a:r>
              <a:rPr lang="en-ID" dirty="0" err="1"/>
              <a:t>sumbu</a:t>
            </a:r>
            <a:r>
              <a:rPr lang="en-ID" dirty="0"/>
              <a:t> y 3,75 = 42,56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3AA26A6-5B41-AF45-AEA4-F74696733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354277"/>
              </p:ext>
            </p:extLst>
          </p:nvPr>
        </p:nvGraphicFramePr>
        <p:xfrm>
          <a:off x="1278689" y="2560320"/>
          <a:ext cx="4112127" cy="201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70709">
                  <a:extLst>
                    <a:ext uri="{9D8B030D-6E8A-4147-A177-3AD203B41FA5}">
                      <a16:colId xmlns:a16="http://schemas.microsoft.com/office/drawing/2014/main" val="3592521279"/>
                    </a:ext>
                  </a:extLst>
                </a:gridCol>
                <a:gridCol w="1370709">
                  <a:extLst>
                    <a:ext uri="{9D8B030D-6E8A-4147-A177-3AD203B41FA5}">
                      <a16:colId xmlns:a16="http://schemas.microsoft.com/office/drawing/2014/main" val="190032189"/>
                    </a:ext>
                  </a:extLst>
                </a:gridCol>
                <a:gridCol w="1370709">
                  <a:extLst>
                    <a:ext uri="{9D8B030D-6E8A-4147-A177-3AD203B41FA5}">
                      <a16:colId xmlns:a16="http://schemas.microsoft.com/office/drawing/2014/main" val="2616368829"/>
                    </a:ext>
                  </a:extLst>
                </a:gridCol>
              </a:tblGrid>
              <a:tr h="300344"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Kadar </a:t>
                      </a:r>
                      <a:r>
                        <a:rPr lang="en-US" dirty="0" err="1"/>
                        <a:t>obat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darah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Ln </a:t>
                      </a:r>
                      <a:r>
                        <a:rPr lang="en-US" dirty="0" err="1"/>
                        <a:t>kadar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oabt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4378580"/>
                  </a:ext>
                </a:extLst>
              </a:tr>
              <a:tr h="300344">
                <a:tc>
                  <a:txBody>
                    <a:bodyPr/>
                    <a:lstStyle/>
                    <a:p>
                      <a:r>
                        <a:rPr lang="en-US" dirty="0"/>
                        <a:t>40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2,43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426984"/>
                  </a:ext>
                </a:extLst>
              </a:tr>
              <a:tr h="300344"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2,10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21350"/>
                  </a:ext>
                </a:extLst>
              </a:tr>
              <a:tr h="300344"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1,77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951365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B6F52CA-10FF-EC68-37F6-C38E09C7D7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9460702"/>
              </p:ext>
            </p:extLst>
          </p:nvPr>
        </p:nvGraphicFramePr>
        <p:xfrm>
          <a:off x="5831305" y="190360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52240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167</TotalTime>
  <Words>979</Words>
  <Application>Microsoft Office PowerPoint</Application>
  <PresentationFormat>Widescreen</PresentationFormat>
  <Paragraphs>219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Cambria Math</vt:lpstr>
      <vt:lpstr>Garamond</vt:lpstr>
      <vt:lpstr>Organic</vt:lpstr>
      <vt:lpstr>Farmakokinetika model 2 kompartemen ekstravaskular</vt:lpstr>
      <vt:lpstr>PowerPoint Presentation</vt:lpstr>
      <vt:lpstr>PowerPoint Presentation</vt:lpstr>
      <vt:lpstr>Parameter farmakokinetika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YOKY ELFADRI</dc:creator>
  <cp:lastModifiedBy>YOKY ELFADRI</cp:lastModifiedBy>
  <cp:revision>1</cp:revision>
  <dcterms:created xsi:type="dcterms:W3CDTF">2026-06-16T14:35:10Z</dcterms:created>
  <dcterms:modified xsi:type="dcterms:W3CDTF">2026-06-17T03:29:37Z</dcterms:modified>
</cp:coreProperties>
</file>