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5D97F0-9695-41A8-9E8B-64528F73F862}" v="402" dt="2026-06-24T02:05:18.4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KY ELFADRI" userId="0a8db402b5e34aff" providerId="LiveId" clId="{B22DA4A5-DEC8-4FA5-B460-112D53FA7AFC}"/>
    <pc:docChg chg="undo custSel addSld modSld">
      <pc:chgData name="YOKY ELFADRI" userId="0a8db402b5e34aff" providerId="LiveId" clId="{B22DA4A5-DEC8-4FA5-B460-112D53FA7AFC}" dt="2026-06-24T02:06:41.029" v="2201" actId="14100"/>
      <pc:docMkLst>
        <pc:docMk/>
      </pc:docMkLst>
      <pc:sldChg chg="modSp mod">
        <pc:chgData name="YOKY ELFADRI" userId="0a8db402b5e34aff" providerId="LiveId" clId="{B22DA4A5-DEC8-4FA5-B460-112D53FA7AFC}" dt="2026-06-24T02:06:41.029" v="2201" actId="14100"/>
        <pc:sldMkLst>
          <pc:docMk/>
          <pc:sldMk cId="4263550652" sldId="256"/>
        </pc:sldMkLst>
        <pc:spChg chg="mod">
          <ac:chgData name="YOKY ELFADRI" userId="0a8db402b5e34aff" providerId="LiveId" clId="{B22DA4A5-DEC8-4FA5-B460-112D53FA7AFC}" dt="2026-06-24T02:06:41.029" v="2201" actId="14100"/>
          <ac:spMkLst>
            <pc:docMk/>
            <pc:sldMk cId="4263550652" sldId="256"/>
            <ac:spMk id="2" creationId="{C6FA0903-CDEF-22A9-4133-2F4B99C7A8C8}"/>
          </ac:spMkLst>
        </pc:spChg>
        <pc:spChg chg="mod">
          <ac:chgData name="YOKY ELFADRI" userId="0a8db402b5e34aff" providerId="LiveId" clId="{B22DA4A5-DEC8-4FA5-B460-112D53FA7AFC}" dt="2026-06-24T02:06:18.350" v="2196" actId="20577"/>
          <ac:spMkLst>
            <pc:docMk/>
            <pc:sldMk cId="4263550652" sldId="256"/>
            <ac:spMk id="3" creationId="{36086374-97F0-4B72-3F06-C9A9629604B9}"/>
          </ac:spMkLst>
        </pc:spChg>
      </pc:sldChg>
      <pc:sldChg chg="modSp">
        <pc:chgData name="YOKY ELFADRI" userId="0a8db402b5e34aff" providerId="LiveId" clId="{B22DA4A5-DEC8-4FA5-B460-112D53FA7AFC}" dt="2026-06-24T02:05:18.401" v="2109"/>
        <pc:sldMkLst>
          <pc:docMk/>
          <pc:sldMk cId="2624928270" sldId="257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2624928270" sldId="257"/>
            <ac:spMk id="2" creationId="{4F64A4E5-A4A4-40D4-0F3B-9CC5C8D0D911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2624928270" sldId="257"/>
            <ac:spMk id="3" creationId="{279B83E8-FD87-0541-B7AA-79E438128E44}"/>
          </ac:spMkLst>
        </pc:spChg>
      </pc:sldChg>
      <pc:sldChg chg="modSp">
        <pc:chgData name="YOKY ELFADRI" userId="0a8db402b5e34aff" providerId="LiveId" clId="{B22DA4A5-DEC8-4FA5-B460-112D53FA7AFC}" dt="2026-06-24T02:05:18.401" v="2109"/>
        <pc:sldMkLst>
          <pc:docMk/>
          <pc:sldMk cId="3661270479" sldId="258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3661270479" sldId="258"/>
            <ac:spMk id="2" creationId="{859B1A14-6015-EB55-F3A0-A0D85154D2DD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3661270479" sldId="258"/>
            <ac:spMk id="3" creationId="{0E8019C9-E0B7-2646-8DEF-48AAD3995E13}"/>
          </ac:spMkLst>
        </pc:spChg>
      </pc:sldChg>
      <pc:sldChg chg="modSp">
        <pc:chgData name="YOKY ELFADRI" userId="0a8db402b5e34aff" providerId="LiveId" clId="{B22DA4A5-DEC8-4FA5-B460-112D53FA7AFC}" dt="2026-06-24T02:05:18.401" v="2109"/>
        <pc:sldMkLst>
          <pc:docMk/>
          <pc:sldMk cId="2670047352" sldId="259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2670047352" sldId="259"/>
            <ac:spMk id="2" creationId="{C05CD5AE-5C43-C4D6-DD58-89FEB7FF0CDF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2670047352" sldId="259"/>
            <ac:spMk id="3" creationId="{86E87BAD-1AA7-038F-2FC2-A9DE410ED4FB}"/>
          </ac:spMkLst>
        </pc:spChg>
      </pc:sldChg>
      <pc:sldChg chg="modSp mod">
        <pc:chgData name="YOKY ELFADRI" userId="0a8db402b5e34aff" providerId="LiveId" clId="{B22DA4A5-DEC8-4FA5-B460-112D53FA7AFC}" dt="2026-06-24T02:05:18.401" v="2109"/>
        <pc:sldMkLst>
          <pc:docMk/>
          <pc:sldMk cId="948307014" sldId="260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948307014" sldId="260"/>
            <ac:spMk id="2" creationId="{C343840C-890E-96A8-6CA8-1EA0C3D5323F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948307014" sldId="260"/>
            <ac:spMk id="3" creationId="{48E67B3F-9067-0228-8366-7DED5DDDE1CF}"/>
          </ac:spMkLst>
        </pc:spChg>
      </pc:sldChg>
      <pc:sldChg chg="modSp">
        <pc:chgData name="YOKY ELFADRI" userId="0a8db402b5e34aff" providerId="LiveId" clId="{B22DA4A5-DEC8-4FA5-B460-112D53FA7AFC}" dt="2026-06-24T02:05:18.401" v="2109"/>
        <pc:sldMkLst>
          <pc:docMk/>
          <pc:sldMk cId="460937117" sldId="261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460937117" sldId="261"/>
            <ac:spMk id="2" creationId="{E8C200EF-4560-7608-053A-09218E935866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460937117" sldId="261"/>
            <ac:spMk id="3" creationId="{97874204-D766-139F-0494-E3E49F62096E}"/>
          </ac:spMkLst>
        </pc:spChg>
      </pc:sldChg>
      <pc:sldChg chg="modSp">
        <pc:chgData name="YOKY ELFADRI" userId="0a8db402b5e34aff" providerId="LiveId" clId="{B22DA4A5-DEC8-4FA5-B460-112D53FA7AFC}" dt="2026-06-24T02:05:18.401" v="2109"/>
        <pc:sldMkLst>
          <pc:docMk/>
          <pc:sldMk cId="1074397697" sldId="262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1074397697" sldId="262"/>
            <ac:spMk id="2" creationId="{C18335AD-D877-99C6-22F7-47F9E9C54A0A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1074397697" sldId="262"/>
            <ac:spMk id="3" creationId="{4B2F02BD-57B0-304F-5100-5BD575915D7B}"/>
          </ac:spMkLst>
        </pc:spChg>
      </pc:sldChg>
      <pc:sldChg chg="modSp mod">
        <pc:chgData name="YOKY ELFADRI" userId="0a8db402b5e34aff" providerId="LiveId" clId="{B22DA4A5-DEC8-4FA5-B460-112D53FA7AFC}" dt="2026-06-24T02:05:19.151" v="2110" actId="27636"/>
        <pc:sldMkLst>
          <pc:docMk/>
          <pc:sldMk cId="106566660" sldId="263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106566660" sldId="263"/>
            <ac:spMk id="2" creationId="{821BCDCF-2F6A-558F-53F4-ABE2855CCDE5}"/>
          </ac:spMkLst>
        </pc:spChg>
        <pc:spChg chg="mod">
          <ac:chgData name="YOKY ELFADRI" userId="0a8db402b5e34aff" providerId="LiveId" clId="{B22DA4A5-DEC8-4FA5-B460-112D53FA7AFC}" dt="2026-06-24T02:05:19.151" v="2110" actId="27636"/>
          <ac:spMkLst>
            <pc:docMk/>
            <pc:sldMk cId="106566660" sldId="263"/>
            <ac:spMk id="3" creationId="{1585A3CF-4A02-3DE1-9189-D307D4C5F28C}"/>
          </ac:spMkLst>
        </pc:spChg>
      </pc:sldChg>
      <pc:sldChg chg="modSp new mod">
        <pc:chgData name="YOKY ELFADRI" userId="0a8db402b5e34aff" providerId="LiveId" clId="{B22DA4A5-DEC8-4FA5-B460-112D53FA7AFC}" dt="2026-06-24T02:05:18.401" v="2109"/>
        <pc:sldMkLst>
          <pc:docMk/>
          <pc:sldMk cId="2839000482" sldId="264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2839000482" sldId="264"/>
            <ac:spMk id="2" creationId="{BF069BEA-F690-03D7-DF9F-F83298CDC972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2839000482" sldId="264"/>
            <ac:spMk id="3" creationId="{40D856C4-2EB0-B324-C6D7-9C741353D788}"/>
          </ac:spMkLst>
        </pc:spChg>
      </pc:sldChg>
      <pc:sldChg chg="addSp delSp modSp new mod">
        <pc:chgData name="YOKY ELFADRI" userId="0a8db402b5e34aff" providerId="LiveId" clId="{B22DA4A5-DEC8-4FA5-B460-112D53FA7AFC}" dt="2026-06-24T00:54:21.782" v="438" actId="20577"/>
        <pc:sldMkLst>
          <pc:docMk/>
          <pc:sldMk cId="863685221" sldId="265"/>
        </pc:sldMkLst>
        <pc:spChg chg="del">
          <ac:chgData name="YOKY ELFADRI" userId="0a8db402b5e34aff" providerId="LiveId" clId="{B22DA4A5-DEC8-4FA5-B460-112D53FA7AFC}" dt="2026-06-24T00:49:25.113" v="92" actId="478"/>
          <ac:spMkLst>
            <pc:docMk/>
            <pc:sldMk cId="863685221" sldId="265"/>
            <ac:spMk id="2" creationId="{023524EB-CC29-76A8-DA94-8832F07B1371}"/>
          </ac:spMkLst>
        </pc:spChg>
        <pc:spChg chg="mod">
          <ac:chgData name="YOKY ELFADRI" userId="0a8db402b5e34aff" providerId="LiveId" clId="{B22DA4A5-DEC8-4FA5-B460-112D53FA7AFC}" dt="2026-06-24T00:53:40.619" v="426" actId="14100"/>
          <ac:spMkLst>
            <pc:docMk/>
            <pc:sldMk cId="863685221" sldId="265"/>
            <ac:spMk id="3" creationId="{5E9DB915-2F9D-1714-FBB7-9C01D9E62325}"/>
          </ac:spMkLst>
        </pc:spChg>
        <pc:graphicFrameChg chg="add mod modGraphic">
          <ac:chgData name="YOKY ELFADRI" userId="0a8db402b5e34aff" providerId="LiveId" clId="{B22DA4A5-DEC8-4FA5-B460-112D53FA7AFC}" dt="2026-06-24T00:54:21.782" v="438" actId="20577"/>
          <ac:graphicFrameMkLst>
            <pc:docMk/>
            <pc:sldMk cId="863685221" sldId="265"/>
            <ac:graphicFrameMk id="4" creationId="{FAFC8D1C-9478-B23C-09AA-F994A2669148}"/>
          </ac:graphicFrameMkLst>
        </pc:graphicFrameChg>
      </pc:sldChg>
      <pc:sldChg chg="addSp delSp modSp new mod">
        <pc:chgData name="YOKY ELFADRI" userId="0a8db402b5e34aff" providerId="LiveId" clId="{B22DA4A5-DEC8-4FA5-B460-112D53FA7AFC}" dt="2026-06-24T01:45:29.062" v="1712" actId="20577"/>
        <pc:sldMkLst>
          <pc:docMk/>
          <pc:sldMk cId="989755503" sldId="266"/>
        </pc:sldMkLst>
        <pc:spChg chg="del">
          <ac:chgData name="YOKY ELFADRI" userId="0a8db402b5e34aff" providerId="LiveId" clId="{B22DA4A5-DEC8-4FA5-B460-112D53FA7AFC}" dt="2026-06-24T00:55:46.053" v="440" actId="478"/>
          <ac:spMkLst>
            <pc:docMk/>
            <pc:sldMk cId="989755503" sldId="266"/>
            <ac:spMk id="2" creationId="{CE7575A7-A37F-E2E0-DD82-8DD748A08FBE}"/>
          </ac:spMkLst>
        </pc:spChg>
        <pc:spChg chg="del">
          <ac:chgData name="YOKY ELFADRI" userId="0a8db402b5e34aff" providerId="LiveId" clId="{B22DA4A5-DEC8-4FA5-B460-112D53FA7AFC}" dt="2026-06-24T00:55:49.015" v="441" actId="478"/>
          <ac:spMkLst>
            <pc:docMk/>
            <pc:sldMk cId="989755503" sldId="266"/>
            <ac:spMk id="3" creationId="{7A141F7D-9ABB-2708-0017-C67F91B16EFE}"/>
          </ac:spMkLst>
        </pc:spChg>
        <pc:graphicFrameChg chg="add del">
          <ac:chgData name="YOKY ELFADRI" userId="0a8db402b5e34aff" providerId="LiveId" clId="{B22DA4A5-DEC8-4FA5-B460-112D53FA7AFC}" dt="2026-06-24T00:56:07.756" v="443" actId="3680"/>
          <ac:graphicFrameMkLst>
            <pc:docMk/>
            <pc:sldMk cId="989755503" sldId="266"/>
            <ac:graphicFrameMk id="4" creationId="{B3D2A2F6-F9EB-DD02-5DCF-6DBD3BC9FE9C}"/>
          </ac:graphicFrameMkLst>
        </pc:graphicFrameChg>
        <pc:graphicFrameChg chg="add mod modGraphic">
          <ac:chgData name="YOKY ELFADRI" userId="0a8db402b5e34aff" providerId="LiveId" clId="{B22DA4A5-DEC8-4FA5-B460-112D53FA7AFC}" dt="2026-06-24T01:45:29.062" v="1712" actId="20577"/>
          <ac:graphicFrameMkLst>
            <pc:docMk/>
            <pc:sldMk cId="989755503" sldId="266"/>
            <ac:graphicFrameMk id="5" creationId="{AFEE3E05-B719-86C7-7368-C41E9196E0C7}"/>
          </ac:graphicFrameMkLst>
        </pc:graphicFrameChg>
      </pc:sldChg>
      <pc:sldChg chg="addSp delSp modSp new mod">
        <pc:chgData name="YOKY ELFADRI" userId="0a8db402b5e34aff" providerId="LiveId" clId="{B22DA4A5-DEC8-4FA5-B460-112D53FA7AFC}" dt="2026-06-24T01:49:49.395" v="1786" actId="27918"/>
        <pc:sldMkLst>
          <pc:docMk/>
          <pc:sldMk cId="3006644583" sldId="267"/>
        </pc:sldMkLst>
        <pc:spChg chg="mod">
          <ac:chgData name="YOKY ELFADRI" userId="0a8db402b5e34aff" providerId="LiveId" clId="{B22DA4A5-DEC8-4FA5-B460-112D53FA7AFC}" dt="2026-06-24T01:27:42.691" v="1031" actId="20577"/>
          <ac:spMkLst>
            <pc:docMk/>
            <pc:sldMk cId="3006644583" sldId="267"/>
            <ac:spMk id="2" creationId="{7043D769-8D0A-CC5F-BD61-AD0A0F5E1B9C}"/>
          </ac:spMkLst>
        </pc:spChg>
        <pc:spChg chg="del">
          <ac:chgData name="YOKY ELFADRI" userId="0a8db402b5e34aff" providerId="LiveId" clId="{B22DA4A5-DEC8-4FA5-B460-112D53FA7AFC}" dt="2026-06-24T01:15:10.456" v="817" actId="3680"/>
          <ac:spMkLst>
            <pc:docMk/>
            <pc:sldMk cId="3006644583" sldId="267"/>
            <ac:spMk id="3" creationId="{DD233999-4F2A-7FA5-3C6A-F9AB8EDF2EC8}"/>
          </ac:spMkLst>
        </pc:spChg>
        <pc:graphicFrameChg chg="add mod ord modGraphic">
          <ac:chgData name="YOKY ELFADRI" userId="0a8db402b5e34aff" providerId="LiveId" clId="{B22DA4A5-DEC8-4FA5-B460-112D53FA7AFC}" dt="2026-06-24T01:18:48.293" v="886" actId="14734"/>
          <ac:graphicFrameMkLst>
            <pc:docMk/>
            <pc:sldMk cId="3006644583" sldId="267"/>
            <ac:graphicFrameMk id="4" creationId="{DA3074D0-673C-4371-F1D0-E08177F9BAA8}"/>
          </ac:graphicFrameMkLst>
        </pc:graphicFrameChg>
        <pc:graphicFrameChg chg="add mod">
          <ac:chgData name="YOKY ELFADRI" userId="0a8db402b5e34aff" providerId="LiveId" clId="{B22DA4A5-DEC8-4FA5-B460-112D53FA7AFC}" dt="2026-06-24T01:22:06.734" v="890" actId="14100"/>
          <ac:graphicFrameMkLst>
            <pc:docMk/>
            <pc:sldMk cId="3006644583" sldId="267"/>
            <ac:graphicFrameMk id="5" creationId="{8A256C17-9FCF-B3D2-2C97-E2128E6C3B54}"/>
          </ac:graphicFrameMkLst>
        </pc:graphicFrameChg>
      </pc:sldChg>
      <pc:sldChg chg="modSp new mod">
        <pc:chgData name="YOKY ELFADRI" userId="0a8db402b5e34aff" providerId="LiveId" clId="{B22DA4A5-DEC8-4FA5-B460-112D53FA7AFC}" dt="2026-06-24T02:05:18.401" v="2109"/>
        <pc:sldMkLst>
          <pc:docMk/>
          <pc:sldMk cId="2639761426" sldId="268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2639761426" sldId="268"/>
            <ac:spMk id="2" creationId="{9A4ED565-020B-F538-DD59-A583CABF1C93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2639761426" sldId="268"/>
            <ac:spMk id="3" creationId="{10AD2B8C-94F0-4D11-0D07-11FE90BFEAC9}"/>
          </ac:spMkLst>
        </pc:spChg>
      </pc:sldChg>
      <pc:sldChg chg="addSp modSp new mod">
        <pc:chgData name="YOKY ELFADRI" userId="0a8db402b5e34aff" providerId="LiveId" clId="{B22DA4A5-DEC8-4FA5-B460-112D53FA7AFC}" dt="2026-06-24T02:05:18.401" v="2109"/>
        <pc:sldMkLst>
          <pc:docMk/>
          <pc:sldMk cId="4224041901" sldId="269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4224041901" sldId="269"/>
            <ac:spMk id="2" creationId="{743935CB-4F46-36B2-FBCA-6F20520D94BE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4224041901" sldId="269"/>
            <ac:spMk id="3" creationId="{C77BB46C-033E-C808-9350-E955C4002CD6}"/>
          </ac:spMkLst>
        </pc:spChg>
        <pc:graphicFrameChg chg="add mod">
          <ac:chgData name="YOKY ELFADRI" userId="0a8db402b5e34aff" providerId="LiveId" clId="{B22DA4A5-DEC8-4FA5-B460-112D53FA7AFC}" dt="2026-06-24T01:48:20.274" v="1718" actId="14100"/>
          <ac:graphicFrameMkLst>
            <pc:docMk/>
            <pc:sldMk cId="4224041901" sldId="269"/>
            <ac:graphicFrameMk id="4" creationId="{66D1F0C6-BA71-DBB4-9882-439EB22FB386}"/>
          </ac:graphicFrameMkLst>
        </pc:graphicFrameChg>
      </pc:sldChg>
      <pc:sldChg chg="modSp new mod">
        <pc:chgData name="YOKY ELFADRI" userId="0a8db402b5e34aff" providerId="LiveId" clId="{B22DA4A5-DEC8-4FA5-B460-112D53FA7AFC}" dt="2026-06-24T02:05:18.401" v="2109"/>
        <pc:sldMkLst>
          <pc:docMk/>
          <pc:sldMk cId="2155350461" sldId="270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2155350461" sldId="270"/>
            <ac:spMk id="2" creationId="{D5D554AB-BD0B-7DF8-B7A0-91CC29EAA3A5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2155350461" sldId="270"/>
            <ac:spMk id="3" creationId="{55B0756C-70EB-727D-C779-E98B4FA6CF5B}"/>
          </ac:spMkLst>
        </pc:spChg>
      </pc:sldChg>
      <pc:sldChg chg="modSp new mod">
        <pc:chgData name="YOKY ELFADRI" userId="0a8db402b5e34aff" providerId="LiveId" clId="{B22DA4A5-DEC8-4FA5-B460-112D53FA7AFC}" dt="2026-06-24T02:05:18.401" v="2109"/>
        <pc:sldMkLst>
          <pc:docMk/>
          <pc:sldMk cId="1479945509" sldId="271"/>
        </pc:sldMkLst>
        <pc:spChg chg="mod">
          <ac:chgData name="YOKY ELFADRI" userId="0a8db402b5e34aff" providerId="LiveId" clId="{B22DA4A5-DEC8-4FA5-B460-112D53FA7AFC}" dt="2026-06-24T02:05:18.401" v="2109"/>
          <ac:spMkLst>
            <pc:docMk/>
            <pc:sldMk cId="1479945509" sldId="271"/>
            <ac:spMk id="2" creationId="{C5A18921-6FB1-83CA-C039-592349ADB9F2}"/>
          </ac:spMkLst>
        </pc:spChg>
        <pc:spChg chg="mod">
          <ac:chgData name="YOKY ELFADRI" userId="0a8db402b5e34aff" providerId="LiveId" clId="{B22DA4A5-DEC8-4FA5-B460-112D53FA7AFC}" dt="2026-06-24T02:05:18.401" v="2109"/>
          <ac:spMkLst>
            <pc:docMk/>
            <pc:sldMk cId="1479945509" sldId="271"/>
            <ac:spMk id="3" creationId="{AEEBCB1E-0A42-8CEC-331A-0607C67AC58E}"/>
          </ac:spMkLst>
        </pc:spChg>
      </pc:sldChg>
      <pc:sldChg chg="delSp modSp new mod">
        <pc:chgData name="YOKY ELFADRI" userId="0a8db402b5e34aff" providerId="LiveId" clId="{B22DA4A5-DEC8-4FA5-B460-112D53FA7AFC}" dt="2026-06-24T02:02:25.722" v="2108" actId="20577"/>
        <pc:sldMkLst>
          <pc:docMk/>
          <pc:sldMk cId="2564698117" sldId="272"/>
        </pc:sldMkLst>
        <pc:spChg chg="del">
          <ac:chgData name="YOKY ELFADRI" userId="0a8db402b5e34aff" providerId="LiveId" clId="{B22DA4A5-DEC8-4FA5-B460-112D53FA7AFC}" dt="2026-06-24T01:59:57.705" v="2028" actId="478"/>
          <ac:spMkLst>
            <pc:docMk/>
            <pc:sldMk cId="2564698117" sldId="272"/>
            <ac:spMk id="2" creationId="{D097E3A9-D344-5D36-4F11-FAF35930E933}"/>
          </ac:spMkLst>
        </pc:spChg>
        <pc:spChg chg="mod">
          <ac:chgData name="YOKY ELFADRI" userId="0a8db402b5e34aff" providerId="LiveId" clId="{B22DA4A5-DEC8-4FA5-B460-112D53FA7AFC}" dt="2026-06-24T02:02:25.722" v="2108" actId="20577"/>
          <ac:spMkLst>
            <pc:docMk/>
            <pc:sldMk cId="2564698117" sldId="272"/>
            <ac:spMk id="3" creationId="{541A0550-E6B3-5503-88F6-23311861E07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Ln dũ- Du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44007174103237096"/>
                  <c:y val="-0.4584722222222222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/>
                      <a:t>y = -0,1238x + 2,0751</a:t>
                    </a:r>
                    <a:br>
                      <a:rPr lang="en-US" baseline="0"/>
                    </a:br>
                    <a:r>
                      <a:rPr lang="en-US" baseline="0"/>
                      <a:t>R² = 0,9944</a:t>
                    </a:r>
                    <a:endParaRPr lang="en-US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Sheet1!$A$3:$A$6</c:f>
              <c:numCache>
                <c:formatCode>General</c:formatCode>
                <c:ptCount val="4"/>
                <c:pt idx="0">
                  <c:v>8</c:v>
                </c:pt>
                <c:pt idx="1">
                  <c:v>12</c:v>
                </c:pt>
                <c:pt idx="2">
                  <c:v>16</c:v>
                </c:pt>
                <c:pt idx="3">
                  <c:v>24</c:v>
                </c:pt>
              </c:numCache>
            </c:numRef>
          </c:xVal>
          <c:yVal>
            <c:numRef>
              <c:f>Sheet1!$B$3:$B$6</c:f>
              <c:numCache>
                <c:formatCode>General</c:formatCode>
                <c:ptCount val="4"/>
                <c:pt idx="0">
                  <c:v>1.0900000000000001</c:v>
                </c:pt>
                <c:pt idx="1">
                  <c:v>0.64</c:v>
                </c:pt>
                <c:pt idx="2">
                  <c:v>1E-3</c:v>
                </c:pt>
                <c:pt idx="3">
                  <c:v>-0.86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7DE-4BCB-B2F5-DAA19891F7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3539792"/>
        <c:axId val="1573537872"/>
      </c:scatterChart>
      <c:valAx>
        <c:axId val="1573539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537872"/>
        <c:crosses val="autoZero"/>
        <c:crossBetween val="midCat"/>
      </c:valAx>
      <c:valAx>
        <c:axId val="157353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5397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594925634295717E-2"/>
          <c:y val="0.27398148148148149"/>
          <c:w val="0.86817585301837275"/>
          <c:h val="0.6417672790901137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Sheet1!$B$14</c:f>
              <c:strCache>
                <c:ptCount val="1"/>
                <c:pt idx="0">
                  <c:v>ln dũ- Du
residual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41073206474190727"/>
                  <c:y val="-0.22417723826188393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Sheet1!$A$15:$A$17</c:f>
              <c:numCache>
                <c:formatCode>General</c:formatCode>
                <c:ptCount val="3"/>
                <c:pt idx="0">
                  <c:v>0.5</c:v>
                </c:pt>
                <c:pt idx="1">
                  <c:v>1</c:v>
                </c:pt>
                <c:pt idx="2">
                  <c:v>1.5</c:v>
                </c:pt>
              </c:numCache>
            </c:numRef>
          </c:xVal>
          <c:yVal>
            <c:numRef>
              <c:f>Sheet1!$B$15:$B$17</c:f>
              <c:numCache>
                <c:formatCode>General</c:formatCode>
                <c:ptCount val="3"/>
                <c:pt idx="0">
                  <c:v>4.0869999999999997</c:v>
                </c:pt>
                <c:pt idx="1">
                  <c:v>3.8986000000000001</c:v>
                </c:pt>
                <c:pt idx="2">
                  <c:v>3.6981000000000002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A18-4B6E-92DA-D9A4ED077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3556592"/>
        <c:axId val="1573557072"/>
      </c:scatterChart>
      <c:valAx>
        <c:axId val="1573556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557072"/>
        <c:crosses val="autoZero"/>
        <c:crossBetween val="midCat"/>
      </c:valAx>
      <c:valAx>
        <c:axId val="1573557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556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551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07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81536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847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1260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1851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2057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77280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386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155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2239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5326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142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013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9860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36035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651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5FE0B47-3511-403C-A928-111EDBA7E680}" type="datetimeFigureOut">
              <a:rPr lang="en-ID" smtClean="0"/>
              <a:t>24/06/2026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6EC14-9A07-4EF3-B48D-2D31BD71B78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58479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A0903-CDEF-22A9-4133-2F4B99C7A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389" y="1447800"/>
            <a:ext cx="9910354" cy="3329581"/>
          </a:xfrm>
        </p:spPr>
        <p:txBody>
          <a:bodyPr/>
          <a:lstStyle/>
          <a:p>
            <a:r>
              <a:rPr lang="en-US" dirty="0" err="1"/>
              <a:t>Farmakokinetika</a:t>
            </a:r>
            <a:r>
              <a:rPr lang="en-US" dirty="0"/>
              <a:t> model 2 </a:t>
            </a:r>
            <a:r>
              <a:rPr lang="en-US" dirty="0" err="1"/>
              <a:t>kompartemen</a:t>
            </a:r>
            <a:r>
              <a:rPr lang="en-US" dirty="0"/>
              <a:t> data </a:t>
            </a:r>
            <a:r>
              <a:rPr lang="en-US" dirty="0" err="1"/>
              <a:t>urin</a:t>
            </a:r>
            <a:r>
              <a:rPr lang="en-US" dirty="0"/>
              <a:t> iv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086374-97F0-4B72-3F06-C9A9629604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APT. YOKY ELFADRI</a:t>
            </a:r>
          </a:p>
          <a:p>
            <a:r>
              <a:rPr lang="en-US" dirty="0"/>
              <a:t>DOSEN PENGAMPU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63550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DB915-2F9D-1714-FBB7-9C01D9E62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3" y="401053"/>
            <a:ext cx="5967663" cy="616016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50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dosis</a:t>
            </a:r>
            <a:r>
              <a:rPr lang="en-US" dirty="0"/>
              <a:t> 300mg </a:t>
            </a:r>
            <a:r>
              <a:rPr lang="en-US" dirty="0" err="1"/>
              <a:t>secara</a:t>
            </a:r>
            <a:r>
              <a:rPr lang="en-US" dirty="0"/>
              <a:t> iv bolus, </a:t>
            </a:r>
            <a:r>
              <a:rPr lang="en-US" dirty="0" err="1"/>
              <a:t>kemudian</a:t>
            </a:r>
            <a:r>
              <a:rPr lang="en-US" dirty="0"/>
              <a:t> di </a:t>
            </a:r>
            <a:r>
              <a:rPr lang="en-US" dirty="0" err="1"/>
              <a:t>kumpulkan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urin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interval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sperti</a:t>
            </a:r>
            <a:r>
              <a:rPr lang="en-US" dirty="0"/>
              <a:t> data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</a:t>
            </a:r>
            <a:r>
              <a:rPr lang="en-US" dirty="0" err="1"/>
              <a:t>Hitunglah</a:t>
            </a:r>
            <a:r>
              <a:rPr lang="en-US" dirty="0"/>
              <a:t> parameter </a:t>
            </a:r>
            <a:r>
              <a:rPr lang="en-US" dirty="0" err="1"/>
              <a:t>farmakokinetika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model </a:t>
            </a:r>
            <a:r>
              <a:rPr lang="en-US" dirty="0" err="1"/>
              <a:t>kompartemen</a:t>
            </a:r>
            <a:r>
              <a:rPr lang="en-US" dirty="0"/>
              <a:t> 2</a:t>
            </a:r>
          </a:p>
          <a:p>
            <a:pPr marL="0" indent="0">
              <a:buNone/>
            </a:pPr>
            <a:endParaRPr lang="en-ID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AFC8D1C-9478-B23C-09AA-F994A26691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947457"/>
              </p:ext>
            </p:extLst>
          </p:nvPr>
        </p:nvGraphicFramePr>
        <p:xfrm>
          <a:off x="6304546" y="256941"/>
          <a:ext cx="5700298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096">
                  <a:extLst>
                    <a:ext uri="{9D8B030D-6E8A-4147-A177-3AD203B41FA5}">
                      <a16:colId xmlns:a16="http://schemas.microsoft.com/office/drawing/2014/main" val="1309479205"/>
                    </a:ext>
                  </a:extLst>
                </a:gridCol>
                <a:gridCol w="3759202">
                  <a:extLst>
                    <a:ext uri="{9D8B030D-6E8A-4147-A177-3AD203B41FA5}">
                      <a16:colId xmlns:a16="http://schemas.microsoft.com/office/drawing/2014/main" val="2442098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Waktu 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049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324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215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652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494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530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9818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760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382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811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701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283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0923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382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431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263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17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685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FEE3E05-B719-86C7-7368-C41E9196E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930529"/>
              </p:ext>
            </p:extLst>
          </p:nvPr>
        </p:nvGraphicFramePr>
        <p:xfrm>
          <a:off x="0" y="10160"/>
          <a:ext cx="9689432" cy="684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3539">
                  <a:extLst>
                    <a:ext uri="{9D8B030D-6E8A-4147-A177-3AD203B41FA5}">
                      <a16:colId xmlns:a16="http://schemas.microsoft.com/office/drawing/2014/main" val="1678857235"/>
                    </a:ext>
                  </a:extLst>
                </a:gridCol>
                <a:gridCol w="1093539">
                  <a:extLst>
                    <a:ext uri="{9D8B030D-6E8A-4147-A177-3AD203B41FA5}">
                      <a16:colId xmlns:a16="http://schemas.microsoft.com/office/drawing/2014/main" val="3951386970"/>
                    </a:ext>
                  </a:extLst>
                </a:gridCol>
                <a:gridCol w="1093539">
                  <a:extLst>
                    <a:ext uri="{9D8B030D-6E8A-4147-A177-3AD203B41FA5}">
                      <a16:colId xmlns:a16="http://schemas.microsoft.com/office/drawing/2014/main" val="1717522588"/>
                    </a:ext>
                  </a:extLst>
                </a:gridCol>
                <a:gridCol w="1093539">
                  <a:extLst>
                    <a:ext uri="{9D8B030D-6E8A-4147-A177-3AD203B41FA5}">
                      <a16:colId xmlns:a16="http://schemas.microsoft.com/office/drawing/2014/main" val="3278895631"/>
                    </a:ext>
                  </a:extLst>
                </a:gridCol>
                <a:gridCol w="1084904">
                  <a:extLst>
                    <a:ext uri="{9D8B030D-6E8A-4147-A177-3AD203B41FA5}">
                      <a16:colId xmlns:a16="http://schemas.microsoft.com/office/drawing/2014/main" val="1406428193"/>
                    </a:ext>
                  </a:extLst>
                </a:gridCol>
                <a:gridCol w="1469785">
                  <a:extLst>
                    <a:ext uri="{9D8B030D-6E8A-4147-A177-3AD203B41FA5}">
                      <a16:colId xmlns:a16="http://schemas.microsoft.com/office/drawing/2014/main" val="3760614726"/>
                    </a:ext>
                  </a:extLst>
                </a:gridCol>
                <a:gridCol w="1214525">
                  <a:extLst>
                    <a:ext uri="{9D8B030D-6E8A-4147-A177-3AD203B41FA5}">
                      <a16:colId xmlns:a16="http://schemas.microsoft.com/office/drawing/2014/main" val="1026670648"/>
                    </a:ext>
                  </a:extLst>
                </a:gridCol>
                <a:gridCol w="1546062">
                  <a:extLst>
                    <a:ext uri="{9D8B030D-6E8A-4147-A177-3AD203B41FA5}">
                      <a16:colId xmlns:a16="http://schemas.microsoft.com/office/drawing/2014/main" val="4280246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Waktu 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Hasil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dũ- Du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Ln dũ- Du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dũ- Du</a:t>
                      </a:r>
                      <a:endParaRPr lang="en-ID" dirty="0"/>
                    </a:p>
                    <a:p>
                      <a:r>
                        <a:rPr lang="en-ID" dirty="0" err="1"/>
                        <a:t>ekstrapolasi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dũ- Du</a:t>
                      </a:r>
                      <a:endParaRPr lang="en-ID" dirty="0"/>
                    </a:p>
                    <a:p>
                      <a:r>
                        <a:rPr lang="en-ID" dirty="0"/>
                        <a:t>residual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ln dũ- Du</a:t>
                      </a:r>
                      <a:endParaRPr lang="en-ID" dirty="0"/>
                    </a:p>
                    <a:p>
                      <a:r>
                        <a:rPr lang="en-ID" dirty="0"/>
                        <a:t>residual</a:t>
                      </a: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526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12,09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12,09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67,054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4,205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7,4916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59,5624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4,0870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968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10,678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22,768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56,376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4,032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7,0419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49,3341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3,8986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824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9,386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32,154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46,99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6,6193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40,3707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3,6981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72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8,908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41,062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38,082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6,2220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31,8600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3,4614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329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8,104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49,166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29,978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5,8485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24,1295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3,1834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2363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7,909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57,075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22,069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5,4975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16,5715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2,8077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579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6,435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63,51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15,634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5,1675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10,4665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2,3482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9217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4,178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67,688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11,456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4,8573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6,5987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1,8869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459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2,679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70,367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8,7770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4,5658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4,21112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1,4378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076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2,314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72,681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6,4630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4,2917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2,1713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0,7753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54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1,908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74,589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4,5550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3,7920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0,7630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-0..2705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235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1,567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76,156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2,9880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1,09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240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1,097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77,253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1,8910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0,64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424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0,890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78,143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1,0010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905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0,579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78,722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0,4220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0-086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357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0,422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79,144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707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9755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043D769-8D0A-CC5F-BD61-AD0A0F5E1B9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44642" y="2611019"/>
                <a:ext cx="11706725" cy="4185051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Slope beta: -0,1238/jam</a:t>
                </a:r>
                <a:br>
                  <a:rPr lang="en-US" dirty="0"/>
                </a:br>
                <a:r>
                  <a:rPr lang="en-US" dirty="0" err="1"/>
                  <a:t>intersep</a:t>
                </a:r>
                <a:r>
                  <a:rPr lang="en-US" dirty="0"/>
                  <a:t> 2,0751 = 7,97</a:t>
                </a:r>
                <a:br>
                  <a:rPr lang="en-US" dirty="0"/>
                </a:br>
                <a:r>
                  <a:rPr lang="en-US" dirty="0"/>
                  <a:t>Du ∞ - Du = A’.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>
                    <a:highlight>
                      <a:srgbClr val="FFFF00"/>
                    </a:highlight>
                  </a:rPr>
                  <a:t>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br>
                  <a:rPr lang="en-US" dirty="0"/>
                </a:br>
                <a:r>
                  <a:rPr lang="en-US" dirty="0"/>
                  <a:t>7,97.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1238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br>
                  <a:rPr lang="en-US" dirty="0"/>
                </a:br>
                <a:r>
                  <a:rPr lang="en-US" dirty="0"/>
                  <a:t>t1/2 e= 0,693/k</a:t>
                </a:r>
                <a:br>
                  <a:rPr lang="en-US" dirty="0"/>
                </a:br>
                <a:r>
                  <a:rPr lang="en-US" dirty="0"/>
                  <a:t>t1/2   = 0,693/0,1238 = 5,60 jam</a:t>
                </a:r>
                <a:br>
                  <a:rPr lang="en-US" dirty="0"/>
                </a:br>
                <a:endParaRPr lang="en-ID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043D769-8D0A-CC5F-BD61-AD0A0F5E1B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44642" y="2611019"/>
                <a:ext cx="11706725" cy="4185051"/>
              </a:xfrm>
              <a:blipFill>
                <a:blip r:embed="rId2"/>
                <a:stretch>
                  <a:fillRect l="-1718" t="-2475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A3074D0-673C-4371-F1D0-E08177F9BA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427936"/>
              </p:ext>
            </p:extLst>
          </p:nvPr>
        </p:nvGraphicFramePr>
        <p:xfrm>
          <a:off x="244643" y="519129"/>
          <a:ext cx="6236367" cy="1828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78789">
                  <a:extLst>
                    <a:ext uri="{9D8B030D-6E8A-4147-A177-3AD203B41FA5}">
                      <a16:colId xmlns:a16="http://schemas.microsoft.com/office/drawing/2014/main" val="2690972671"/>
                    </a:ext>
                  </a:extLst>
                </a:gridCol>
                <a:gridCol w="2078789">
                  <a:extLst>
                    <a:ext uri="{9D8B030D-6E8A-4147-A177-3AD203B41FA5}">
                      <a16:colId xmlns:a16="http://schemas.microsoft.com/office/drawing/2014/main" val="1619565166"/>
                    </a:ext>
                  </a:extLst>
                </a:gridCol>
                <a:gridCol w="2078789">
                  <a:extLst>
                    <a:ext uri="{9D8B030D-6E8A-4147-A177-3AD203B41FA5}">
                      <a16:colId xmlns:a16="http://schemas.microsoft.com/office/drawing/2014/main" val="2944017318"/>
                    </a:ext>
                  </a:extLst>
                </a:gridCol>
              </a:tblGrid>
              <a:tr h="292635">
                <a:tc>
                  <a:txBody>
                    <a:bodyPr/>
                    <a:lstStyle/>
                    <a:p>
                      <a:r>
                        <a:rPr lang="en-US" dirty="0"/>
                        <a:t>Waktu 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dũ- Du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Ln dũ- Du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492281"/>
                  </a:ext>
                </a:extLst>
              </a:tr>
              <a:tr h="343936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2,9880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1,09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09349"/>
                  </a:ext>
                </a:extLst>
              </a:tr>
              <a:tr h="343936"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1,8910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0,64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280833"/>
                  </a:ext>
                </a:extLst>
              </a:tr>
              <a:tr h="343936">
                <a:tc>
                  <a:txBody>
                    <a:bodyPr/>
                    <a:lstStyle/>
                    <a:p>
                      <a:r>
                        <a:rPr lang="en-US" dirty="0"/>
                        <a:t>16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1,001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0,001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445957"/>
                  </a:ext>
                </a:extLst>
              </a:tr>
              <a:tr h="343936">
                <a:tc>
                  <a:txBody>
                    <a:bodyPr/>
                    <a:lstStyle/>
                    <a:p>
                      <a:r>
                        <a:rPr lang="en-US" dirty="0"/>
                        <a:t>24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0,422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-0,86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746790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A256C17-9FCF-B3D2-2C97-E2128E6C3B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4108196"/>
              </p:ext>
            </p:extLst>
          </p:nvPr>
        </p:nvGraphicFramePr>
        <p:xfrm>
          <a:off x="6745705" y="61929"/>
          <a:ext cx="5201652" cy="3162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6644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ED565-020B-F538-DD59-A583CABF1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AD2B8C-94F0-4D11-0D07-11FE90BFEA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Distribusi </a:t>
                </a:r>
                <a:r>
                  <a:rPr lang="en-US" dirty="0" err="1"/>
                  <a:t>obat</a:t>
                </a:r>
                <a:endParaRPr lang="en-US" dirty="0"/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r>
                  <a:rPr lang="en-US" dirty="0"/>
                  <a:t>Masukkan </a:t>
                </a:r>
                <a:r>
                  <a:rPr lang="en-US" dirty="0" err="1"/>
                  <a:t>tiap</a:t>
                </a:r>
                <a:r>
                  <a:rPr lang="en-US" dirty="0"/>
                  <a:t> </a:t>
                </a:r>
                <a:r>
                  <a:rPr lang="en-US" dirty="0" err="1"/>
                  <a:t>unsur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t </a:t>
                </a:r>
                <a:r>
                  <a:rPr lang="en-US" dirty="0" err="1"/>
                  <a:t>mulai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0,5 jam – 6 jam pada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regresi</a:t>
                </a:r>
                <a:r>
                  <a:rPr lang="en-US" dirty="0"/>
                  <a:t> </a:t>
                </a:r>
                <a:r>
                  <a:rPr lang="en-US" dirty="0" err="1"/>
                  <a:t>fase</a:t>
                </a:r>
                <a:r>
                  <a:rPr lang="en-US" dirty="0"/>
                  <a:t> </a:t>
                </a:r>
                <a:r>
                  <a:rPr lang="en-US" dirty="0" err="1"/>
                  <a:t>eliminasi</a:t>
                </a:r>
                <a:r>
                  <a:rPr lang="en-US" dirty="0"/>
                  <a:t>  </a:t>
                </a:r>
                <a:r>
                  <a:rPr lang="en-US" dirty="0" err="1"/>
                  <a:t>sehingga</a:t>
                </a:r>
                <a:r>
                  <a:rPr lang="en-US" dirty="0"/>
                  <a:t> di </a:t>
                </a:r>
                <a:r>
                  <a:rPr lang="en-US" dirty="0" err="1"/>
                  <a:t>dapat</a:t>
                </a:r>
                <a:r>
                  <a:rPr lang="en-US" dirty="0"/>
                  <a:t> dũ- Du</a:t>
                </a:r>
                <a:r>
                  <a:rPr lang="en-ID" dirty="0"/>
                  <a:t> </a:t>
                </a:r>
                <a:r>
                  <a:rPr lang="en-ID" dirty="0" err="1"/>
                  <a:t>ekstrapolasi</a:t>
                </a:r>
                <a:endParaRPr lang="en-ID" dirty="0"/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endParaRPr lang="en-ID" dirty="0"/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r>
                  <a:rPr lang="en-US" dirty="0"/>
                  <a:t>7,97.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0,1238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0,5</m:t>
                        </m:r>
                      </m:sup>
                    </m:sSup>
                  </m:oMath>
                </a14:m>
                <a:r>
                  <a:rPr lang="en-ID" dirty="0"/>
                  <a:t> =</a:t>
                </a:r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endParaRPr lang="en-ID" dirty="0"/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r>
                  <a:rPr lang="en-US" dirty="0"/>
                  <a:t>dũ- Du</a:t>
                </a:r>
                <a:r>
                  <a:rPr lang="en-ID" dirty="0"/>
                  <a:t> residual = </a:t>
                </a:r>
                <a:r>
                  <a:rPr lang="en-US" dirty="0"/>
                  <a:t>dũ- Du</a:t>
                </a:r>
                <a:r>
                  <a:rPr lang="en-ID" dirty="0"/>
                  <a:t> </a:t>
                </a:r>
                <a:r>
                  <a:rPr lang="en-ID" dirty="0" err="1"/>
                  <a:t>observasi</a:t>
                </a:r>
                <a:r>
                  <a:rPr lang="en-ID" dirty="0"/>
                  <a:t> - </a:t>
                </a:r>
                <a:r>
                  <a:rPr lang="en-US" dirty="0"/>
                  <a:t>dũ- Du</a:t>
                </a:r>
                <a:r>
                  <a:rPr lang="en-ID" dirty="0"/>
                  <a:t> </a:t>
                </a:r>
                <a:r>
                  <a:rPr lang="en-ID" dirty="0" err="1"/>
                  <a:t>ekstrapolasi</a:t>
                </a:r>
                <a:endParaRPr lang="en-ID" dirty="0"/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r>
                  <a:rPr lang="en-ID" dirty="0"/>
                  <a:t>T 0,5 = 67,054-7,4916= 59,5624 mg/L</a:t>
                </a:r>
              </a:p>
              <a:p>
                <a:pPr marL="0" lvl="0" indent="0">
                  <a:lnSpc>
                    <a:spcPct val="100000"/>
                  </a:lnSpc>
                  <a:spcBef>
                    <a:spcPts val="0"/>
                  </a:spcBef>
                  <a:buNone/>
                  <a:defRPr/>
                </a:pPr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AD2B8C-94F0-4D11-0D07-11FE90BFEA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49" t="-87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9761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935CB-4F46-36B2-FBCA-6F20520D9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B46C-033E-C808-9350-E955C4002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t vs </a:t>
            </a:r>
            <a:r>
              <a:rPr lang="en-US" dirty="0" err="1"/>
              <a:t>lndu</a:t>
            </a:r>
            <a:r>
              <a:rPr lang="en-US" dirty="0"/>
              <a:t>̃- Du residual pada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minimal 3 </a:t>
            </a:r>
            <a:r>
              <a:rPr lang="en-US" dirty="0" err="1"/>
              <a:t>titik</a:t>
            </a:r>
            <a:r>
              <a:rPr lang="en-US" dirty="0"/>
              <a:t> ( </a:t>
            </a:r>
            <a:r>
              <a:rPr lang="en-US" dirty="0" err="1"/>
              <a:t>cari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</a:t>
            </a:r>
            <a:r>
              <a:rPr lang="en-US" dirty="0" err="1"/>
              <a:t>korelasi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				slope alfa = -0,3889/jam</a:t>
            </a:r>
          </a:p>
          <a:p>
            <a:pPr marL="0" indent="0">
              <a:buNone/>
            </a:pPr>
            <a:r>
              <a:rPr lang="en-US" dirty="0"/>
              <a:t>					</a:t>
            </a:r>
            <a:r>
              <a:rPr lang="en-US" dirty="0" err="1"/>
              <a:t>intersep</a:t>
            </a:r>
            <a:r>
              <a:rPr lang="en-US" dirty="0"/>
              <a:t> 4,2835= 72,49</a:t>
            </a:r>
          </a:p>
          <a:p>
            <a:pPr marL="0" indent="0">
              <a:buNone/>
            </a:pPr>
            <a:r>
              <a:rPr lang="en-ID" dirty="0"/>
              <a:t>						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6D1F0C6-BA71-DBB4-9882-439EB22FB3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100839"/>
              </p:ext>
            </p:extLst>
          </p:nvPr>
        </p:nvGraphicFramePr>
        <p:xfrm>
          <a:off x="838200" y="2629693"/>
          <a:ext cx="4888832" cy="3289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4041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554AB-BD0B-7DF8-B7A0-91CC29EAA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B0756C-70EB-727D-C779-E98B4FA6CF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Du ∞ - Du = </a:t>
                </a:r>
                <a:r>
                  <a:rPr lang="en-US" dirty="0">
                    <a:highlight>
                      <a:srgbClr val="00FF00"/>
                    </a:highlight>
                  </a:rPr>
                  <a:t>A’.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highlight>
                              <a:srgbClr val="00FF00"/>
                            </a:highlight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72,49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0,3889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B0756C-70EB-727D-C779-E98B4FA6CF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41" t="-87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5350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18921-6FB1-83CA-C039-592349ADB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EBCB1E-0A42-8CEC-331A-0607C67AC5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Du ∞ - Du = A’.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CS=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72,49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0,3889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ID" dirty="0"/>
                  <a:t> + </a:t>
                </a:r>
                <a:r>
                  <a:rPr lang="en-US" dirty="0"/>
                  <a:t>7,97.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0,1238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endParaRPr lang="en-ID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EBCB1E-0A42-8CEC-331A-0607C67AC5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49" t="-87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9945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1A0550-E6B3-5503-88F6-23311861E0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6674"/>
                <a:ext cx="10515600" cy="6601325"/>
              </a:xfrm>
            </p:spPr>
            <p:txBody>
              <a:bodyPr/>
              <a:lstStyle/>
              <a:p>
                <a:r>
                  <a:rPr lang="en-US" dirty="0"/>
                  <a:t>K=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e>
                          <m:e/>
                        </m:eqArr>
                      </m:den>
                    </m:f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K=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49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.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3889</m:t>
                            </m:r>
                          </m:e>
                          <m:sup/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. 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1238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49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97</m:t>
                        </m:r>
                      </m:den>
                    </m:f>
                  </m:oMath>
                </a14:m>
                <a:r>
                  <a:rPr lang="en-ID" b="1" dirty="0"/>
                  <a:t> = 0,3627/jam</a:t>
                </a:r>
              </a:p>
              <a:p>
                <a:pPr marL="0" indent="0">
                  <a:buNone/>
                </a:pPr>
                <a:endParaRPr lang="en-ID" b="1" dirty="0"/>
              </a:p>
              <a:p>
                <a:pPr marL="0" indent="0">
                  <a:buNone/>
                </a:pPr>
                <a:r>
                  <a:rPr lang="en-US" dirty="0"/>
                  <a:t>K21=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den>
                    </m:f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K21=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3889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1238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3627</m:t>
                        </m:r>
                      </m:den>
                    </m:f>
                  </m:oMath>
                </a14:m>
                <a:r>
                  <a:rPr lang="en-ID" b="1" dirty="0"/>
                  <a:t> = 0,1328/ jam</a:t>
                </a:r>
              </a:p>
              <a:p>
                <a:pPr marL="0" indent="0">
                  <a:buNone/>
                </a:pPr>
                <a:endParaRPr lang="en-ID" b="1" dirty="0"/>
              </a:p>
              <a:p>
                <a:pPr marL="0" indent="0">
                  <a:buNone/>
                </a:pPr>
                <a:r>
                  <a:rPr lang="en-ID" dirty="0"/>
                  <a:t>K12 = a + B – k21 – k</a:t>
                </a:r>
              </a:p>
              <a:p>
                <a:pPr marL="0" indent="0">
                  <a:buNone/>
                </a:pPr>
                <a:r>
                  <a:rPr lang="en-ID" dirty="0"/>
                  <a:t>K12 = 0,3889 + 0,1238 – 0,1328 – 0,3627 = 0,,173/jam</a:t>
                </a:r>
                <a:endParaRPr lang="en-ID" b="1" dirty="0"/>
              </a:p>
              <a:p>
                <a:pPr marL="0" indent="0">
                  <a:buNone/>
                </a:pPr>
                <a:endParaRPr lang="en-ID" b="1" dirty="0"/>
              </a:p>
              <a:p>
                <a:pPr marL="0" indent="0">
                  <a:buNone/>
                </a:pPr>
                <a:endParaRPr lang="en-ID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1A0550-E6B3-5503-88F6-23311861E0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6674"/>
                <a:ext cx="10515600" cy="6601325"/>
              </a:xfrm>
              <a:blipFill>
                <a:blip r:embed="rId2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4698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4A4E5-A4A4-40D4-0F3B-9CC5C8D0D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B83E8-FD87-0541-B7AA-79E438128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2 </a:t>
            </a:r>
            <a:r>
              <a:rPr lang="en-US" dirty="0" err="1"/>
              <a:t>metode</a:t>
            </a:r>
            <a:r>
              <a:rPr lang="en-US" dirty="0"/>
              <a:t>: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eksresi</a:t>
            </a:r>
            <a:r>
              <a:rPr lang="en-US" dirty="0"/>
              <a:t> urine dan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eksresi</a:t>
            </a:r>
            <a:r>
              <a:rPr lang="en-US" dirty="0"/>
              <a:t> urine </a:t>
            </a:r>
            <a:r>
              <a:rPr lang="en-US" dirty="0" err="1"/>
              <a:t>kumulatif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eksresi</a:t>
            </a:r>
            <a:r>
              <a:rPr lang="en-US" dirty="0"/>
              <a:t> urine ( rate method)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dDu</a:t>
            </a:r>
            <a:r>
              <a:rPr lang="en-US" dirty="0"/>
              <a:t> / dt = </a:t>
            </a:r>
            <a:r>
              <a:rPr lang="en-US" dirty="0" err="1"/>
              <a:t>kr</a:t>
            </a:r>
            <a:r>
              <a:rPr lang="en-US" dirty="0"/>
              <a:t> . Ds</a:t>
            </a:r>
          </a:p>
          <a:p>
            <a:pPr marL="0" indent="0">
              <a:buNone/>
            </a:pPr>
            <a:r>
              <a:rPr lang="en-US" dirty="0"/>
              <a:t> Du :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utuh</a:t>
            </a:r>
            <a:r>
              <a:rPr lang="en-US" dirty="0"/>
              <a:t> ( </a:t>
            </a:r>
            <a:r>
              <a:rPr lang="en-US" dirty="0" err="1"/>
              <a:t>tdak</a:t>
            </a:r>
            <a:r>
              <a:rPr lang="en-US" dirty="0"/>
              <a:t> </a:t>
            </a:r>
            <a:r>
              <a:rPr lang="en-US" dirty="0" err="1"/>
              <a:t>termetabolisme</a:t>
            </a:r>
            <a:r>
              <a:rPr lang="en-US" dirty="0"/>
              <a:t> ) yang di </a:t>
            </a:r>
            <a:r>
              <a:rPr lang="en-US" dirty="0" err="1"/>
              <a:t>eksresikan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urin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t. Ds Adalah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kompartemen</a:t>
            </a:r>
            <a:r>
              <a:rPr lang="en-US" dirty="0"/>
              <a:t> </a:t>
            </a:r>
            <a:r>
              <a:rPr lang="en-US" dirty="0" err="1"/>
              <a:t>sentral</a:t>
            </a:r>
            <a:r>
              <a:rPr lang="en-US" dirty="0"/>
              <a:t> pada </a:t>
            </a:r>
            <a:r>
              <a:rPr lang="en-US" dirty="0" err="1"/>
              <a:t>waktu</a:t>
            </a:r>
            <a:r>
              <a:rPr lang="en-US" dirty="0"/>
              <a:t> 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24928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B1A14-6015-EB55-F3A0-A0D85154D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8019C9-E0B7-2646-8DEF-48AAD3995E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 </a:t>
                </a:r>
                <a:r>
                  <a:rPr lang="en-US" dirty="0" err="1"/>
                  <a:t>dDu</a:t>
                </a:r>
                <a:r>
                  <a:rPr lang="en-US" dirty="0"/>
                  <a:t>/ dt = A’.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A’ = Kr . Div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21 −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ID" dirty="0"/>
                  <a:t>)</a:t>
                </a:r>
              </a:p>
              <a:p>
                <a:pPr marL="0" indent="0">
                  <a:buNone/>
                </a:pPr>
                <a:r>
                  <a:rPr lang="en-ID" dirty="0"/>
                  <a:t>B’ = Kr . Div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21 −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ID" dirty="0"/>
                  <a:t>)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Jika </a:t>
                </a:r>
                <a:r>
                  <a:rPr lang="en-ID" dirty="0" err="1"/>
                  <a:t>kecepatan</a:t>
                </a:r>
                <a:r>
                  <a:rPr lang="en-ID" dirty="0"/>
                  <a:t> </a:t>
                </a:r>
                <a:r>
                  <a:rPr lang="en-ID" dirty="0" err="1"/>
                  <a:t>eksresi</a:t>
                </a:r>
                <a:r>
                  <a:rPr lang="en-ID" dirty="0"/>
                  <a:t> </a:t>
                </a:r>
                <a:r>
                  <a:rPr lang="en-ID" dirty="0" err="1"/>
                  <a:t>obat</a:t>
                </a:r>
                <a:r>
                  <a:rPr lang="en-ID" dirty="0"/>
                  <a:t> </a:t>
                </a:r>
                <a:r>
                  <a:rPr lang="en-ID" dirty="0" err="1"/>
                  <a:t>utuh</a:t>
                </a:r>
                <a:r>
                  <a:rPr lang="en-ID" dirty="0"/>
                  <a:t> (log </a:t>
                </a:r>
                <a:r>
                  <a:rPr lang="en-ID" dirty="0" err="1"/>
                  <a:t>Ddu</a:t>
                </a:r>
                <a:r>
                  <a:rPr lang="en-ID" dirty="0"/>
                  <a:t> / dt ) di buat </a:t>
                </a:r>
                <a:r>
                  <a:rPr lang="en-ID" dirty="0" err="1"/>
                  <a:t>kurva</a:t>
                </a:r>
                <a:r>
                  <a:rPr lang="en-ID" dirty="0"/>
                  <a:t> </a:t>
                </a:r>
                <a:r>
                  <a:rPr lang="en-ID" dirty="0" err="1"/>
                  <a:t>terhadap</a:t>
                </a:r>
                <a:r>
                  <a:rPr lang="en-ID" dirty="0"/>
                  <a:t> </a:t>
                </a:r>
                <a:r>
                  <a:rPr lang="en-ID" dirty="0" err="1"/>
                  <a:t>waktu</a:t>
                </a:r>
                <a:r>
                  <a:rPr lang="en-ID" dirty="0"/>
                  <a:t> (t) </a:t>
                </a:r>
                <a:r>
                  <a:rPr lang="en-ID" dirty="0" err="1"/>
                  <a:t>akan</a:t>
                </a:r>
                <a:r>
                  <a:rPr lang="en-ID" dirty="0"/>
                  <a:t> </a:t>
                </a:r>
                <a:r>
                  <a:rPr lang="en-ID" dirty="0" err="1"/>
                  <a:t>terbentuk</a:t>
                </a:r>
                <a:r>
                  <a:rPr lang="en-ID" dirty="0"/>
                  <a:t> </a:t>
                </a:r>
                <a:r>
                  <a:rPr lang="en-ID" dirty="0" err="1"/>
                  <a:t>kurva</a:t>
                </a:r>
                <a:r>
                  <a:rPr lang="en-ID" dirty="0"/>
                  <a:t> </a:t>
                </a:r>
                <a:r>
                  <a:rPr lang="en-ID" dirty="0" err="1"/>
                  <a:t>bifase</a:t>
                </a:r>
                <a:r>
                  <a:rPr lang="en-ID" dirty="0"/>
                  <a:t>, </a:t>
                </a:r>
                <a:r>
                  <a:rPr lang="en-ID" dirty="0" err="1"/>
                  <a:t>persis</a:t>
                </a:r>
                <a:r>
                  <a:rPr lang="en-ID" dirty="0"/>
                  <a:t> </a:t>
                </a:r>
                <a:r>
                  <a:rPr lang="en-ID" dirty="0" err="1"/>
                  <a:t>sama</a:t>
                </a:r>
                <a:r>
                  <a:rPr lang="en-ID" dirty="0"/>
                  <a:t> </a:t>
                </a:r>
                <a:r>
                  <a:rPr lang="en-ID" dirty="0" err="1"/>
                  <a:t>dengan</a:t>
                </a:r>
                <a:r>
                  <a:rPr lang="en-ID" dirty="0"/>
                  <a:t> yang di </a:t>
                </a:r>
                <a:r>
                  <a:rPr lang="en-ID" dirty="0" err="1"/>
                  <a:t>hasilkan</a:t>
                </a:r>
                <a:r>
                  <a:rPr lang="en-ID" dirty="0"/>
                  <a:t> </a:t>
                </a:r>
                <a:r>
                  <a:rPr lang="en-ID" dirty="0" err="1"/>
                  <a:t>kurva</a:t>
                </a:r>
                <a:r>
                  <a:rPr lang="en-ID" dirty="0"/>
                  <a:t> cs vs t 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8019C9-E0B7-2646-8DEF-48AAD3995E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348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127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CD5AE-5C43-C4D6-DD58-89FEB7FF0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87BAD-1AA7-038F-2FC2-A9DE410ED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Nilai A’, B’, alfa dan beta di </a:t>
            </a:r>
            <a:r>
              <a:rPr lang="en-US" dirty="0" err="1"/>
              <a:t>peroleh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residual </a:t>
            </a:r>
            <a:r>
              <a:rPr lang="en-US" dirty="0" err="1"/>
              <a:t>antaralog</a:t>
            </a:r>
            <a:r>
              <a:rPr lang="en-US" dirty="0"/>
              <a:t> </a:t>
            </a:r>
            <a:r>
              <a:rPr lang="en-US" dirty="0" err="1"/>
              <a:t>dDu</a:t>
            </a:r>
            <a:r>
              <a:rPr lang="en-US" dirty="0"/>
              <a:t>/dt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waktu</a:t>
            </a:r>
            <a:endParaRPr lang="en-ID" dirty="0"/>
          </a:p>
          <a:p>
            <a:pPr marL="0" indent="0">
              <a:buNone/>
            </a:pPr>
            <a:r>
              <a:rPr lang="en-ID" dirty="0"/>
              <a:t>B’ ADALAH INTERSEP PADA SUMBU Y KETIKA GARIS FASE ELIMINASI ( </a:t>
            </a:r>
            <a:r>
              <a:rPr lang="en-ID" dirty="0" err="1"/>
              <a:t>dengan</a:t>
            </a:r>
            <a:r>
              <a:rPr lang="en-ID" dirty="0"/>
              <a:t> slope –beta/2.303) di </a:t>
            </a:r>
            <a:r>
              <a:rPr lang="en-ID" dirty="0" err="1"/>
              <a:t>hubungkan</a:t>
            </a:r>
            <a:r>
              <a:rPr lang="en-ID" dirty="0"/>
              <a:t> </a:t>
            </a:r>
            <a:r>
              <a:rPr lang="en-ID" dirty="0" err="1"/>
              <a:t>kesumbu</a:t>
            </a:r>
            <a:r>
              <a:rPr lang="en-ID" dirty="0"/>
              <a:t> y</a:t>
            </a:r>
          </a:p>
          <a:p>
            <a:pPr marL="0" indent="0">
              <a:buNone/>
            </a:pPr>
            <a:r>
              <a:rPr lang="en-ID" dirty="0"/>
              <a:t>A’ Adalah </a:t>
            </a:r>
            <a:r>
              <a:rPr lang="en-ID" dirty="0" err="1"/>
              <a:t>intersep</a:t>
            </a:r>
            <a:r>
              <a:rPr lang="en-ID" dirty="0"/>
              <a:t> pada </a:t>
            </a:r>
            <a:r>
              <a:rPr lang="en-ID" dirty="0" err="1"/>
              <a:t>sumbu</a:t>
            </a:r>
            <a:r>
              <a:rPr lang="en-ID" dirty="0"/>
              <a:t> y </a:t>
            </a:r>
            <a:r>
              <a:rPr lang="en-ID" dirty="0" err="1"/>
              <a:t>dari</a:t>
            </a:r>
            <a:r>
              <a:rPr lang="en-ID" dirty="0"/>
              <a:t> garis  residual </a:t>
            </a:r>
            <a:r>
              <a:rPr lang="en-ID" dirty="0" err="1"/>
              <a:t>dengan</a:t>
            </a:r>
            <a:r>
              <a:rPr lang="en-ID" dirty="0"/>
              <a:t> slope – alfa/2,303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70047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3840C-890E-96A8-6CA8-1EA0C3D53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 </a:t>
            </a:r>
            <a:r>
              <a:rPr lang="en-US" dirty="0" err="1"/>
              <a:t>farmakokinetika</a:t>
            </a:r>
            <a:r>
              <a:rPr lang="en-US" dirty="0"/>
              <a:t> </a:t>
            </a:r>
            <a:r>
              <a:rPr lang="en-US" dirty="0" err="1"/>
              <a:t>lainnya</a:t>
            </a:r>
            <a:endParaRPr lang="en-ID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E67B3F-9067-0228-8366-7DED5DDDE1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K21=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den>
                    </m:f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K12 = a + B – k21 – k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US" dirty="0"/>
                  <a:t>K=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e>
                          <m:e/>
                        </m:eqArr>
                      </m:den>
                    </m:f>
                  </m:oMath>
                </a14:m>
                <a:endParaRPr lang="en-ID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E67B3F-9067-0228-8366-7DED5DDDE1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49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8307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200EF-4560-7608-053A-09218E935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874204-D766-139F-0494-E3E49F6209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Metode </a:t>
                </a:r>
                <a:r>
                  <a:rPr lang="en-US" dirty="0" err="1"/>
                  <a:t>eksresi</a:t>
                </a:r>
                <a:r>
                  <a:rPr lang="en-US" dirty="0"/>
                  <a:t> </a:t>
                </a:r>
                <a:r>
                  <a:rPr lang="en-US" dirty="0" err="1"/>
                  <a:t>urin</a:t>
                </a:r>
                <a:r>
                  <a:rPr lang="en-US" dirty="0"/>
                  <a:t> </a:t>
                </a:r>
                <a:r>
                  <a:rPr lang="en-US" dirty="0" err="1"/>
                  <a:t>kumulatif</a:t>
                </a:r>
                <a:r>
                  <a:rPr lang="en-US" dirty="0"/>
                  <a:t> ( sigma </a:t>
                </a:r>
                <a:r>
                  <a:rPr lang="en-US" dirty="0" err="1"/>
                  <a:t>mminus</a:t>
                </a:r>
                <a:r>
                  <a:rPr lang="en-US" dirty="0"/>
                  <a:t> method )</a:t>
                </a:r>
              </a:p>
              <a:p>
                <a:pPr marL="0" indent="0">
                  <a:buNone/>
                </a:pPr>
                <a:r>
                  <a:rPr lang="en-US" dirty="0" err="1"/>
                  <a:t>Jumlah</a:t>
                </a:r>
                <a:r>
                  <a:rPr lang="en-US" dirty="0"/>
                  <a:t> </a:t>
                </a:r>
                <a:r>
                  <a:rPr lang="en-US" dirty="0" err="1"/>
                  <a:t>kumulatif</a:t>
                </a:r>
                <a:r>
                  <a:rPr lang="en-US" dirty="0"/>
                  <a:t> </a:t>
                </a:r>
                <a:r>
                  <a:rPr lang="en-US" dirty="0" err="1"/>
                  <a:t>obat</a:t>
                </a:r>
                <a:r>
                  <a:rPr lang="en-US" dirty="0"/>
                  <a:t> </a:t>
                </a:r>
                <a:r>
                  <a:rPr lang="en-US" dirty="0" err="1"/>
                  <a:t>utuh</a:t>
                </a:r>
                <a:r>
                  <a:rPr lang="en-US" dirty="0"/>
                  <a:t> yang </a:t>
                </a:r>
                <a:r>
                  <a:rPr lang="en-US" dirty="0" err="1"/>
                  <a:t>dieksresi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urin</a:t>
                </a:r>
                <a:r>
                  <a:rPr lang="en-US" dirty="0"/>
                  <a:t> </a:t>
                </a:r>
                <a:r>
                  <a:rPr lang="en-US" dirty="0" err="1"/>
                  <a:t>sampai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t (Du)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diterangkan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: </a:t>
                </a:r>
              </a:p>
              <a:p>
                <a:pPr marL="0" indent="0">
                  <a:buNone/>
                </a:pPr>
                <a:r>
                  <a:rPr lang="en-US" dirty="0" err="1"/>
                  <a:t>Duoo</a:t>
                </a:r>
                <a:r>
                  <a:rPr lang="en-US" dirty="0"/>
                  <a:t> – Du =  </a:t>
                </a:r>
                <a:r>
                  <a:rPr lang="en-US" dirty="0" err="1"/>
                  <a:t>Duoo</a:t>
                </a:r>
                <a:r>
                  <a:rPr lang="en-US" dirty="0"/>
                  <a:t> </a:t>
                </a:r>
                <a:r>
                  <a:rPr lang="en-ID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en-ID" dirty="0"/>
                  <a:t>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en-ID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Jika </a:t>
                </a:r>
                <a:r>
                  <a:rPr lang="en-ID" dirty="0" err="1"/>
                  <a:t>obat</a:t>
                </a:r>
                <a:r>
                  <a:rPr lang="en-ID" dirty="0"/>
                  <a:t> </a:t>
                </a:r>
                <a:r>
                  <a:rPr lang="en-ID" dirty="0" err="1"/>
                  <a:t>telah</a:t>
                </a:r>
                <a:r>
                  <a:rPr lang="en-ID" dirty="0"/>
                  <a:t> </a:t>
                </a:r>
                <a:r>
                  <a:rPr lang="en-ID" dirty="0" err="1"/>
                  <a:t>dieksresikan</a:t>
                </a:r>
                <a:r>
                  <a:rPr lang="en-ID" dirty="0"/>
                  <a:t> </a:t>
                </a:r>
                <a:r>
                  <a:rPr lang="en-ID" dirty="0" err="1"/>
                  <a:t>ke</a:t>
                </a:r>
                <a:r>
                  <a:rPr lang="en-ID" dirty="0"/>
                  <a:t> </a:t>
                </a:r>
                <a:r>
                  <a:rPr lang="en-ID" dirty="0" err="1"/>
                  <a:t>dalam</a:t>
                </a:r>
                <a:r>
                  <a:rPr lang="en-ID" dirty="0"/>
                  <a:t> </a:t>
                </a:r>
                <a:r>
                  <a:rPr lang="en-ID" dirty="0" err="1"/>
                  <a:t>urin</a:t>
                </a:r>
                <a:r>
                  <a:rPr lang="en-ID" dirty="0"/>
                  <a:t> </a:t>
                </a:r>
                <a:r>
                  <a:rPr lang="en-ID" dirty="0" err="1"/>
                  <a:t>sampai</a:t>
                </a:r>
                <a:r>
                  <a:rPr lang="en-ID" dirty="0"/>
                  <a:t> </a:t>
                </a:r>
                <a:r>
                  <a:rPr lang="en-ID" dirty="0" err="1"/>
                  <a:t>waktu</a:t>
                </a:r>
                <a:r>
                  <a:rPr lang="en-ID" dirty="0"/>
                  <a:t> </a:t>
                </a:r>
                <a:r>
                  <a:rPr lang="en-ID" dirty="0" err="1"/>
                  <a:t>tak</a:t>
                </a:r>
                <a:r>
                  <a:rPr lang="en-ID" dirty="0"/>
                  <a:t> </a:t>
                </a:r>
                <a:r>
                  <a:rPr lang="en-ID" dirty="0" err="1"/>
                  <a:t>terhingga</a:t>
                </a:r>
                <a:r>
                  <a:rPr lang="en-ID" dirty="0"/>
                  <a:t> </a:t>
                </a:r>
                <a:r>
                  <a:rPr lang="en-ID" dirty="0" err="1"/>
                  <a:t>atau</a:t>
                </a:r>
                <a:r>
                  <a:rPr lang="en-ID" dirty="0"/>
                  <a:t> Du </a:t>
                </a:r>
                <a:r>
                  <a:rPr lang="en-ID" dirty="0" err="1"/>
                  <a:t>tak</a:t>
                </a:r>
                <a:r>
                  <a:rPr lang="en-ID" dirty="0"/>
                  <a:t> </a:t>
                </a:r>
                <a:r>
                  <a:rPr lang="en-ID" dirty="0" err="1"/>
                  <a:t>terhingga</a:t>
                </a:r>
                <a:r>
                  <a:rPr lang="en-ID" dirty="0"/>
                  <a:t> </a:t>
                </a:r>
                <a:r>
                  <a:rPr lang="en-ID" dirty="0" err="1"/>
                  <a:t>maka</a:t>
                </a:r>
                <a:r>
                  <a:rPr lang="en-ID" dirty="0"/>
                  <a:t> e </a:t>
                </a:r>
                <a:r>
                  <a:rPr lang="en-ID" dirty="0" err="1"/>
                  <a:t>takterhingga</a:t>
                </a:r>
                <a:r>
                  <a:rPr lang="en-ID" dirty="0"/>
                  <a:t> = 0</a:t>
                </a:r>
              </a:p>
              <a:p>
                <a:pPr marL="0" indent="0">
                  <a:buNone/>
                </a:pPr>
                <a:r>
                  <a:rPr lang="en-ID" dirty="0"/>
                  <a:t>Du </a:t>
                </a:r>
                <a:r>
                  <a:rPr lang="en-ID" dirty="0" err="1"/>
                  <a:t>oo</a:t>
                </a:r>
                <a:r>
                  <a:rPr lang="en-ID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𝐷𝑖𝑣</m:t>
                        </m:r>
                      </m:num>
                      <m:den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e/>
                        </m:eqArr>
                      </m:den>
                    </m:f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874204-D766-139F-0494-E3E49F6209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0937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335AD-D877-99C6-22F7-47F9E9C54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2F02BD-57B0-304F-5100-5BD575915D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Duoo/   DU = A’.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ID" dirty="0"/>
              </a:p>
              <a:p>
                <a:r>
                  <a:rPr lang="en-ID" dirty="0"/>
                  <a:t>Du </a:t>
                </a:r>
                <a:r>
                  <a:rPr lang="en-ID" dirty="0" err="1"/>
                  <a:t>takhingga</a:t>
                </a:r>
                <a:r>
                  <a:rPr lang="en-ID" dirty="0"/>
                  <a:t> – du Adalah </a:t>
                </a:r>
                <a:r>
                  <a:rPr lang="en-ID" dirty="0" err="1"/>
                  <a:t>jumlah</a:t>
                </a:r>
                <a:r>
                  <a:rPr lang="en-ID" dirty="0"/>
                  <a:t> </a:t>
                </a:r>
                <a:r>
                  <a:rPr lang="en-ID" dirty="0" err="1"/>
                  <a:t>obat</a:t>
                </a:r>
                <a:r>
                  <a:rPr lang="en-ID" dirty="0"/>
                  <a:t> </a:t>
                </a:r>
                <a:r>
                  <a:rPr lang="en-ID" dirty="0" err="1"/>
                  <a:t>utuh</a:t>
                </a:r>
                <a:r>
                  <a:rPr lang="en-ID" dirty="0"/>
                  <a:t> yang </a:t>
                </a:r>
                <a:r>
                  <a:rPr lang="en-ID" dirty="0" err="1"/>
                  <a:t>berada</a:t>
                </a:r>
                <a:r>
                  <a:rPr lang="en-ID" dirty="0"/>
                  <a:t> di </a:t>
                </a:r>
                <a:r>
                  <a:rPr lang="en-ID" dirty="0" err="1"/>
                  <a:t>dalam</a:t>
                </a:r>
                <a:r>
                  <a:rPr lang="en-ID" dirty="0"/>
                  <a:t> </a:t>
                </a:r>
                <a:r>
                  <a:rPr lang="en-ID" dirty="0" err="1"/>
                  <a:t>tubuh</a:t>
                </a:r>
                <a:r>
                  <a:rPr lang="en-ID" dirty="0"/>
                  <a:t> ( dan </a:t>
                </a:r>
                <a:r>
                  <a:rPr lang="en-ID" dirty="0" err="1"/>
                  <a:t>akan</a:t>
                </a:r>
                <a:r>
                  <a:rPr lang="en-ID" dirty="0"/>
                  <a:t> </a:t>
                </a:r>
                <a:r>
                  <a:rPr lang="en-ID" dirty="0" err="1"/>
                  <a:t>mengalami</a:t>
                </a:r>
                <a:r>
                  <a:rPr lang="en-ID" dirty="0"/>
                  <a:t> proses </a:t>
                </a:r>
                <a:r>
                  <a:rPr lang="en-ID" dirty="0" err="1"/>
                  <a:t>eksresi</a:t>
                </a:r>
                <a:r>
                  <a:rPr lang="en-ID" dirty="0"/>
                  <a:t> pada </a:t>
                </a:r>
                <a:r>
                  <a:rPr lang="en-ID" dirty="0" err="1"/>
                  <a:t>waktu</a:t>
                </a:r>
                <a:r>
                  <a:rPr lang="en-ID" dirty="0"/>
                  <a:t> t</a:t>
                </a:r>
              </a:p>
              <a:p>
                <a:endParaRPr lang="en-ID" dirty="0"/>
              </a:p>
              <a:p>
                <a:pPr marL="0" indent="0">
                  <a:buNone/>
                </a:pPr>
                <a:r>
                  <a:rPr lang="en-ID" dirty="0"/>
                  <a:t>A”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(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endParaRPr lang="en-ID" b="1" dirty="0"/>
              </a:p>
              <a:p>
                <a:pPr marL="0" indent="0">
                  <a:buNone/>
                </a:pPr>
                <a:r>
                  <a:rPr lang="en-ID" dirty="0"/>
                  <a:t>B”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(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2F02BD-57B0-304F-5100-5BD575915D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4397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BCDCF-2F6A-558F-53F4-ABE2855CC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br>
              <a:rPr lang="en-US" dirty="0"/>
            </a:br>
            <a:endParaRPr lang="en-ID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85A3CF-4A02-3DE1-9189-D307D4C5F2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78372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Jika log (</a:t>
                </a:r>
                <a:r>
                  <a:rPr lang="en-US" dirty="0" err="1"/>
                  <a:t>Duoo</a:t>
                </a:r>
                <a:r>
                  <a:rPr lang="en-US" dirty="0"/>
                  <a:t> – Du) </a:t>
                </a:r>
                <a:r>
                  <a:rPr lang="en-US" dirty="0" err="1"/>
                  <a:t>dibuat</a:t>
                </a:r>
                <a:r>
                  <a:rPr lang="en-US" dirty="0"/>
                  <a:t> </a:t>
                </a:r>
                <a:r>
                  <a:rPr lang="en-US" dirty="0" err="1"/>
                  <a:t>kurva</a:t>
                </a:r>
                <a:r>
                  <a:rPr lang="en-US" dirty="0"/>
                  <a:t>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terbentuk</a:t>
                </a:r>
                <a:r>
                  <a:rPr lang="en-US" dirty="0"/>
                  <a:t> </a:t>
                </a:r>
                <a:r>
                  <a:rPr lang="en-US" dirty="0" err="1"/>
                  <a:t>kurva</a:t>
                </a:r>
                <a:r>
                  <a:rPr lang="en-US" dirty="0"/>
                  <a:t> </a:t>
                </a:r>
                <a:r>
                  <a:rPr lang="en-US" dirty="0" err="1"/>
                  <a:t>bifase</a:t>
                </a:r>
                <a:r>
                  <a:rPr lang="en-US" dirty="0"/>
                  <a:t>, </a:t>
                </a:r>
                <a:r>
                  <a:rPr lang="en-US" dirty="0" err="1"/>
                  <a:t>persis</a:t>
                </a:r>
                <a:r>
                  <a:rPr lang="en-US" dirty="0"/>
                  <a:t> </a:t>
                </a:r>
                <a:r>
                  <a:rPr lang="en-US" dirty="0" err="1"/>
                  <a:t>sama</a:t>
                </a:r>
                <a:r>
                  <a:rPr lang="en-US" dirty="0"/>
                  <a:t> </a:t>
                </a:r>
                <a:r>
                  <a:rPr lang="en-US" dirty="0" err="1"/>
                  <a:t>denganyang</a:t>
                </a:r>
                <a:r>
                  <a:rPr lang="en-US" dirty="0"/>
                  <a:t> di </a:t>
                </a:r>
                <a:r>
                  <a:rPr lang="en-US" dirty="0" err="1"/>
                  <a:t>hasilkan</a:t>
                </a:r>
                <a:r>
                  <a:rPr lang="en-US" dirty="0"/>
                  <a:t> </a:t>
                </a:r>
                <a:r>
                  <a:rPr lang="en-US" dirty="0" err="1"/>
                  <a:t>kurva</a:t>
                </a:r>
                <a:r>
                  <a:rPr lang="en-US" dirty="0"/>
                  <a:t> cs vs t </a:t>
                </a:r>
                <a:r>
                  <a:rPr lang="en-US" dirty="0" err="1"/>
                  <a:t>dengan</a:t>
                </a:r>
                <a:r>
                  <a:rPr lang="en-US" dirty="0"/>
                  <a:t> data </a:t>
                </a:r>
                <a:r>
                  <a:rPr lang="en-US" dirty="0" err="1"/>
                  <a:t>darah</a:t>
                </a:r>
                <a:r>
                  <a:rPr lang="en-US" dirty="0"/>
                  <a:t> pada model 2 </a:t>
                </a:r>
                <a:r>
                  <a:rPr lang="en-US" dirty="0" err="1"/>
                  <a:t>kompartemen</a:t>
                </a:r>
                <a:endParaRPr lang="en-US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US" dirty="0"/>
                  <a:t>Du ∞ - Du = A’.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en-US" dirty="0"/>
                  <a:t>’.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Nilai A,B, alfa dan beta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metode</a:t>
                </a:r>
                <a:r>
                  <a:rPr lang="en-US" dirty="0"/>
                  <a:t> residual </a:t>
                </a:r>
                <a:r>
                  <a:rPr lang="en-US" dirty="0" err="1"/>
                  <a:t>antara</a:t>
                </a:r>
                <a:r>
                  <a:rPr lang="en-US" dirty="0"/>
                  <a:t> log dũ- Du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:r>
                  <a:rPr lang="en-US" dirty="0" err="1"/>
                  <a:t>waktu</a:t>
                </a:r>
                <a:r>
                  <a:rPr lang="en-US" dirty="0"/>
                  <a:t> t</a:t>
                </a:r>
              </a:p>
              <a:p>
                <a:pPr marL="0" indent="0">
                  <a:buNone/>
                </a:pPr>
                <a:r>
                  <a:rPr lang="en-US" dirty="0"/>
                  <a:t>B’ Adalah </a:t>
                </a:r>
                <a:r>
                  <a:rPr lang="en-US" dirty="0" err="1"/>
                  <a:t>intersep</a:t>
                </a:r>
                <a:r>
                  <a:rPr lang="en-US" dirty="0"/>
                  <a:t> pada </a:t>
                </a:r>
                <a:r>
                  <a:rPr lang="en-US" dirty="0" err="1"/>
                  <a:t>sumbu</a:t>
                </a:r>
                <a:r>
                  <a:rPr lang="en-US" dirty="0"/>
                  <a:t> y Ketika garis </a:t>
                </a:r>
                <a:r>
                  <a:rPr lang="en-US" dirty="0" err="1"/>
                  <a:t>fase</a:t>
                </a:r>
                <a:r>
                  <a:rPr lang="en-US" dirty="0"/>
                  <a:t> </a:t>
                </a:r>
                <a:r>
                  <a:rPr lang="en-US" dirty="0" err="1"/>
                  <a:t>eliminasi</a:t>
                </a:r>
                <a:r>
                  <a:rPr lang="en-US" dirty="0"/>
                  <a:t> ( </a:t>
                </a:r>
                <a:r>
                  <a:rPr lang="en-US" dirty="0" err="1"/>
                  <a:t>dengan</a:t>
                </a:r>
                <a:r>
                  <a:rPr lang="en-US" dirty="0"/>
                  <a:t> slope beta / 2,303 ) di </a:t>
                </a:r>
                <a:r>
                  <a:rPr lang="en-US" dirty="0" err="1"/>
                  <a:t>hubungkan</a:t>
                </a:r>
                <a:r>
                  <a:rPr lang="en-US" dirty="0"/>
                  <a:t> </a:t>
                </a:r>
                <a:r>
                  <a:rPr lang="en-US" dirty="0" err="1"/>
                  <a:t>ke</a:t>
                </a:r>
                <a:r>
                  <a:rPr lang="en-US" dirty="0"/>
                  <a:t> </a:t>
                </a:r>
                <a:r>
                  <a:rPr lang="en-US" dirty="0" err="1"/>
                  <a:t>sumbu</a:t>
                </a:r>
                <a:r>
                  <a:rPr lang="en-US" dirty="0"/>
                  <a:t> y</a:t>
                </a:r>
              </a:p>
              <a:p>
                <a:pPr marL="0" indent="0">
                  <a:buNone/>
                </a:pPr>
                <a:r>
                  <a:rPr lang="en-US" dirty="0"/>
                  <a:t>A’ Adalah </a:t>
                </a:r>
                <a:r>
                  <a:rPr lang="en-US" dirty="0" err="1"/>
                  <a:t>intersep</a:t>
                </a:r>
                <a:r>
                  <a:rPr lang="en-US" dirty="0"/>
                  <a:t> pada </a:t>
                </a:r>
                <a:r>
                  <a:rPr lang="en-US" dirty="0" err="1"/>
                  <a:t>sumbu</a:t>
                </a:r>
                <a:r>
                  <a:rPr lang="en-US" dirty="0"/>
                  <a:t> y </a:t>
                </a:r>
                <a:r>
                  <a:rPr lang="en-US" dirty="0" err="1"/>
                  <a:t>dari</a:t>
                </a:r>
                <a:r>
                  <a:rPr lang="en-US" dirty="0"/>
                  <a:t> garis residual </a:t>
                </a:r>
                <a:r>
                  <a:rPr lang="en-US" dirty="0" err="1"/>
                  <a:t>dengan</a:t>
                </a:r>
                <a:r>
                  <a:rPr lang="en-US" dirty="0"/>
                  <a:t> slope – alfa /  2,303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85A3CF-4A02-3DE1-9189-D307D4C5F2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783722"/>
              </a:xfrm>
              <a:blipFill>
                <a:blip r:embed="rId2"/>
                <a:stretch>
                  <a:fillRect l="-638" t="-637" r="-174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566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9BEA-F690-03D7-DF9F-F83298CDC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 </a:t>
            </a:r>
            <a:r>
              <a:rPr lang="en-US" dirty="0" err="1"/>
              <a:t>farmakokinetika</a:t>
            </a:r>
            <a:endParaRPr lang="en-ID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D856C4-2EB0-B324-C6D7-9C741353D7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ID" dirty="0"/>
                  <a:t>K12 = a + B – k21 – k ( </a:t>
                </a:r>
                <a:r>
                  <a:rPr lang="en-ID" dirty="0" err="1"/>
                  <a:t>tetapan</a:t>
                </a:r>
                <a:r>
                  <a:rPr lang="en-ID" dirty="0"/>
                  <a:t> </a:t>
                </a:r>
                <a:r>
                  <a:rPr lang="en-ID" dirty="0" err="1"/>
                  <a:t>distribusi</a:t>
                </a:r>
                <a:r>
                  <a:rPr lang="en-ID" dirty="0"/>
                  <a:t> 1ke 2)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US" dirty="0"/>
                  <a:t>K21=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.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den>
                    </m:f>
                  </m:oMath>
                </a14:m>
                <a:r>
                  <a:rPr lang="en-ID" dirty="0"/>
                  <a:t> ( </a:t>
                </a:r>
                <a:r>
                  <a:rPr lang="en-ID" dirty="0" err="1"/>
                  <a:t>tetapan</a:t>
                </a:r>
                <a:r>
                  <a:rPr lang="en-ID" dirty="0"/>
                  <a:t>  </a:t>
                </a:r>
                <a:r>
                  <a:rPr lang="en-ID" dirty="0" err="1"/>
                  <a:t>distribusi</a:t>
                </a:r>
                <a:r>
                  <a:rPr lang="en-ID" dirty="0"/>
                  <a:t> </a:t>
                </a:r>
                <a:r>
                  <a:rPr lang="en-ID" dirty="0" err="1"/>
                  <a:t>obat</a:t>
                </a:r>
                <a:r>
                  <a:rPr lang="en-ID" dirty="0"/>
                  <a:t> 1 </a:t>
                </a:r>
                <a:r>
                  <a:rPr lang="en-ID" dirty="0" err="1"/>
                  <a:t>ke</a:t>
                </a:r>
                <a:r>
                  <a:rPr lang="en-ID" dirty="0"/>
                  <a:t> 2)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r>
                  <a:rPr lang="en-US" dirty="0"/>
                  <a:t>K=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e>
                          <m:e/>
                        </m:eqArr>
                      </m:den>
                    </m:f>
                  </m:oMath>
                </a14:m>
                <a:r>
                  <a:rPr lang="en-ID" dirty="0"/>
                  <a:t> ( </a:t>
                </a:r>
                <a:r>
                  <a:rPr lang="en-ID" dirty="0" err="1"/>
                  <a:t>ketetapan</a:t>
                </a:r>
                <a:r>
                  <a:rPr lang="en-ID" dirty="0"/>
                  <a:t> </a:t>
                </a:r>
                <a:r>
                  <a:rPr lang="en-ID" dirty="0" err="1"/>
                  <a:t>obat</a:t>
                </a:r>
                <a:r>
                  <a:rPr lang="en-ID" dirty="0"/>
                  <a:t> </a:t>
                </a:r>
                <a:r>
                  <a:rPr lang="en-ID" dirty="0" err="1"/>
                  <a:t>eksresi</a:t>
                </a:r>
                <a:r>
                  <a:rPr lang="en-ID" dirty="0"/>
                  <a:t> </a:t>
                </a:r>
                <a:r>
                  <a:rPr lang="en-ID" dirty="0" err="1"/>
                  <a:t>dalam</a:t>
                </a:r>
                <a:r>
                  <a:rPr lang="en-ID" dirty="0"/>
                  <a:t> </a:t>
                </a:r>
                <a:r>
                  <a:rPr lang="en-ID" dirty="0" err="1"/>
                  <a:t>tubuh</a:t>
                </a:r>
                <a:r>
                  <a:rPr lang="en-ID" dirty="0"/>
                  <a:t>)</a:t>
                </a:r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  <a:p>
                <a:pPr marL="0" indent="0">
                  <a:buNone/>
                </a:pPr>
                <a:endParaRPr lang="en-ID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0D856C4-2EB0-B324-C6D7-9C741353D7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49" t="-87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90004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86</TotalTime>
  <Words>880</Words>
  <Application>Microsoft Office PowerPoint</Application>
  <PresentationFormat>Widescreen</PresentationFormat>
  <Paragraphs>207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Cambria Math</vt:lpstr>
      <vt:lpstr>Century Gothic</vt:lpstr>
      <vt:lpstr>Wingdings 3</vt:lpstr>
      <vt:lpstr>Ion</vt:lpstr>
      <vt:lpstr>Farmakokinetika model 2 kompartemen data urin iv</vt:lpstr>
      <vt:lpstr>PowerPoint Presentation</vt:lpstr>
      <vt:lpstr>PowerPoint Presentation</vt:lpstr>
      <vt:lpstr>PowerPoint Presentation</vt:lpstr>
      <vt:lpstr>Parameter farmakokinetika lainnya</vt:lpstr>
      <vt:lpstr>PowerPoint Presentation</vt:lpstr>
      <vt:lpstr>PowerPoint Presentation</vt:lpstr>
      <vt:lpstr>  </vt:lpstr>
      <vt:lpstr>Parameter farmakokinetika</vt:lpstr>
      <vt:lpstr>PowerPoint Presentation</vt:lpstr>
      <vt:lpstr>PowerPoint Presentation</vt:lpstr>
      <vt:lpstr>Slope beta: -0,1238/jam intersep 2,0751 = 7,97 Du ∞ - Du = A’. e^(-a.t)+B’. e^(-B.t) 7,97. e^(-0,1238.t) t1/2 e= 0,693/k t1/2   = 0,693/0,1238 = 5,60 jam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YOKY ELFADRI</dc:creator>
  <cp:lastModifiedBy>YOKY ELFADRI</cp:lastModifiedBy>
  <cp:revision>1</cp:revision>
  <dcterms:created xsi:type="dcterms:W3CDTF">2026-06-23T08:00:07Z</dcterms:created>
  <dcterms:modified xsi:type="dcterms:W3CDTF">2026-06-24T02:06:46Z</dcterms:modified>
</cp:coreProperties>
</file>