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7" r:id="rId12"/>
    <p:sldId id="268" r:id="rId13"/>
    <p:sldId id="269" r:id="rId14"/>
  </p:sldIdLst>
  <p:sldSz cx="14630400" cy="8229600"/>
  <p:notesSz cx="8229600" cy="14630400"/>
  <p:embeddedFontLst>
    <p:embeddedFont>
      <p:font typeface="Kanit" panose="020B0604020202020204" charset="-34"/>
      <p:regular r:id="rId16"/>
    </p:embeddedFont>
    <p:embeddedFont>
      <p:font typeface="Martel Sans Light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7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60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71C4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00C3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852142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Farmakokinetik: Memahami Perjalanan Obat dalam Tubuh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4398050"/>
            <a:ext cx="746855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Dosen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Pengampu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: apt.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Yoky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Elfadri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,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M.Farm</a:t>
            </a:r>
            <a:endParaRPr lang="en-US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7ABB97-856E-C89E-6015-B00A561331DA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9262" y="611386"/>
            <a:ext cx="7629406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Studi Kasus: Obat X dengan t½ = 6 Jam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759262" y="1599486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Skenario Klinis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59262" y="2050613"/>
            <a:ext cx="6324362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Pasien dewasa menerima dosis tunggal </a:t>
            </a: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Obat X 100 mg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 Obat X memiliki waktu paruh eliminasi </a:t>
            </a:r>
            <a:r>
              <a:rPr lang="en-US" sz="145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6 jam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 Bagaimana kadar obat berubah dari waktu ke waktu?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759262" y="3112056"/>
            <a:ext cx="6324362" cy="3636407"/>
          </a:xfrm>
          <a:prstGeom prst="roundRect">
            <a:avLst>
              <a:gd name="adj" fmla="val 783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7501" y="3230404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Waktu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3063835" y="3230404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Tersisa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5166360" y="3230404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% Eliminasi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957501" y="3748802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0 jam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063835" y="3748802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100 mg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166360" y="3748802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0%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57501" y="4267200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6 jam (1 t½)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3063835" y="4267200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50 mg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166360" y="4267200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50%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57501" y="4785598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12 jam (2 t½)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063835" y="4785598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25 mg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166360" y="4785598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75%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57501" y="5303996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18 jam (3 t½)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063835" y="5303996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12,5 mg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166360" y="5303996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87,5%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957501" y="5822394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24 jam (4 t½)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3063835" y="5822394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6,25 mg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5166360" y="5822394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93,75%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957501" y="6340793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30 jam (5 t½)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3063835" y="6340793"/>
            <a:ext cx="171533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~3 mg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5166360" y="6340793"/>
            <a:ext cx="171914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~97%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7554397" y="1599486"/>
            <a:ext cx="2623185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Implikasi Pemberian Dosis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554397" y="2050613"/>
            <a:ext cx="6324362" cy="867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Jika dosis pemeliharaan diperlukan setiap 6 jam, kadar </a:t>
            </a: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steady-state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(keadaan tunak) akan tercapai setelah </a:t>
            </a:r>
            <a:r>
              <a:rPr lang="en-US" sz="145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4–5 kali t½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, yaitu sekitar 24–30 jam.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7554397" y="3112056"/>
            <a:ext cx="379571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01</a:t>
            </a:r>
            <a:endParaRPr lang="en-US" sz="1450" dirty="0"/>
          </a:p>
        </p:txBody>
      </p:sp>
      <p:pic>
        <p:nvPicPr>
          <p:cNvPr id="3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397" y="3411617"/>
            <a:ext cx="6324362" cy="22860"/>
          </a:xfrm>
          <a:prstGeom prst="rect">
            <a:avLst/>
          </a:prstGeom>
        </p:spPr>
      </p:pic>
      <p:sp>
        <p:nvSpPr>
          <p:cNvPr id="31" name="Text 28"/>
          <p:cNvSpPr/>
          <p:nvPr/>
        </p:nvSpPr>
        <p:spPr>
          <a:xfrm>
            <a:off x="7554397" y="3552230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Tentukan t½ obat</a:t>
            </a:r>
            <a:endParaRPr lang="en-US" sz="1750" dirty="0"/>
          </a:p>
        </p:txBody>
      </p:sp>
      <p:sp>
        <p:nvSpPr>
          <p:cNvPr id="32" name="Text 29"/>
          <p:cNvSpPr/>
          <p:nvPr/>
        </p:nvSpPr>
        <p:spPr>
          <a:xfrm>
            <a:off x="7554397" y="4003358"/>
            <a:ext cx="6324362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Dari literatur atau pengukuran klinis pasien</a:t>
            </a:r>
            <a:endParaRPr lang="en-US" sz="1450" dirty="0"/>
          </a:p>
        </p:txBody>
      </p:sp>
      <p:sp>
        <p:nvSpPr>
          <p:cNvPr id="33" name="Text 30"/>
          <p:cNvSpPr/>
          <p:nvPr/>
        </p:nvSpPr>
        <p:spPr>
          <a:xfrm>
            <a:off x="7554397" y="4606885"/>
            <a:ext cx="379571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02</a:t>
            </a:r>
            <a:endParaRPr lang="en-US" sz="1450" dirty="0"/>
          </a:p>
        </p:txBody>
      </p:sp>
      <p:pic>
        <p:nvPicPr>
          <p:cNvPr id="3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397" y="4887516"/>
            <a:ext cx="6324362" cy="22860"/>
          </a:xfrm>
          <a:prstGeom prst="rect">
            <a:avLst/>
          </a:prstGeom>
        </p:spPr>
      </p:pic>
      <p:sp>
        <p:nvSpPr>
          <p:cNvPr id="35" name="Text 31"/>
          <p:cNvSpPr/>
          <p:nvPr/>
        </p:nvSpPr>
        <p:spPr>
          <a:xfrm>
            <a:off x="7554397" y="5047059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Hitung interval dosis</a:t>
            </a:r>
            <a:endParaRPr lang="en-US" sz="1750" dirty="0"/>
          </a:p>
        </p:txBody>
      </p:sp>
      <p:sp>
        <p:nvSpPr>
          <p:cNvPr id="36" name="Text 32"/>
          <p:cNvSpPr/>
          <p:nvPr/>
        </p:nvSpPr>
        <p:spPr>
          <a:xfrm>
            <a:off x="7554397" y="5498187"/>
            <a:ext cx="6324362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Interval ≈ 1–2× t½ untuk menjaga kadar dalam jendela terapeutik</a:t>
            </a:r>
            <a:endParaRPr lang="en-US" sz="1450" dirty="0"/>
          </a:p>
        </p:txBody>
      </p:sp>
      <p:sp>
        <p:nvSpPr>
          <p:cNvPr id="37" name="Text 33"/>
          <p:cNvSpPr/>
          <p:nvPr/>
        </p:nvSpPr>
        <p:spPr>
          <a:xfrm>
            <a:off x="7554397" y="6101715"/>
            <a:ext cx="379571" cy="2371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03</a:t>
            </a:r>
            <a:endParaRPr lang="en-US" sz="1450" dirty="0"/>
          </a:p>
        </p:txBody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397" y="6363414"/>
            <a:ext cx="6324362" cy="22860"/>
          </a:xfrm>
          <a:prstGeom prst="rect">
            <a:avLst/>
          </a:prstGeom>
        </p:spPr>
      </p:pic>
      <p:sp>
        <p:nvSpPr>
          <p:cNvPr id="39" name="Text 34"/>
          <p:cNvSpPr/>
          <p:nvPr/>
        </p:nvSpPr>
        <p:spPr>
          <a:xfrm>
            <a:off x="7554397" y="6541889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Monitor kadar plasma</a:t>
            </a:r>
            <a:endParaRPr lang="en-US" sz="1750" dirty="0"/>
          </a:p>
        </p:txBody>
      </p:sp>
      <p:sp>
        <p:nvSpPr>
          <p:cNvPr id="40" name="Text 35"/>
          <p:cNvSpPr/>
          <p:nvPr/>
        </p:nvSpPr>
        <p:spPr>
          <a:xfrm>
            <a:off x="7554397" y="6993017"/>
            <a:ext cx="6324362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Terutama pada obat dengan jendela terapeutik sempit</a:t>
            </a:r>
            <a:endParaRPr lang="en-US" sz="145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D80B9B6-9F1C-05B0-88FF-B824DAF1E095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umus Glomerolus Filtration Rate (GFR) Dan Creatinine Clearence Test (CCT)  - Mediaperawat.id">
            <a:extLst>
              <a:ext uri="{FF2B5EF4-FFF2-40B4-BE49-F238E27FC236}">
                <a16:creationId xmlns:a16="http://schemas.microsoft.com/office/drawing/2014/main" id="{CC6615C3-E88D-22A4-E153-A002967D97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45"/>
          <a:stretch>
            <a:fillRect/>
          </a:stretch>
        </p:blipFill>
        <p:spPr bwMode="auto">
          <a:xfrm>
            <a:off x="1780761" y="2125329"/>
            <a:ext cx="11068878" cy="267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15ECACC-394B-06EB-C9A5-A3054D50C85E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03929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228D69A3-3C68-6922-971B-0EE9B9322779}"/>
              </a:ext>
            </a:extLst>
          </p:cNvPr>
          <p:cNvSpPr/>
          <p:nvPr/>
        </p:nvSpPr>
        <p:spPr>
          <a:xfrm>
            <a:off x="837724" y="1933813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Bapak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andi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dengan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usia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65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tahun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,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berat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badan 70 kg,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tinggi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badan 170 cm.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mengalami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penurunan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fungsi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ginjal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. Hasil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pemeriksaan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menunjukkan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hypertensi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dengan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tekanan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180/100 mmHg. Kadar serum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kreatinin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4.5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mh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/dL.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Hitunglah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berapa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nilai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kreatinin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pasien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tersebut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?</a:t>
            </a: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AD93A7-027E-E929-C7E1-6D8C8C2AE1BD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4005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54F8E292-DE0D-7EFA-6849-D35F59D61DB3}"/>
              </a:ext>
            </a:extLst>
          </p:cNvPr>
          <p:cNvSpPr/>
          <p:nvPr/>
        </p:nvSpPr>
        <p:spPr>
          <a:xfrm>
            <a:off x="837724" y="1933812"/>
            <a:ext cx="12954952" cy="1254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82B1288-0FA9-1724-6BD1-A3FFB474E83C}"/>
              </a:ext>
            </a:extLst>
          </p:cNvPr>
          <p:cNvSpPr/>
          <p:nvPr/>
        </p:nvSpPr>
        <p:spPr>
          <a:xfrm>
            <a:off x="837724" y="1933813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Ny. Rita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dengan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usia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65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tahun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,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berat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badan 65 kg,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tinggi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badan 160 cm.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mengalami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penurunan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fungsi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ginjal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. Hasil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pemeriksaan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menunjukkan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hypertensi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dengan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tekanan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180/100 mmHg dan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mengalami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proteinurea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. Kadar serum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kreatinin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3.5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mh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/dL.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Hitunglah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berapa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nilai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kreatinin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pasien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 </a:t>
            </a:r>
            <a:r>
              <a:rPr lang="en-US" sz="1600" dirty="0" err="1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tersebut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cs typeface="Martel Sans Light" pitchFamily="34" charset="-120"/>
              </a:rPr>
              <a:t>?</a:t>
            </a:r>
            <a:endParaRPr lang="en-US" sz="1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92B795-CEF1-76D6-8FAF-4F6340CEFA20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631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739" y="0"/>
            <a:ext cx="6245661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262" y="656868"/>
            <a:ext cx="4834533" cy="558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5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Apa Itu Farmakokinetik?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759262" y="1473041"/>
            <a:ext cx="7625477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Farmakokinetik adalah ilmu yang mempelajari </a:t>
            </a:r>
            <a:r>
              <a:rPr lang="en-US" sz="14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apa yang dilakukan tubuh terhadap obat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— mulai dari saat obat masuk hingga dikeluarkan sepenuhnya dari sistem tubuh.</a:t>
            </a:r>
            <a:endParaRPr lang="en-US" sz="1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62" y="2245162"/>
            <a:ext cx="949047" cy="113883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880235" y="2434947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Absorpsi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1880235" y="2817257"/>
            <a:ext cx="650450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Penyerapan obat ke dalam sirkulasi sistemik</a:t>
            </a:r>
            <a:endParaRPr lang="en-US" sz="14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62" y="3383994"/>
            <a:ext cx="949047" cy="113883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880235" y="3573780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Distribusi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1880235" y="3956090"/>
            <a:ext cx="650450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Penyebaran obat ke jaringan dan organ target</a:t>
            </a:r>
            <a:endParaRPr lang="en-US" sz="14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262" y="4522827"/>
            <a:ext cx="949047" cy="113883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880235" y="4712613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Metabolisme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1880235" y="5094923"/>
            <a:ext cx="650450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Biotransformasi obat, terutama di hati</a:t>
            </a:r>
            <a:endParaRPr lang="en-US" sz="14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262" y="5661660"/>
            <a:ext cx="949047" cy="113883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880235" y="5851446"/>
            <a:ext cx="2233136" cy="279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Eliminasi</a:t>
            </a:r>
            <a:endParaRPr lang="en-US" sz="1750" dirty="0"/>
          </a:p>
        </p:txBody>
      </p:sp>
      <p:sp>
        <p:nvSpPr>
          <p:cNvPr id="16" name="Text 9"/>
          <p:cNvSpPr/>
          <p:nvPr/>
        </p:nvSpPr>
        <p:spPr>
          <a:xfrm>
            <a:off x="1880235" y="6233755"/>
            <a:ext cx="6504503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Pengeluaran obat atau metabolitnya dari tubuh</a:t>
            </a:r>
            <a:endParaRPr lang="en-US" sz="1450" dirty="0"/>
          </a:p>
        </p:txBody>
      </p:sp>
      <p:sp>
        <p:nvSpPr>
          <p:cNvPr id="17" name="Text 10"/>
          <p:cNvSpPr/>
          <p:nvPr/>
        </p:nvSpPr>
        <p:spPr>
          <a:xfrm>
            <a:off x="759262" y="6993969"/>
            <a:ext cx="7625477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Tujuan utama farmakokinetik: menentukan </a:t>
            </a:r>
            <a:r>
              <a:rPr lang="en-US" sz="145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dosis dan jadwal pemberian obat yang tepat</a:t>
            </a:r>
            <a:r>
              <a:rPr lang="en-US" sz="14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untuk memaksimalkan efektivitas dan keamanan terapi.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18248"/>
            <a:ext cx="7353776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Eliminasi Obat</a:t>
            </a:r>
            <a:endParaRPr lang="en-US" sz="3850" dirty="0"/>
          </a:p>
        </p:txBody>
      </p:sp>
      <p:sp>
        <p:nvSpPr>
          <p:cNvPr id="3" name="Shape 1"/>
          <p:cNvSpPr/>
          <p:nvPr/>
        </p:nvSpPr>
        <p:spPr>
          <a:xfrm>
            <a:off x="686872" y="2148245"/>
            <a:ext cx="7196971" cy="4862989"/>
          </a:xfrm>
          <a:prstGeom prst="roundRect">
            <a:avLst>
              <a:gd name="adj" fmla="val 646"/>
            </a:avLst>
          </a:prstGeom>
          <a:solidFill>
            <a:srgbClr val="1B1744"/>
          </a:solidFill>
          <a:ln/>
        </p:spPr>
      </p:sp>
      <p:sp>
        <p:nvSpPr>
          <p:cNvPr id="4" name="Text 2"/>
          <p:cNvSpPr/>
          <p:nvPr/>
        </p:nvSpPr>
        <p:spPr>
          <a:xfrm>
            <a:off x="896302" y="2357676"/>
            <a:ext cx="3098483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Mengapa Eliminasi Penting?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96302" y="2875121"/>
            <a:ext cx="6778109" cy="10051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Eliminasi adalah proses akhir yang menentukan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berapa lama obat bekerja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dalam tubuh. Tanpa pemahaman eliminasi, kita tidak dapat merancang regimen dosis yang aman dan efektif.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96302" y="4068723"/>
            <a:ext cx="677810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Kunci utama eliminasi adalah </a:t>
            </a: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Waktu Paruh Eliminasi (t½)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— parameter yang paling sering digunakan dalam praktik klinis.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51627" y="2357676"/>
            <a:ext cx="371879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Dengan Memahami t½, Kita Dapat:</a:t>
            </a:r>
            <a:endParaRPr lang="en-US" sz="19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0208" y="2911792"/>
            <a:ext cx="314087" cy="31408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932307" y="2901315"/>
            <a:ext cx="486798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Memprediksi berapa lama obat bertahan dalam tubuh</a:t>
            </a:r>
            <a:endParaRPr lang="en-US" sz="16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0208" y="4000738"/>
            <a:ext cx="314087" cy="31408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932307" y="3990261"/>
            <a:ext cx="486798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Menentukan kapan kadar terapeutik tercapai</a:t>
            </a:r>
            <a:endParaRPr lang="en-US" sz="1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0208" y="5058370"/>
            <a:ext cx="314087" cy="31408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932307" y="5047893"/>
            <a:ext cx="486798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Menetapkan interval pemberian dosis berikutnya</a:t>
            </a:r>
            <a:endParaRPr lang="en-US" sz="16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30208" y="6116003"/>
            <a:ext cx="314087" cy="31408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32307" y="6105525"/>
            <a:ext cx="4867989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Memperkirakan waktu "washout" sebelum obat diganti</a:t>
            </a:r>
            <a:endParaRPr lang="en-US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0B75645-99F1-BC4D-E2F2-1223A115D393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28913"/>
            <a:ext cx="8988028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Waktu Paruh Eliminasi (t½)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863685"/>
            <a:ext cx="12954952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Definisi: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Waktu yang dibutuhkan agar konsentrasi obat dalam plasma </a:t>
            </a: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berkurang menjadi setengah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dari nilai sebelumnya.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2434352"/>
            <a:ext cx="6372701" cy="1648182"/>
          </a:xfrm>
          <a:prstGeom prst="roundRect">
            <a:avLst>
              <a:gd name="adj" fmla="val 1906"/>
            </a:avLst>
          </a:prstGeom>
          <a:solidFill>
            <a:srgbClr val="2F2B54"/>
          </a:solidFill>
          <a:ln/>
        </p:spPr>
      </p:sp>
      <p:sp>
        <p:nvSpPr>
          <p:cNvPr id="5" name="Text 3"/>
          <p:cNvSpPr/>
          <p:nvPr/>
        </p:nvSpPr>
        <p:spPr>
          <a:xfrm>
            <a:off x="1047155" y="26437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⏱</a:t>
            </a: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t½ = 0 Jam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047155" y="3077408"/>
            <a:ext cx="59538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awal: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100%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47155" y="3538061"/>
            <a:ext cx="59538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Konsentrasi penuh di dalam plasma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419856" y="2434352"/>
            <a:ext cx="6372820" cy="1648182"/>
          </a:xfrm>
          <a:prstGeom prst="roundRect">
            <a:avLst>
              <a:gd name="adj" fmla="val 1906"/>
            </a:avLst>
          </a:prstGeom>
          <a:solidFill>
            <a:srgbClr val="2F2B54"/>
          </a:solidFill>
          <a:ln/>
        </p:spPr>
      </p:sp>
      <p:sp>
        <p:nvSpPr>
          <p:cNvPr id="9" name="Text 7"/>
          <p:cNvSpPr/>
          <p:nvPr/>
        </p:nvSpPr>
        <p:spPr>
          <a:xfrm>
            <a:off x="7629287" y="2643783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⏱</a:t>
            </a: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t½ = 1x (mis. 8 jam)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629287" y="3077408"/>
            <a:ext cx="59539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tersisa: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50%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629287" y="3538061"/>
            <a:ext cx="59539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Setengah dosis telah tereliminasi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37724" y="4291965"/>
            <a:ext cx="6372701" cy="1648182"/>
          </a:xfrm>
          <a:prstGeom prst="roundRect">
            <a:avLst>
              <a:gd name="adj" fmla="val 1906"/>
            </a:avLst>
          </a:prstGeom>
          <a:solidFill>
            <a:srgbClr val="2F2B54"/>
          </a:solidFill>
          <a:ln/>
        </p:spPr>
      </p:sp>
      <p:sp>
        <p:nvSpPr>
          <p:cNvPr id="13" name="Text 11"/>
          <p:cNvSpPr/>
          <p:nvPr/>
        </p:nvSpPr>
        <p:spPr>
          <a:xfrm>
            <a:off x="1047155" y="4501396"/>
            <a:ext cx="2511385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⏱</a:t>
            </a: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t½ = 2x (mis. 16 jam)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047155" y="4935022"/>
            <a:ext cx="59538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tersisa: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25%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47155" y="5395674"/>
            <a:ext cx="5953839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Tiga perempat dosis telah hilang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419856" y="4291965"/>
            <a:ext cx="6372820" cy="1648182"/>
          </a:xfrm>
          <a:prstGeom prst="roundRect">
            <a:avLst>
              <a:gd name="adj" fmla="val 1906"/>
            </a:avLst>
          </a:prstGeom>
          <a:solidFill>
            <a:srgbClr val="2F2B54"/>
          </a:solidFill>
          <a:ln/>
        </p:spPr>
      </p:sp>
      <p:sp>
        <p:nvSpPr>
          <p:cNvPr id="17" name="Text 15"/>
          <p:cNvSpPr/>
          <p:nvPr/>
        </p:nvSpPr>
        <p:spPr>
          <a:xfrm>
            <a:off x="7629287" y="4501396"/>
            <a:ext cx="258722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⏱</a:t>
            </a: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 t½ = 5x (mis. 40 jam)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7629287" y="4935022"/>
            <a:ext cx="59539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tersisa: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~3%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629287" y="5395674"/>
            <a:ext cx="5953958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Obat dianggap telah tereliminasi sempurna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37724" y="6175772"/>
            <a:ext cx="12954952" cy="1224915"/>
          </a:xfrm>
          <a:prstGeom prst="roundRect">
            <a:avLst>
              <a:gd name="adj" fmla="val 2565"/>
            </a:avLst>
          </a:prstGeom>
          <a:solidFill>
            <a:srgbClr val="022349"/>
          </a:solidFill>
          <a:ln/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155" y="6467475"/>
            <a:ext cx="261818" cy="209431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1518404" y="6437471"/>
            <a:ext cx="1206484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t½ dipengaruhi oleh kondisi fungsi </a:t>
            </a: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ginjal</a:t>
            </a: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, </a:t>
            </a: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hati</a:t>
            </a: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, kecepatan metabolisme, usia, dan faktor genetik individu. Pasien dengan gangguan ginjal atau hati memerlukan penyesuaian dosis khusus.</a:t>
            </a:r>
            <a:endParaRPr lang="en-US" sz="16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817E183-FA93-71EE-AC6B-39E2966A2B6D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277" y="12032"/>
            <a:ext cx="6324123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114663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Penurunan Konsentrasi Obat: Visualisasi Eksponensial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37724" y="2870002"/>
            <a:ext cx="3330535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Pola Penurunan Orde Pertama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37724" y="3387447"/>
            <a:ext cx="3478768" cy="2010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Sebagian besar obat mengikuti kinetika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orde pertama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: laju eliminasi sebanding dengan konsentrasi obat saat itu. Semakin tinggi konsentrasi, semakin cepat eliminasi berlangsung.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837724" y="5586174"/>
            <a:ext cx="3478768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Pada grafik, penurunan ini tampak sebagai </a:t>
            </a: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kurva eksponensial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— dan jika diplot pada skala logaritmik, menjadi garis lurus.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835128" y="2870002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Rumus Dasar t½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4835128" y="3443049"/>
            <a:ext cx="3478768" cy="583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endParaRPr lang="en-US" sz="1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128" y="3443049"/>
            <a:ext cx="3478768" cy="58340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35128" y="4291489"/>
            <a:ext cx="3478768" cy="1675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Di mana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Vd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= Volume Distribusi dan </a:t>
            </a:r>
            <a:r>
              <a:rPr lang="en-US" sz="160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Cl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= Klirens. Setiap 8 jam (jika t½ = 8 jam), </a:t>
            </a: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setengah kadar obat hilang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— konsisten dan dapat diprediksi.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552" y="579001"/>
            <a:ext cx="10297001" cy="58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Kadar Obat dalam Tubuh: Keseimbangan Dinamis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798552" y="1546622"/>
            <a:ext cx="13033296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Kadar obat dalam plasma bukan nilai statis — ia </a:t>
            </a:r>
            <a:r>
              <a:rPr lang="en-US" sz="15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terus berubah</a:t>
            </a: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setiap saat sebagai hasil dari interaksi empat proses ADME secara bersamaan.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552" y="2384465"/>
            <a:ext cx="498991" cy="49899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8552" y="3121223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Kecepatan Absorpsi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98552" y="3528893"/>
            <a:ext cx="6397704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Seberapa cepat obat masuk ke sirkulasi sistemik dari tempat pemberian (oral, injeksi, dll.)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4024" y="2384465"/>
            <a:ext cx="498991" cy="4989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434024" y="3121223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Kecepatan Distribusi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7434024" y="3528893"/>
            <a:ext cx="6397823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Seberapa cepat dan luas obat menyebar ke berbagai jaringan, termasuk jaringan target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552" y="4533305"/>
            <a:ext cx="498991" cy="4989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98552" y="5270063"/>
            <a:ext cx="2510195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Kecepatan Metabolisme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798552" y="5677733"/>
            <a:ext cx="6397704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Laju biotransformasi obat menjadi metabolit aktif atau inaktif, terutama oleh enzim hati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34024" y="4533305"/>
            <a:ext cx="498991" cy="4989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434024" y="5270063"/>
            <a:ext cx="2348627" cy="2936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Kecepatan Eliminasi</a:t>
            </a:r>
            <a:endParaRPr lang="en-US" sz="1800" dirty="0"/>
          </a:p>
        </p:txBody>
      </p:sp>
      <p:sp>
        <p:nvSpPr>
          <p:cNvPr id="15" name="Text 9"/>
          <p:cNvSpPr/>
          <p:nvPr/>
        </p:nvSpPr>
        <p:spPr>
          <a:xfrm>
            <a:off x="7434024" y="5677733"/>
            <a:ext cx="6397823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Laju pengeluaran obat dan metabolitnya melalui ginjal, empedu, atau jalur lain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798552" y="6515576"/>
            <a:ext cx="13033296" cy="1135023"/>
          </a:xfrm>
          <a:prstGeom prst="roundRect">
            <a:avLst>
              <a:gd name="adj" fmla="val 2638"/>
            </a:avLst>
          </a:prstGeom>
          <a:solidFill>
            <a:srgbClr val="4B3F02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101" y="6788468"/>
            <a:ext cx="249436" cy="19954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447086" y="6755725"/>
            <a:ext cx="12185213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Jendela Terapeutik:</a:t>
            </a:r>
            <a:r>
              <a:rPr lang="en-US" sz="155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Kadar obat harus cukup tinggi untuk memberikan efek (di atas MEC) namun tidak melampaui batas toksisitas (MTC). Inilah target terapi yang ideal.</a:t>
            </a:r>
            <a:endParaRPr lang="en-US" sz="155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481068-95C9-863C-F8EE-17951306078D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1649" y="631746"/>
            <a:ext cx="7520702" cy="11934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Jendela Terapeutik: Zona Aman Terapi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665559" y="2120027"/>
            <a:ext cx="3404116" cy="5477708"/>
          </a:xfrm>
          <a:prstGeom prst="roundRect">
            <a:avLst>
              <a:gd name="adj" fmla="val 894"/>
            </a:avLst>
          </a:prstGeom>
          <a:solidFill>
            <a:srgbClr val="1B1744"/>
          </a:solidFill>
          <a:ln/>
        </p:spPr>
      </p:sp>
      <p:sp>
        <p:nvSpPr>
          <p:cNvPr id="5" name="Text 2"/>
          <p:cNvSpPr/>
          <p:nvPr/>
        </p:nvSpPr>
        <p:spPr>
          <a:xfrm>
            <a:off x="868442" y="2316480"/>
            <a:ext cx="2975848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Apa itu Jendela Terapeutik?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68442" y="2811304"/>
            <a:ext cx="2998351" cy="1916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Rentang konsentrasi obat dalam plasma di mana obat memberikan efek terapeutik yang diinginkan </a:t>
            </a:r>
            <a:r>
              <a:rPr lang="en-US" sz="15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tanpa</a:t>
            </a: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menimbulkan toksisitas yang tidak dapat diterima.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868442" y="4904780"/>
            <a:ext cx="2998351" cy="26242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MEC</a:t>
            </a: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(Minimum Effective Concentration): Batas bawah — di bawah ini obat tidak efektif</a:t>
            </a:r>
            <a:endParaRPr lang="en-US" sz="1550" dirty="0"/>
          </a:p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b="1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MTC</a:t>
            </a: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(Minimum Toxic Concentration): Batas atas — di atas ini obat bersifat toksik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426268" y="2316480"/>
            <a:ext cx="238720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Implikasi Klinis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4426268" y="2835950"/>
            <a:ext cx="3913584" cy="1904643"/>
          </a:xfrm>
          <a:prstGeom prst="roundRect">
            <a:avLst>
              <a:gd name="adj" fmla="val 5761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408" y="2835950"/>
            <a:ext cx="91440" cy="190464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720590" y="3061692"/>
            <a:ext cx="3005733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Obat dengan jendela sempit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4720590" y="3556516"/>
            <a:ext cx="3393519" cy="958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Contoh: Digoxin, Warfarin, Litium — memerlukan pemantauan kadar plasma rutin (TDM)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4426268" y="4937046"/>
            <a:ext cx="3913584" cy="1904643"/>
          </a:xfrm>
          <a:prstGeom prst="roundRect">
            <a:avLst>
              <a:gd name="adj" fmla="val 5761"/>
            </a:avLst>
          </a:prstGeom>
          <a:solidFill>
            <a:srgbClr val="100C35"/>
          </a:solidFill>
          <a:ln w="22860">
            <a:solidFill>
              <a:srgbClr val="48446D"/>
            </a:solidFill>
            <a:prstDash val="solid"/>
          </a:ln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408" y="4937046"/>
            <a:ext cx="91440" cy="190464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720590" y="5162788"/>
            <a:ext cx="2828449" cy="298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Obat dengan jendela lebar</a:t>
            </a:r>
            <a:endParaRPr lang="en-US" sz="1850" dirty="0"/>
          </a:p>
        </p:txBody>
      </p:sp>
      <p:sp>
        <p:nvSpPr>
          <p:cNvPr id="16" name="Text 11"/>
          <p:cNvSpPr/>
          <p:nvPr/>
        </p:nvSpPr>
        <p:spPr>
          <a:xfrm>
            <a:off x="4720590" y="5657612"/>
            <a:ext cx="3393519" cy="9583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Contoh: Amoxicillin — lebih fleksibel dalam penyesuaian dosis, risiko toksisitas lebih rendah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urva Kadar Obat dalam Plasma Waktu | PDF">
            <a:extLst>
              <a:ext uri="{FF2B5EF4-FFF2-40B4-BE49-F238E27FC236}">
                <a16:creationId xmlns:a16="http://schemas.microsoft.com/office/drawing/2014/main" id="{D55F2845-7187-21D6-F739-3329B5CC88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79" b="15935"/>
          <a:stretch>
            <a:fillRect/>
          </a:stretch>
        </p:blipFill>
        <p:spPr bwMode="auto">
          <a:xfrm>
            <a:off x="1461836" y="770021"/>
            <a:ext cx="11520237" cy="644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E605508-16EB-099B-E9C4-98FDACC41A5B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5194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99041"/>
            <a:ext cx="9614654" cy="615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Jumlah Obat dalam Tubuh: Parameter Kunci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37724" y="1933813"/>
            <a:ext cx="12954952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Selain konsentrasi plasma, kita perlu memahami parameter farmakokinetik kuantitatif yang menggambarkan </a:t>
            </a:r>
            <a:r>
              <a:rPr lang="en-US" sz="1600" b="1" dirty="0">
                <a:solidFill>
                  <a:srgbClr val="FD505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distribusi dan pembersihan obat</a:t>
            </a: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 secara menyeluruh.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37724" y="2839522"/>
            <a:ext cx="4178618" cy="3030379"/>
          </a:xfrm>
          <a:prstGeom prst="roundRect">
            <a:avLst>
              <a:gd name="adj" fmla="val 1037"/>
            </a:avLst>
          </a:prstGeom>
          <a:solidFill>
            <a:srgbClr val="2F2B54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155" y="3048953"/>
            <a:ext cx="628293" cy="62829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9914" y="3221712"/>
            <a:ext cx="282654" cy="28265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47155" y="388667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Volume Distribusi (Vd)</a:t>
            </a:r>
            <a:endParaRPr lang="en-US" sz="1900" dirty="0"/>
          </a:p>
        </p:txBody>
      </p:sp>
      <p:sp>
        <p:nvSpPr>
          <p:cNvPr id="8" name="Text 4"/>
          <p:cNvSpPr/>
          <p:nvPr/>
        </p:nvSpPr>
        <p:spPr>
          <a:xfrm>
            <a:off x="1047155" y="4320302"/>
            <a:ext cx="3759756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Volume hipotetis cairan tubuh tempat obat seolah-olah terlarut secara merata. Vd tinggi = obat banyak di jaringan, sedikit di plasma.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5225772" y="2839522"/>
            <a:ext cx="4178737" cy="3030379"/>
          </a:xfrm>
          <a:prstGeom prst="roundRect">
            <a:avLst>
              <a:gd name="adj" fmla="val 1037"/>
            </a:avLst>
          </a:prstGeom>
          <a:solidFill>
            <a:srgbClr val="2F2B54"/>
          </a:solidFill>
          <a:ln/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203" y="3048953"/>
            <a:ext cx="628293" cy="628293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07963" y="3221712"/>
            <a:ext cx="282654" cy="2826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35203" y="3886676"/>
            <a:ext cx="2464118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Klirens (Cl)</a:t>
            </a:r>
            <a:endParaRPr lang="en-US" sz="1900" dirty="0"/>
          </a:p>
        </p:txBody>
      </p:sp>
      <p:sp>
        <p:nvSpPr>
          <p:cNvPr id="13" name="Text 7"/>
          <p:cNvSpPr/>
          <p:nvPr/>
        </p:nvSpPr>
        <p:spPr>
          <a:xfrm>
            <a:off x="5435203" y="4320302"/>
            <a:ext cx="3759875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Volume plasma yang "dibersihkan" dari obat per satuan waktu. Mencerminkan efisiensi organ eliminasi (ginjal + hati).</a:t>
            </a:r>
            <a:endParaRPr lang="en-US" sz="1600" dirty="0"/>
          </a:p>
        </p:txBody>
      </p:sp>
      <p:sp>
        <p:nvSpPr>
          <p:cNvPr id="14" name="Shape 8"/>
          <p:cNvSpPr/>
          <p:nvPr/>
        </p:nvSpPr>
        <p:spPr>
          <a:xfrm>
            <a:off x="9613940" y="2839522"/>
            <a:ext cx="4178737" cy="3030379"/>
          </a:xfrm>
          <a:prstGeom prst="roundRect">
            <a:avLst>
              <a:gd name="adj" fmla="val 1037"/>
            </a:avLst>
          </a:prstGeom>
          <a:solidFill>
            <a:srgbClr val="2F2B54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3371" y="3048953"/>
            <a:ext cx="628293" cy="628293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96130" y="3221712"/>
            <a:ext cx="282654" cy="282654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9823371" y="3886676"/>
            <a:ext cx="2625566" cy="308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D9E1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AUC (Area Under Curve)</a:t>
            </a:r>
            <a:endParaRPr lang="en-US" sz="1900" dirty="0"/>
          </a:p>
        </p:txBody>
      </p:sp>
      <p:sp>
        <p:nvSpPr>
          <p:cNvPr id="18" name="Text 10"/>
          <p:cNvSpPr/>
          <p:nvPr/>
        </p:nvSpPr>
        <p:spPr>
          <a:xfrm>
            <a:off x="9823371" y="4320302"/>
            <a:ext cx="3759875" cy="1340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9E1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Luas di bawah kurva konsentrasi-waktu. Merepresentasikan total paparan obat yang diterima tubuh secara keseluruhan.</a:t>
            </a:r>
            <a:endParaRPr lang="en-US" sz="1600" dirty="0"/>
          </a:p>
        </p:txBody>
      </p:sp>
      <p:sp>
        <p:nvSpPr>
          <p:cNvPr id="19" name="Shape 11"/>
          <p:cNvSpPr/>
          <p:nvPr/>
        </p:nvSpPr>
        <p:spPr>
          <a:xfrm>
            <a:off x="837724" y="6105525"/>
            <a:ext cx="12954952" cy="1224915"/>
          </a:xfrm>
          <a:prstGeom prst="roundRect">
            <a:avLst>
              <a:gd name="adj" fmla="val 2565"/>
            </a:avLst>
          </a:prstGeom>
          <a:solidFill>
            <a:srgbClr val="4C0107"/>
          </a:solidFill>
          <a:ln/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7155" y="6397228"/>
            <a:ext cx="261818" cy="209431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1518404" y="6367224"/>
            <a:ext cx="12064841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Hubungan penting: </a:t>
            </a:r>
            <a:r>
              <a:rPr lang="en-US" sz="1600" b="1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Dosis = Klirens × AUC</a:t>
            </a:r>
            <a:r>
              <a:rPr lang="en-US" sz="1600" dirty="0">
                <a:solidFill>
                  <a:srgbClr val="FFFFFF"/>
                </a:solidFill>
                <a:latin typeface="Martel Sans Light" pitchFamily="34" charset="0"/>
                <a:ea typeface="Martel Sans Light" pitchFamily="34" charset="-122"/>
                <a:cs typeface="Martel Sans Light" pitchFamily="34" charset="-120"/>
              </a:rPr>
              <a:t>. Persamaan ini menjadi dasar perhitungan dosis yang tepat, terutama pada pasien dengan gangguan fungsi ginjal atau hati.</a:t>
            </a:r>
            <a:endParaRPr lang="en-US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D06C35B-1566-3693-11AC-18F7798784E0}"/>
              </a:ext>
            </a:extLst>
          </p:cNvPr>
          <p:cNvSpPr/>
          <p:nvPr/>
        </p:nvSpPr>
        <p:spPr>
          <a:xfrm>
            <a:off x="9228221" y="7724274"/>
            <a:ext cx="5402179" cy="50532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Kanit" pitchFamily="34" charset="0"/>
                <a:ea typeface="Kanit" pitchFamily="34" charset="-122"/>
                <a:cs typeface="Kanit" pitchFamily="34" charset="-120"/>
              </a:rPr>
              <a:t>Farmakokinetika</a:t>
            </a:r>
            <a:endParaRPr lang="en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1048</Words>
  <Application>Microsoft Office PowerPoint</Application>
  <PresentationFormat>Custom</PresentationFormat>
  <Paragraphs>129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Kanit Light</vt:lpstr>
      <vt:lpstr>Kanit</vt:lpstr>
      <vt:lpstr>Martel Sans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YOKY ELFADRI</cp:lastModifiedBy>
  <cp:revision>2</cp:revision>
  <dcterms:created xsi:type="dcterms:W3CDTF">2026-04-22T01:13:23Z</dcterms:created>
  <dcterms:modified xsi:type="dcterms:W3CDTF">2026-04-22T07:57:32Z</dcterms:modified>
</cp:coreProperties>
</file>