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4630400" cy="8229600"/>
  <p:notesSz cx="8229600" cy="14630400"/>
  <p:embeddedFontLst>
    <p:embeddedFont>
      <p:font typeface="Funnel Display" panose="020B0604020202020204" charset="0"/>
      <p:regular r:id="rId14"/>
    </p:embeddedFont>
    <p:embeddedFont>
      <p:font typeface="Funnel Sans" panose="020B0604020202020204" charset="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53" d="100"/>
          <a:sy n="53" d="100"/>
        </p:scale>
        <p:origin x="74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4573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svg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1844993"/>
            <a:ext cx="7468553" cy="12318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850"/>
              </a:lnSpc>
              <a:buNone/>
            </a:pPr>
            <a:r>
              <a:rPr lang="en-US" sz="385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Orde Reaksi dalam </a:t>
            </a:r>
            <a:r>
              <a:rPr lang="en-US" sz="40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Farmakokinetika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837724" y="5405199"/>
            <a:ext cx="7468553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16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apt. </a:t>
            </a:r>
            <a:r>
              <a:rPr lang="en-US" sz="1600" dirty="0" err="1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Yoky</a:t>
            </a:r>
            <a:r>
              <a:rPr lang="en-US" sz="16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</a:t>
            </a:r>
            <a:r>
              <a:rPr lang="en-US" sz="1600" dirty="0" err="1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Elfadri</a:t>
            </a:r>
            <a:r>
              <a:rPr lang="en-US" sz="16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, M. Farm  </a:t>
            </a:r>
          </a:p>
          <a:p>
            <a:pPr marL="0" indent="0" algn="ctr">
              <a:lnSpc>
                <a:spcPts val="2600"/>
              </a:lnSpc>
              <a:buNone/>
            </a:pPr>
            <a:r>
              <a:rPr lang="en-US" sz="1600" dirty="0">
                <a:solidFill>
                  <a:srgbClr val="2B3541"/>
                </a:solidFill>
                <a:latin typeface="Funnel Sans" pitchFamily="34" charset="0"/>
              </a:rPr>
              <a:t>Dosen </a:t>
            </a:r>
            <a:r>
              <a:rPr lang="en-US" sz="1600" dirty="0" err="1">
                <a:solidFill>
                  <a:srgbClr val="2B3541"/>
                </a:solidFill>
                <a:latin typeface="Funnel Sans" pitchFamily="34" charset="0"/>
              </a:rPr>
              <a:t>Pengampu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6880" y="513755"/>
            <a:ext cx="5439013" cy="5198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050"/>
              </a:lnSpc>
              <a:buNone/>
            </a:pPr>
            <a:r>
              <a:rPr lang="en-US" sz="325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Kesimpulan &amp; Aplikasi Klinis</a:t>
            </a:r>
            <a:endParaRPr lang="en-US" sz="3250" dirty="0"/>
          </a:p>
        </p:txBody>
      </p:sp>
      <p:sp>
        <p:nvSpPr>
          <p:cNvPr id="3" name="Shape 1"/>
          <p:cNvSpPr/>
          <p:nvPr/>
        </p:nvSpPr>
        <p:spPr>
          <a:xfrm>
            <a:off x="629722" y="1257181"/>
            <a:ext cx="6597134" cy="5354241"/>
          </a:xfrm>
          <a:prstGeom prst="roundRect">
            <a:avLst>
              <a:gd name="adj" fmla="val 2377"/>
            </a:avLst>
          </a:prstGeom>
          <a:solidFill>
            <a:srgbClr val="3371A5"/>
          </a:solidFill>
          <a:ln/>
        </p:spPr>
      </p:sp>
      <p:sp>
        <p:nvSpPr>
          <p:cNvPr id="4" name="Text 2"/>
          <p:cNvSpPr/>
          <p:nvPr/>
        </p:nvSpPr>
        <p:spPr>
          <a:xfrm>
            <a:off x="806410" y="1406247"/>
            <a:ext cx="2226588" cy="2597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Perbandingan Ringkas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983933" y="1930718"/>
            <a:ext cx="1727359" cy="260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Parameter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3064669" y="1930718"/>
            <a:ext cx="1727359" cy="260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Orde Nol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5145405" y="1930718"/>
            <a:ext cx="1727359" cy="260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Orde Satu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983933" y="2385298"/>
            <a:ext cx="1727359" cy="260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Laju eliminasi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3064669" y="2385298"/>
            <a:ext cx="1727359" cy="260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Konstan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5145405" y="2385298"/>
            <a:ext cx="1727359" cy="260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Proporsional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983933" y="2839879"/>
            <a:ext cx="1727359" cy="260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Grafik Cp vs t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3064669" y="2839879"/>
            <a:ext cx="1727359" cy="260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Linier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5145405" y="2839879"/>
            <a:ext cx="1727359" cy="260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Eksponensial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983933" y="3294459"/>
            <a:ext cx="1727359" cy="260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Grafik ln(Cp) vs t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3064669" y="3294459"/>
            <a:ext cx="1727359" cy="260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Kurva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5145405" y="3294459"/>
            <a:ext cx="1727359" cy="260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Linier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983933" y="3749040"/>
            <a:ext cx="1727359" cy="260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Waktu paruh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3064669" y="3749040"/>
            <a:ext cx="1727359" cy="260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Bergantung dosis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5145405" y="3749040"/>
            <a:ext cx="1727359" cy="260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Konstan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983933" y="4203621"/>
            <a:ext cx="1727359" cy="260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Risiko toksisitas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3064669" y="4203621"/>
            <a:ext cx="1727359" cy="260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Tinggi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5145405" y="4203621"/>
            <a:ext cx="1727359" cy="260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Relatif rendah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7538323" y="1406247"/>
            <a:ext cx="2079069" cy="2597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Implikasi Klinis Kritis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7538323" y="1833682"/>
            <a:ext cx="397550" cy="397550"/>
          </a:xfrm>
          <a:prstGeom prst="roundRect">
            <a:avLst>
              <a:gd name="adj" fmla="val 18671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612320" y="1876485"/>
            <a:ext cx="249436" cy="3118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50"/>
              </a:lnSpc>
              <a:buNone/>
            </a:pPr>
            <a:r>
              <a:rPr lang="en-US" sz="19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1</a:t>
            </a:r>
            <a:endParaRPr lang="en-US" sz="1950" dirty="0"/>
          </a:p>
        </p:txBody>
      </p:sp>
      <p:sp>
        <p:nvSpPr>
          <p:cNvPr id="26" name="Text 24"/>
          <p:cNvSpPr/>
          <p:nvPr/>
        </p:nvSpPr>
        <p:spPr>
          <a:xfrm>
            <a:off x="8084939" y="1894403"/>
            <a:ext cx="3280291" cy="2597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Pemantauan Ketat Obat Orde Nol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8084939" y="2303264"/>
            <a:ext cx="5796201" cy="10420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3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Obat seperti phenytoin, teofilin dosis tinggi, dan etanol memerlukan therapeutic drug monitoring (TDM) rutin. Peningkatan dosis kecil dapat menyebabkan lonjakan konsentrasi plasma yang tidak proporsional dan berisiko toksisitas serius.</a:t>
            </a:r>
            <a:endParaRPr lang="en-US" sz="1350" dirty="0"/>
          </a:p>
        </p:txBody>
      </p:sp>
      <p:sp>
        <p:nvSpPr>
          <p:cNvPr id="28" name="Shape 26"/>
          <p:cNvSpPr/>
          <p:nvPr/>
        </p:nvSpPr>
        <p:spPr>
          <a:xfrm>
            <a:off x="7538323" y="3643432"/>
            <a:ext cx="397550" cy="397550"/>
          </a:xfrm>
          <a:prstGeom prst="roundRect">
            <a:avLst>
              <a:gd name="adj" fmla="val 18671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612320" y="3686235"/>
            <a:ext cx="249436" cy="3118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50"/>
              </a:lnSpc>
              <a:buNone/>
            </a:pPr>
            <a:r>
              <a:rPr lang="en-US" sz="19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2</a:t>
            </a:r>
            <a:endParaRPr lang="en-US" sz="1950" dirty="0"/>
          </a:p>
        </p:txBody>
      </p:sp>
      <p:sp>
        <p:nvSpPr>
          <p:cNvPr id="30" name="Text 28"/>
          <p:cNvSpPr/>
          <p:nvPr/>
        </p:nvSpPr>
        <p:spPr>
          <a:xfrm>
            <a:off x="8084939" y="3704153"/>
            <a:ext cx="2876074" cy="2597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Penentuan Dosis Berbasis t½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8084939" y="4113014"/>
            <a:ext cx="5796201" cy="7815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3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Untuk obat orde satu, interval dosis idealnya 1–2 kali t½. Steady state tercapai setelah 4–5 × t½, menjadi dasar kapan loading dose diperlukan untuk terapi urgensi.</a:t>
            </a:r>
            <a:endParaRPr lang="en-US" sz="1350" dirty="0"/>
          </a:p>
        </p:txBody>
      </p:sp>
      <p:sp>
        <p:nvSpPr>
          <p:cNvPr id="32" name="Shape 30"/>
          <p:cNvSpPr/>
          <p:nvPr/>
        </p:nvSpPr>
        <p:spPr>
          <a:xfrm>
            <a:off x="7538323" y="5192673"/>
            <a:ext cx="397550" cy="397550"/>
          </a:xfrm>
          <a:prstGeom prst="roundRect">
            <a:avLst>
              <a:gd name="adj" fmla="val 18671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612320" y="5235476"/>
            <a:ext cx="249436" cy="3118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50"/>
              </a:lnSpc>
              <a:buNone/>
            </a:pPr>
            <a:r>
              <a:rPr lang="en-US" sz="19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3</a:t>
            </a:r>
            <a:endParaRPr lang="en-US" sz="1950" dirty="0"/>
          </a:p>
        </p:txBody>
      </p:sp>
      <p:sp>
        <p:nvSpPr>
          <p:cNvPr id="34" name="Text 32"/>
          <p:cNvSpPr/>
          <p:nvPr/>
        </p:nvSpPr>
        <p:spPr>
          <a:xfrm>
            <a:off x="8084939" y="5253395"/>
            <a:ext cx="2383750" cy="2597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Prediksi Akumulasi Obat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8084939" y="5662255"/>
            <a:ext cx="5796201" cy="7815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3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Pemahaman orde reaksi memungkinkan apoteker memprediksi akumulasi obat pada pasien dengan gangguan fungsi hati atau ginjal dan melakukan penyesuaian dosis yang tepat.</a:t>
            </a:r>
            <a:endParaRPr lang="en-US" sz="1350" dirty="0"/>
          </a:p>
        </p:txBody>
      </p:sp>
      <p:sp>
        <p:nvSpPr>
          <p:cNvPr id="36" name="Shape 34"/>
          <p:cNvSpPr/>
          <p:nvPr/>
        </p:nvSpPr>
        <p:spPr>
          <a:xfrm>
            <a:off x="756880" y="6779062"/>
            <a:ext cx="13116639" cy="936784"/>
          </a:xfrm>
          <a:prstGeom prst="roundRect">
            <a:avLst>
              <a:gd name="adj" fmla="val 7924"/>
            </a:avLst>
          </a:prstGeom>
          <a:solidFill>
            <a:srgbClr val="B6FCB8"/>
          </a:solidFill>
          <a:ln/>
        </p:spPr>
      </p:sp>
      <p:pic>
        <p:nvPicPr>
          <p:cNvPr id="3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569" y="7035760"/>
            <a:ext cx="220861" cy="176689"/>
          </a:xfrm>
          <a:prstGeom prst="rect">
            <a:avLst/>
          </a:prstGeom>
        </p:spPr>
      </p:pic>
      <p:sp>
        <p:nvSpPr>
          <p:cNvPr id="38" name="Text 35"/>
          <p:cNvSpPr/>
          <p:nvPr/>
        </p:nvSpPr>
        <p:spPr>
          <a:xfrm>
            <a:off x="1331119" y="6972300"/>
            <a:ext cx="12365712" cy="5210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Pesan Utama:</a:t>
            </a:r>
            <a:r>
              <a:rPr lang="en-US" sz="1350" dirty="0">
                <a:solidFill>
                  <a:srgbClr val="000000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Kemampuan mengidentifikasi dan menghitung parameter farmakokinetika berdasarkan orde reaksi adalah kompetensi inti seorang apoteker klinis dalam memastikan terapi obat yang aman, efektif, dan rasional bagi setiap pasien.</a:t>
            </a:r>
            <a:endParaRPr lang="en-US" sz="1350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AD97766-AEEC-8867-1F9A-1B2BB124A3A4}"/>
              </a:ext>
            </a:extLst>
          </p:cNvPr>
          <p:cNvSpPr/>
          <p:nvPr/>
        </p:nvSpPr>
        <p:spPr>
          <a:xfrm>
            <a:off x="0" y="7772400"/>
            <a:ext cx="14630400" cy="39064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E8A1EB-8DFB-0A75-882D-1FDE1074B588}"/>
              </a:ext>
            </a:extLst>
          </p:cNvPr>
          <p:cNvSpPr/>
          <p:nvPr/>
        </p:nvSpPr>
        <p:spPr>
          <a:xfrm>
            <a:off x="0" y="7772400"/>
            <a:ext cx="14630400" cy="39064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1026" name="Picture 2" descr="Terima Kasih” Kata Sederhana Penuh Makna - Kompasiana.com">
            <a:extLst>
              <a:ext uri="{FF2B5EF4-FFF2-40B4-BE49-F238E27FC236}">
                <a16:creationId xmlns:a16="http://schemas.microsoft.com/office/drawing/2014/main" id="{208CB0B1-8C4F-4545-6212-3585952953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5459" y="1239252"/>
            <a:ext cx="7757673" cy="5197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2017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706160"/>
            <a:ext cx="10636210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 err="1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Mengapa</a:t>
            </a:r>
            <a:r>
              <a:rPr lang="en-US" sz="385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 Orde Reaksi Penting?</a:t>
            </a:r>
            <a:endParaRPr lang="en-US" sz="3850" dirty="0"/>
          </a:p>
        </p:txBody>
      </p:sp>
      <p:sp>
        <p:nvSpPr>
          <p:cNvPr id="3" name="Text 1"/>
          <p:cNvSpPr/>
          <p:nvPr/>
        </p:nvSpPr>
        <p:spPr>
          <a:xfrm>
            <a:off x="837724" y="1740932"/>
            <a:ext cx="12954952" cy="10051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Farmakokinetika adalah cabang ilmu farmasi yang mempelajari perjalanan obat di dalam tubuh — mencakup proses </a:t>
            </a:r>
            <a:r>
              <a:rPr lang="en-US" sz="160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Absorpsi, Distribusi, Metabolisme, dan Eliminasi (ADME)</a:t>
            </a:r>
            <a:r>
              <a:rPr lang="en-US" sz="16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. Salah satu aspek terpenting dalam farmakokinetika adalah memahami </a:t>
            </a:r>
            <a:r>
              <a:rPr lang="en-US" sz="1600" i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kecepatan</a:t>
            </a:r>
            <a:r>
              <a:rPr lang="en-US" sz="16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setiap proses tersebut, terutama eliminasi obat dari tubuh. Di sinilah konsep </a:t>
            </a:r>
            <a:r>
              <a:rPr lang="en-US" sz="160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orde reaksi</a:t>
            </a:r>
            <a:r>
              <a:rPr lang="en-US" sz="16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menjadi sangat relevan.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686872" y="2981682"/>
            <a:ext cx="6523673" cy="2768203"/>
          </a:xfrm>
          <a:prstGeom prst="roundRect">
            <a:avLst>
              <a:gd name="adj" fmla="val 5448"/>
            </a:avLst>
          </a:prstGeom>
          <a:solidFill>
            <a:srgbClr val="3371A5"/>
          </a:solidFill>
          <a:ln/>
        </p:spPr>
      </p:sp>
      <p:sp>
        <p:nvSpPr>
          <p:cNvPr id="5" name="Text 3"/>
          <p:cNvSpPr/>
          <p:nvPr/>
        </p:nvSpPr>
        <p:spPr>
          <a:xfrm>
            <a:off x="896302" y="3191113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Apa Itu Orde Reaksi?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896302" y="3708559"/>
            <a:ext cx="6104811" cy="10051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Orde reaksi menggambarkan hubungan matematis antara laju perubahan konsentrasi obat dengan besarnya konsentrasi obat itu sendiri di dalam plasma atau jaringan tubuh.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578328" y="3191113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Mengapa Krusial?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7578328" y="3708559"/>
            <a:ext cx="6221968" cy="19681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Menentukan regimen dosis yang tepat dan aman bagi pasien</a:t>
            </a:r>
            <a:endParaRPr lang="en-US" sz="1600" dirty="0"/>
          </a:p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Memprediksi kadar obat dalam darah dari waktu ke waktu</a:t>
            </a:r>
            <a:endParaRPr lang="en-US" sz="1600" dirty="0"/>
          </a:p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Mengidentifikasi risiko akumulasi dan toksisitas obat</a:t>
            </a:r>
            <a:endParaRPr lang="en-US" sz="1600" dirty="0"/>
          </a:p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Merancang jadwal pemberian obat yang optimal</a:t>
            </a:r>
            <a:endParaRPr lang="en-US" sz="1600" dirty="0"/>
          </a:p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Menginterpretasikan data farmakokinetik secara klinis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837724" y="5985510"/>
            <a:ext cx="4178618" cy="1537811"/>
          </a:xfrm>
          <a:prstGeom prst="roundRect">
            <a:avLst>
              <a:gd name="adj" fmla="val 5721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54775" y="6202561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Orde Nol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1054775" y="6636187"/>
            <a:ext cx="3744516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Laju eliminasi konstan, tidak bergantung konsentrasi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225772" y="5985510"/>
            <a:ext cx="4178737" cy="1537811"/>
          </a:xfrm>
          <a:prstGeom prst="roundRect">
            <a:avLst>
              <a:gd name="adj" fmla="val 5721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42823" y="6202561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Orde Satu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5442823" y="6636187"/>
            <a:ext cx="3744635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Laju eliminasi proporsional terhadap konsentrasi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9613940" y="5985510"/>
            <a:ext cx="4178737" cy="1537811"/>
          </a:xfrm>
          <a:prstGeom prst="roundRect">
            <a:avLst>
              <a:gd name="adj" fmla="val 5721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830991" y="6202561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Orde Campuran</a:t>
            </a:r>
            <a:endParaRPr lang="en-US" sz="1900" dirty="0"/>
          </a:p>
        </p:txBody>
      </p:sp>
      <p:sp>
        <p:nvSpPr>
          <p:cNvPr id="17" name="Text 15"/>
          <p:cNvSpPr/>
          <p:nvPr/>
        </p:nvSpPr>
        <p:spPr>
          <a:xfrm>
            <a:off x="9830991" y="6636187"/>
            <a:ext cx="3744635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Kinetika Michaelis-Menten, terjadi pada fenytoin</a:t>
            </a:r>
            <a:endParaRPr lang="en-US" sz="16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B2666F8-D9F6-1061-FF07-1F0CB8143A29}"/>
              </a:ext>
            </a:extLst>
          </p:cNvPr>
          <p:cNvSpPr/>
          <p:nvPr/>
        </p:nvSpPr>
        <p:spPr>
          <a:xfrm>
            <a:off x="0" y="7772400"/>
            <a:ext cx="14630400" cy="39064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11649" y="625793"/>
            <a:ext cx="7284839" cy="5967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50"/>
              </a:lnSpc>
              <a:buNone/>
            </a:pPr>
            <a:r>
              <a:rPr lang="en-US" sz="375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Orde Nol: Laju Eliminasi Konstan</a:t>
            </a:r>
            <a:endParaRPr lang="en-US" sz="3750" dirty="0"/>
          </a:p>
        </p:txBody>
      </p:sp>
      <p:sp>
        <p:nvSpPr>
          <p:cNvPr id="3" name="Text 1"/>
          <p:cNvSpPr/>
          <p:nvPr/>
        </p:nvSpPr>
        <p:spPr>
          <a:xfrm>
            <a:off x="811649" y="1615559"/>
            <a:ext cx="13007102" cy="9583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Pada eliminasi orde nol, tubuh mengeliminasi obat dengan </a:t>
            </a:r>
            <a:r>
              <a:rPr lang="en-US" sz="15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laju yang tetap konstan</a:t>
            </a: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per satuan waktu, terlepas dari seberapa tinggi atau rendah konsentrasi obat dalam plasma. Kondisi ini biasanya terjadi karena </a:t>
            </a:r>
            <a:r>
              <a:rPr lang="en-US" sz="15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sistem eliminasi sudah jenuh (saturated)</a:t>
            </a: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— misalnya enzim metabolisme bekerja pada kapasitas maksimalnya (Vmax) sehingga tidak dapat bekerja lebih cepat meskipun substrat bertambah.</a:t>
            </a:r>
            <a:endParaRPr lang="en-US" sz="1550" dirty="0"/>
          </a:p>
        </p:txBody>
      </p:sp>
      <p:sp>
        <p:nvSpPr>
          <p:cNvPr id="4" name="Text 2"/>
          <p:cNvSpPr/>
          <p:nvPr/>
        </p:nvSpPr>
        <p:spPr>
          <a:xfrm>
            <a:off x="811649" y="2991445"/>
            <a:ext cx="2387203" cy="298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Karakteristik Utama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811649" y="3486269"/>
            <a:ext cx="6256020" cy="18720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Laju eliminasi </a:t>
            </a:r>
            <a:r>
              <a:rPr lang="en-US" sz="15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tidak bergantung</a:t>
            </a: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pada konsentrasi plasma</a:t>
            </a:r>
            <a:endParaRPr lang="en-US" sz="1550" dirty="0"/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Sejumlah obat yang sama dieliminasi setiap satuan waktu</a:t>
            </a:r>
            <a:endParaRPr lang="en-US" sz="1550" dirty="0"/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Grafik Cp vs waktu membentuk </a:t>
            </a:r>
            <a:r>
              <a:rPr lang="en-US" sz="15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garis lurus (linier)</a:t>
            </a:r>
            <a:endParaRPr lang="en-US" sz="1550" dirty="0"/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Waktu paruh </a:t>
            </a:r>
            <a:r>
              <a:rPr lang="en-US" sz="15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tidak konstan</a:t>
            </a: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— bergantung pada dosis awal</a:t>
            </a:r>
            <a:endParaRPr lang="en-US" sz="1550" dirty="0"/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Risiko akumulasi dan toksisitas tinggi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811649" y="5579388"/>
            <a:ext cx="6256020" cy="1803202"/>
          </a:xfrm>
          <a:prstGeom prst="roundRect">
            <a:avLst>
              <a:gd name="adj" fmla="val 4726"/>
            </a:avLst>
          </a:prstGeom>
          <a:solidFill>
            <a:srgbClr val="B6D6FC"/>
          </a:solidFill>
          <a:ln/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532" y="5884069"/>
            <a:ext cx="253603" cy="202883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471017" y="5826562"/>
            <a:ext cx="5393769" cy="12777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Rumus Umum: </a:t>
            </a:r>
            <a:r>
              <a:rPr lang="en-US" sz="1550" b="1" dirty="0">
                <a:solidFill>
                  <a:srgbClr val="000000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Cp = Cp₀ − k·t</a:t>
            </a:r>
            <a:r>
              <a:rPr lang="en-US" sz="1550" dirty="0">
                <a:solidFill>
                  <a:srgbClr val="000000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di mana Cp = konsentrasi plasma pada waktu t, Cp₀ = konsentrasi awal, k = konstanta eliminasi orde nol (mg/L/jam)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7570351" y="2991445"/>
            <a:ext cx="4479846" cy="298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Contoh Obat dengan Eliminasi Orde Nol</a:t>
            </a:r>
            <a:endParaRPr lang="en-US" sz="1850" dirty="0"/>
          </a:p>
        </p:txBody>
      </p:sp>
      <p:sp>
        <p:nvSpPr>
          <p:cNvPr id="10" name="Shape 7"/>
          <p:cNvSpPr/>
          <p:nvPr/>
        </p:nvSpPr>
        <p:spPr>
          <a:xfrm>
            <a:off x="7570351" y="3510915"/>
            <a:ext cx="3029783" cy="1585198"/>
          </a:xfrm>
          <a:prstGeom prst="roundRect">
            <a:avLst>
              <a:gd name="adj" fmla="val 5376"/>
            </a:avLst>
          </a:prstGeom>
          <a:solidFill>
            <a:srgbClr val="FAF5EB"/>
          </a:solidFill>
          <a:ln w="22860">
            <a:solidFill>
              <a:srgbClr val="D5CDBE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796093" y="3736658"/>
            <a:ext cx="2387203" cy="298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Aspirin Dosis Tinggi</a:t>
            </a:r>
            <a:endParaRPr lang="en-US" sz="1850" dirty="0"/>
          </a:p>
        </p:txBody>
      </p:sp>
      <p:sp>
        <p:nvSpPr>
          <p:cNvPr id="12" name="Text 9"/>
          <p:cNvSpPr/>
          <p:nvPr/>
        </p:nvSpPr>
        <p:spPr>
          <a:xfrm>
            <a:off x="7796093" y="4231481"/>
            <a:ext cx="2578298" cy="6388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Saturasi enzim metabolisme pada dosis besar</a:t>
            </a:r>
            <a:endParaRPr lang="en-US" sz="1550" dirty="0"/>
          </a:p>
        </p:txBody>
      </p:sp>
      <p:sp>
        <p:nvSpPr>
          <p:cNvPr id="13" name="Shape 10"/>
          <p:cNvSpPr/>
          <p:nvPr/>
        </p:nvSpPr>
        <p:spPr>
          <a:xfrm>
            <a:off x="10796588" y="3510915"/>
            <a:ext cx="3029783" cy="1585198"/>
          </a:xfrm>
          <a:prstGeom prst="roundRect">
            <a:avLst>
              <a:gd name="adj" fmla="val 5376"/>
            </a:avLst>
          </a:prstGeom>
          <a:solidFill>
            <a:srgbClr val="FAF5EB"/>
          </a:solidFill>
          <a:ln w="22860">
            <a:solidFill>
              <a:srgbClr val="D5CDB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1022330" y="3736658"/>
            <a:ext cx="2387203" cy="298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Phenytoin</a:t>
            </a:r>
            <a:endParaRPr lang="en-US" sz="1850" dirty="0"/>
          </a:p>
        </p:txBody>
      </p:sp>
      <p:sp>
        <p:nvSpPr>
          <p:cNvPr id="15" name="Text 12"/>
          <p:cNvSpPr/>
          <p:nvPr/>
        </p:nvSpPr>
        <p:spPr>
          <a:xfrm>
            <a:off x="11022330" y="4231481"/>
            <a:ext cx="2578298" cy="6388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Kinetika non-linear pada rentang dosis terapeutik</a:t>
            </a:r>
            <a:endParaRPr lang="en-US" sz="1550" dirty="0"/>
          </a:p>
        </p:txBody>
      </p:sp>
      <p:sp>
        <p:nvSpPr>
          <p:cNvPr id="16" name="Shape 13"/>
          <p:cNvSpPr/>
          <p:nvPr/>
        </p:nvSpPr>
        <p:spPr>
          <a:xfrm>
            <a:off x="7570351" y="5292566"/>
            <a:ext cx="3029783" cy="1904643"/>
          </a:xfrm>
          <a:prstGeom prst="roundRect">
            <a:avLst>
              <a:gd name="adj" fmla="val 4475"/>
            </a:avLst>
          </a:prstGeom>
          <a:solidFill>
            <a:srgbClr val="FAF5EB"/>
          </a:solidFill>
          <a:ln w="22860">
            <a:solidFill>
              <a:srgbClr val="D5CDB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7796093" y="5518309"/>
            <a:ext cx="2387203" cy="298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Etanol</a:t>
            </a:r>
            <a:endParaRPr lang="en-US" sz="1850" dirty="0"/>
          </a:p>
        </p:txBody>
      </p:sp>
      <p:sp>
        <p:nvSpPr>
          <p:cNvPr id="18" name="Text 15"/>
          <p:cNvSpPr/>
          <p:nvPr/>
        </p:nvSpPr>
        <p:spPr>
          <a:xfrm>
            <a:off x="7796093" y="6013133"/>
            <a:ext cx="2578298" cy="9583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Dimetabolisme oleh alkohol dehidrogenase yang cepat jenuh</a:t>
            </a:r>
            <a:endParaRPr lang="en-US" sz="1550" dirty="0"/>
          </a:p>
        </p:txBody>
      </p:sp>
      <p:sp>
        <p:nvSpPr>
          <p:cNvPr id="19" name="Shape 16"/>
          <p:cNvSpPr/>
          <p:nvPr/>
        </p:nvSpPr>
        <p:spPr>
          <a:xfrm>
            <a:off x="10796588" y="5292566"/>
            <a:ext cx="3029783" cy="1904643"/>
          </a:xfrm>
          <a:prstGeom prst="roundRect">
            <a:avLst>
              <a:gd name="adj" fmla="val 4475"/>
            </a:avLst>
          </a:prstGeom>
          <a:solidFill>
            <a:srgbClr val="FAF5EB"/>
          </a:solidFill>
          <a:ln w="22860">
            <a:solidFill>
              <a:srgbClr val="D5CDBE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1022330" y="5518309"/>
            <a:ext cx="2387203" cy="298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Teofilin</a:t>
            </a:r>
            <a:endParaRPr lang="en-US" sz="1850" dirty="0"/>
          </a:p>
        </p:txBody>
      </p:sp>
      <p:sp>
        <p:nvSpPr>
          <p:cNvPr id="21" name="Text 18"/>
          <p:cNvSpPr/>
          <p:nvPr/>
        </p:nvSpPr>
        <p:spPr>
          <a:xfrm>
            <a:off x="11022330" y="6013133"/>
            <a:ext cx="2578298" cy="6388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Pada dosis terapeutik tinggi tertentu</a:t>
            </a:r>
            <a:endParaRPr lang="en-US" sz="155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11B225A-1984-61B4-35B3-4F6FE41B149A}"/>
              </a:ext>
            </a:extLst>
          </p:cNvPr>
          <p:cNvSpPr/>
          <p:nvPr/>
        </p:nvSpPr>
        <p:spPr>
          <a:xfrm>
            <a:off x="0" y="7772400"/>
            <a:ext cx="14630400" cy="39064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42655" y="466249"/>
            <a:ext cx="6885742" cy="4812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750"/>
              </a:lnSpc>
              <a:buNone/>
            </a:pPr>
            <a:r>
              <a:rPr lang="en-US" sz="30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Visualisasi Profil Konsentrasi Orde Nol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1242655" y="1203127"/>
            <a:ext cx="12144970" cy="4660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Grafik berikut menggambarkan penurunan konsentrasi plasma secara linier yang merupakan ciri khas eliminasi orde nol. Perhatikan bahwa setiap satuan waktu, konsentrasi berkurang dengan jumlah yang </a:t>
            </a:r>
            <a:r>
              <a:rPr lang="en-US" sz="12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sama persis</a:t>
            </a:r>
            <a:r>
              <a:rPr lang="en-US" sz="12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.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42655" y="3357920"/>
            <a:ext cx="5872877" cy="233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50" i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Grafik Cp vs Waktu — Orde Nol: Garis Lurus Linier</a:t>
            </a:r>
            <a:endParaRPr lang="en-US" sz="12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2250" y="1956554"/>
            <a:ext cx="5872877" cy="330338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522250" y="5403652"/>
            <a:ext cx="5872877" cy="233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50" i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Grafik ln(Cp) vs Waktu — Orde Nol: Kurva Melengkung (bukan linier)</a:t>
            </a:r>
            <a:endParaRPr lang="en-US" sz="1250" dirty="0"/>
          </a:p>
        </p:txBody>
      </p:sp>
      <p:sp>
        <p:nvSpPr>
          <p:cNvPr id="8" name="Shape 4"/>
          <p:cNvSpPr/>
          <p:nvPr/>
        </p:nvSpPr>
        <p:spPr>
          <a:xfrm>
            <a:off x="1242655" y="5895380"/>
            <a:ext cx="12144970" cy="831413"/>
          </a:xfrm>
          <a:prstGeom prst="roundRect">
            <a:avLst>
              <a:gd name="adj" fmla="val 8266"/>
            </a:avLst>
          </a:prstGeom>
          <a:solidFill>
            <a:srgbClr val="FCF2B5"/>
          </a:solidFill>
          <a:ln/>
        </p:spPr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6247" y="6131838"/>
            <a:ext cx="204430" cy="16359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774269" y="6063972"/>
            <a:ext cx="11449764" cy="4660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Kunci Identifikasi Orde Nol:</a:t>
            </a:r>
            <a:r>
              <a:rPr lang="en-US" sz="1250" dirty="0">
                <a:solidFill>
                  <a:srgbClr val="000000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Jika grafik Cp vs t menghasilkan garis </a:t>
            </a:r>
            <a:r>
              <a:rPr lang="en-US" sz="1250" b="1" dirty="0">
                <a:solidFill>
                  <a:srgbClr val="000000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lurus</a:t>
            </a:r>
            <a:r>
              <a:rPr lang="en-US" sz="1250" dirty="0">
                <a:solidFill>
                  <a:srgbClr val="000000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, dan grafik ln(Cp) vs t menghasilkan </a:t>
            </a:r>
            <a:r>
              <a:rPr lang="en-US" sz="1250" b="1" dirty="0">
                <a:solidFill>
                  <a:srgbClr val="000000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kurva</a:t>
            </a:r>
            <a:r>
              <a:rPr lang="en-US" sz="1250" dirty="0">
                <a:solidFill>
                  <a:srgbClr val="000000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, maka data menunjukkan kinetika orde nol. Selisih konsentrasi antar interval waktu yang sama akan selalu konstan (ΔCp = konstan).</a:t>
            </a:r>
            <a:endParaRPr lang="en-US" sz="1250" dirty="0"/>
          </a:p>
        </p:txBody>
      </p:sp>
      <p:sp>
        <p:nvSpPr>
          <p:cNvPr id="11" name="Shape 6"/>
          <p:cNvSpPr/>
          <p:nvPr/>
        </p:nvSpPr>
        <p:spPr>
          <a:xfrm>
            <a:off x="1242655" y="6870502"/>
            <a:ext cx="12144970" cy="892731"/>
          </a:xfrm>
          <a:prstGeom prst="roundRect">
            <a:avLst>
              <a:gd name="adj" fmla="val 7699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12" name="Shape 7"/>
          <p:cNvSpPr/>
          <p:nvPr/>
        </p:nvSpPr>
        <p:spPr>
          <a:xfrm>
            <a:off x="1250275" y="6878122"/>
            <a:ext cx="4043243" cy="877491"/>
          </a:xfrm>
          <a:prstGeom prst="roundRect">
            <a:avLst>
              <a:gd name="adj" fmla="val 7832"/>
            </a:avLst>
          </a:prstGeom>
          <a:solidFill>
            <a:srgbClr val="FAF5EB"/>
          </a:solidFill>
          <a:ln/>
        </p:spPr>
      </p:sp>
      <p:sp>
        <p:nvSpPr>
          <p:cNvPr id="13" name="Text 8"/>
          <p:cNvSpPr/>
          <p:nvPr/>
        </p:nvSpPr>
        <p:spPr>
          <a:xfrm>
            <a:off x="1413867" y="7041713"/>
            <a:ext cx="1925122" cy="2406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5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Cp vs t</a:t>
            </a:r>
            <a:endParaRPr lang="en-US" sz="1500" dirty="0"/>
          </a:p>
        </p:txBody>
      </p:sp>
      <p:sp>
        <p:nvSpPr>
          <p:cNvPr id="14" name="Text 9"/>
          <p:cNvSpPr/>
          <p:nvPr/>
        </p:nvSpPr>
        <p:spPr>
          <a:xfrm>
            <a:off x="1413867" y="7359015"/>
            <a:ext cx="3716060" cy="233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→ Garis lurus menurun (linier)</a:t>
            </a:r>
            <a:endParaRPr lang="en-US" sz="1250" dirty="0"/>
          </a:p>
        </p:txBody>
      </p:sp>
      <p:sp>
        <p:nvSpPr>
          <p:cNvPr id="15" name="Shape 10"/>
          <p:cNvSpPr/>
          <p:nvPr/>
        </p:nvSpPr>
        <p:spPr>
          <a:xfrm>
            <a:off x="5293519" y="6878122"/>
            <a:ext cx="4043243" cy="877491"/>
          </a:xfrm>
          <a:prstGeom prst="rect">
            <a:avLst/>
          </a:prstGeom>
          <a:solidFill>
            <a:srgbClr val="FAF5EB"/>
          </a:solidFill>
          <a:ln/>
        </p:spPr>
      </p:sp>
      <p:sp>
        <p:nvSpPr>
          <p:cNvPr id="16" name="Shape 11"/>
          <p:cNvSpPr/>
          <p:nvPr/>
        </p:nvSpPr>
        <p:spPr>
          <a:xfrm>
            <a:off x="5293519" y="6878122"/>
            <a:ext cx="22860" cy="877491"/>
          </a:xfrm>
          <a:prstGeom prst="roundRect">
            <a:avLst>
              <a:gd name="adj" fmla="val 300650"/>
            </a:avLst>
          </a:prstGeom>
          <a:solidFill>
            <a:srgbClr val="D5CDBE"/>
          </a:solidFill>
          <a:ln/>
        </p:spPr>
      </p:sp>
      <p:sp>
        <p:nvSpPr>
          <p:cNvPr id="17" name="Text 12"/>
          <p:cNvSpPr/>
          <p:nvPr/>
        </p:nvSpPr>
        <p:spPr>
          <a:xfrm>
            <a:off x="5457111" y="7041713"/>
            <a:ext cx="1925122" cy="2406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5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ln(Cp) vs t</a:t>
            </a:r>
            <a:endParaRPr lang="en-US" sz="1500" dirty="0"/>
          </a:p>
        </p:txBody>
      </p:sp>
      <p:sp>
        <p:nvSpPr>
          <p:cNvPr id="18" name="Text 13"/>
          <p:cNvSpPr/>
          <p:nvPr/>
        </p:nvSpPr>
        <p:spPr>
          <a:xfrm>
            <a:off x="5457111" y="7359015"/>
            <a:ext cx="3716060" cy="233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→ Kurva melengkung (tidak linier)</a:t>
            </a:r>
            <a:endParaRPr lang="en-US" sz="1250" dirty="0"/>
          </a:p>
        </p:txBody>
      </p:sp>
      <p:sp>
        <p:nvSpPr>
          <p:cNvPr id="19" name="Shape 14"/>
          <p:cNvSpPr/>
          <p:nvPr/>
        </p:nvSpPr>
        <p:spPr>
          <a:xfrm>
            <a:off x="9336762" y="6878122"/>
            <a:ext cx="4043243" cy="877491"/>
          </a:xfrm>
          <a:prstGeom prst="rect">
            <a:avLst/>
          </a:prstGeom>
          <a:solidFill>
            <a:srgbClr val="FAF5EB"/>
          </a:solidFill>
          <a:ln/>
        </p:spPr>
      </p:sp>
      <p:sp>
        <p:nvSpPr>
          <p:cNvPr id="20" name="Shape 15"/>
          <p:cNvSpPr/>
          <p:nvPr/>
        </p:nvSpPr>
        <p:spPr>
          <a:xfrm>
            <a:off x="9336762" y="6878122"/>
            <a:ext cx="22860" cy="877491"/>
          </a:xfrm>
          <a:prstGeom prst="roundRect">
            <a:avLst>
              <a:gd name="adj" fmla="val 300650"/>
            </a:avLst>
          </a:prstGeom>
          <a:solidFill>
            <a:srgbClr val="D5CDBE"/>
          </a:solidFill>
          <a:ln/>
        </p:spPr>
      </p:sp>
      <p:sp>
        <p:nvSpPr>
          <p:cNvPr id="21" name="Text 16"/>
          <p:cNvSpPr/>
          <p:nvPr/>
        </p:nvSpPr>
        <p:spPr>
          <a:xfrm>
            <a:off x="9500354" y="7041713"/>
            <a:ext cx="1925122" cy="2406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5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ΔCp per interval</a:t>
            </a:r>
            <a:endParaRPr lang="en-US" sz="1500" dirty="0"/>
          </a:p>
        </p:txBody>
      </p:sp>
      <p:sp>
        <p:nvSpPr>
          <p:cNvPr id="22" name="Text 17"/>
          <p:cNvSpPr/>
          <p:nvPr/>
        </p:nvSpPr>
        <p:spPr>
          <a:xfrm>
            <a:off x="9500354" y="7359015"/>
            <a:ext cx="3716060" cy="233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→ Selisih konstan setiap jam</a:t>
            </a:r>
            <a:endParaRPr lang="en-US" sz="125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A6DF878-2D1E-BCB0-3F4A-DA90FBED6F9E}"/>
              </a:ext>
            </a:extLst>
          </p:cNvPr>
          <p:cNvSpPr/>
          <p:nvPr/>
        </p:nvSpPr>
        <p:spPr>
          <a:xfrm>
            <a:off x="0" y="7772400"/>
            <a:ext cx="14630400" cy="39064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42655" y="498634"/>
            <a:ext cx="6914674" cy="4812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750"/>
              </a:lnSpc>
              <a:buNone/>
            </a:pPr>
            <a:r>
              <a:rPr lang="en-US" sz="30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Orde Satu: Laju Eliminasi Proporsional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1242655" y="1235512"/>
            <a:ext cx="12144970" cy="6990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Eliminasi orde satu adalah pola farmakokinetik yang paling umum dijumpai pada obat-obatan. Pada orde ini, </a:t>
            </a:r>
            <a:r>
              <a:rPr lang="en-US" sz="12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laju eliminasi obat berbanding lurus (proporsional) dengan konsentrasi obat</a:t>
            </a:r>
            <a:r>
              <a:rPr lang="en-US" sz="12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yang ada dalam plasma pada saat itu. Artinya, semakin tinggi konsentrasi, semakin besar jumlah obat yang dieliminasi per satuan waktu — namun </a:t>
            </a:r>
            <a:r>
              <a:rPr lang="en-US" sz="1250" i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persentase</a:t>
            </a:r>
            <a:r>
              <a:rPr lang="en-US" sz="12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yang dieliminasi selalu tetap sama.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1242655" y="2205990"/>
            <a:ext cx="1925122" cy="2406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5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Karakteristik Utama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1242655" y="2574369"/>
            <a:ext cx="5872877" cy="1343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Laju eliminasi </a:t>
            </a:r>
            <a:r>
              <a:rPr lang="en-US" sz="12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sebanding</a:t>
            </a:r>
            <a:r>
              <a:rPr lang="en-US" sz="12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dengan konsentrasi plasma saat itu</a:t>
            </a:r>
            <a:endParaRPr lang="en-US" sz="1250" dirty="0"/>
          </a:p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Persentase tetap dari obat dieliminasi setiap satuan waktu</a:t>
            </a:r>
            <a:endParaRPr lang="en-US" sz="1250" dirty="0"/>
          </a:p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Grafik ln(Cp) vs waktu membentuk </a:t>
            </a:r>
            <a:r>
              <a:rPr lang="en-US" sz="12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garis lurus</a:t>
            </a:r>
            <a:endParaRPr lang="en-US" sz="1250" dirty="0"/>
          </a:p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Waktu paruh (t½) </a:t>
            </a:r>
            <a:r>
              <a:rPr lang="en-US" sz="12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konstan</a:t>
            </a:r>
            <a:r>
              <a:rPr lang="en-US" sz="12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— tidak bergantung dosis</a:t>
            </a:r>
            <a:endParaRPr lang="en-US" sz="1250" dirty="0"/>
          </a:p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Lebih mudah dikelola secara klinis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1242655" y="4061698"/>
            <a:ext cx="5872877" cy="1064419"/>
          </a:xfrm>
          <a:prstGeom prst="roundRect">
            <a:avLst>
              <a:gd name="adj" fmla="val 6457"/>
            </a:avLst>
          </a:prstGeom>
          <a:solidFill>
            <a:srgbClr val="B6D6FC"/>
          </a:solidFill>
          <a:ln/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6247" y="4298156"/>
            <a:ext cx="204430" cy="16359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774269" y="4230291"/>
            <a:ext cx="5177671" cy="6990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Rumus Umum: </a:t>
            </a:r>
            <a:r>
              <a:rPr lang="en-US" sz="1250" b="1" dirty="0">
                <a:solidFill>
                  <a:srgbClr val="000000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ln(Cp) = ln(Cp₀) − k·t</a:t>
            </a:r>
            <a:r>
              <a:rPr lang="en-US" sz="1250" dirty="0">
                <a:solidFill>
                  <a:srgbClr val="000000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Atau dalam bentuk eksponensial: </a:t>
            </a:r>
            <a:r>
              <a:rPr lang="en-US" sz="1250" b="1" dirty="0">
                <a:solidFill>
                  <a:srgbClr val="000000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Cp = Cp₀ · e−kt</a:t>
            </a:r>
            <a:r>
              <a:rPr lang="en-US" sz="1250" dirty="0">
                <a:solidFill>
                  <a:srgbClr val="000000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di mana k = konstanta eliminasi orde satu (jam⁻¹)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7522250" y="2205990"/>
            <a:ext cx="2130028" cy="2406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5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Contoh Obat Orde Satu</a:t>
            </a:r>
            <a:endParaRPr lang="en-US" sz="150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22250" y="2590324"/>
            <a:ext cx="408980" cy="40898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522250" y="3159085"/>
            <a:ext cx="1925122" cy="2406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5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Parasetamol</a:t>
            </a:r>
            <a:endParaRPr lang="en-US" sz="1500" dirty="0"/>
          </a:p>
        </p:txBody>
      </p:sp>
      <p:sp>
        <p:nvSpPr>
          <p:cNvPr id="12" name="Text 8"/>
          <p:cNvSpPr/>
          <p:nvPr/>
        </p:nvSpPr>
        <p:spPr>
          <a:xfrm>
            <a:off x="7522250" y="3527465"/>
            <a:ext cx="5872877" cy="233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Analgesik dan antipiretik umum</a:t>
            </a:r>
            <a:endParaRPr lang="en-US" sz="1250" dirty="0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22250" y="4016097"/>
            <a:ext cx="408980" cy="40898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522250" y="4584859"/>
            <a:ext cx="1925122" cy="2406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5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Amoksisilin</a:t>
            </a:r>
            <a:endParaRPr lang="en-US" sz="1500" dirty="0"/>
          </a:p>
        </p:txBody>
      </p:sp>
      <p:sp>
        <p:nvSpPr>
          <p:cNvPr id="15" name="Text 10"/>
          <p:cNvSpPr/>
          <p:nvPr/>
        </p:nvSpPr>
        <p:spPr>
          <a:xfrm>
            <a:off x="7522250" y="4953238"/>
            <a:ext cx="5872877" cy="233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Antibiotik golongan beta-laktam</a:t>
            </a:r>
            <a:endParaRPr lang="en-US" sz="1250" dirty="0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22250" y="5441871"/>
            <a:ext cx="408980" cy="40898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7522250" y="6010632"/>
            <a:ext cx="1925122" cy="2406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5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Digoksin</a:t>
            </a:r>
            <a:endParaRPr lang="en-US" sz="1500" dirty="0"/>
          </a:p>
        </p:txBody>
      </p:sp>
      <p:sp>
        <p:nvSpPr>
          <p:cNvPr id="18" name="Text 12"/>
          <p:cNvSpPr/>
          <p:nvPr/>
        </p:nvSpPr>
        <p:spPr>
          <a:xfrm>
            <a:off x="7522250" y="6379012"/>
            <a:ext cx="5872877" cy="233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Glikosida jantung untuk gagal jantung</a:t>
            </a:r>
            <a:endParaRPr lang="en-US" sz="1250" dirty="0"/>
          </a:p>
        </p:txBody>
      </p:sp>
      <p:sp>
        <p:nvSpPr>
          <p:cNvPr id="19" name="Shape 13"/>
          <p:cNvSpPr/>
          <p:nvPr/>
        </p:nvSpPr>
        <p:spPr>
          <a:xfrm>
            <a:off x="1242655" y="6899434"/>
            <a:ext cx="12144970" cy="831413"/>
          </a:xfrm>
          <a:prstGeom prst="roundRect">
            <a:avLst>
              <a:gd name="adj" fmla="val 8266"/>
            </a:avLst>
          </a:prstGeom>
          <a:solidFill>
            <a:srgbClr val="C5DBED"/>
          </a:solidFill>
          <a:ln/>
        </p:spPr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06247" y="7135892"/>
            <a:ext cx="204430" cy="163592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1774269" y="7068026"/>
            <a:ext cx="11449764" cy="4660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Fakta Klinis Penting:</a:t>
            </a:r>
            <a:r>
              <a:rPr lang="en-US" sz="1250" dirty="0">
                <a:solidFill>
                  <a:srgbClr val="000000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Karena t½ konstan pada orde satu, obat akan mencapai </a:t>
            </a:r>
            <a:r>
              <a:rPr lang="en-US" sz="1250" b="1" dirty="0">
                <a:solidFill>
                  <a:srgbClr val="000000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steady state</a:t>
            </a:r>
            <a:r>
              <a:rPr lang="en-US" sz="1250" dirty="0">
                <a:solidFill>
                  <a:srgbClr val="000000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setelah sekitar 4–5 kali waktu paruh. Ini menjadi dasar penentuan interval dosis pada terapi jangka panjang.</a:t>
            </a:r>
            <a:endParaRPr lang="en-US" sz="125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F2CA549-22B1-66B4-B4BD-930E854F2ED5}"/>
              </a:ext>
            </a:extLst>
          </p:cNvPr>
          <p:cNvSpPr/>
          <p:nvPr/>
        </p:nvSpPr>
        <p:spPr>
          <a:xfrm>
            <a:off x="0" y="7772400"/>
            <a:ext cx="14630400" cy="39064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578656" y="367308"/>
            <a:ext cx="5547598" cy="375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235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Visualisasi Profil Konsentrasi Orde Satu</a:t>
            </a:r>
            <a:endParaRPr lang="en-US" sz="2350" dirty="0"/>
          </a:p>
        </p:txBody>
      </p:sp>
      <p:sp>
        <p:nvSpPr>
          <p:cNvPr id="3" name="Text 1"/>
          <p:cNvSpPr/>
          <p:nvPr/>
        </p:nvSpPr>
        <p:spPr>
          <a:xfrm>
            <a:off x="2578656" y="898088"/>
            <a:ext cx="9473089" cy="3286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Grafik berikut mengilustrasikan dua cara representasi data orde satu: kurva eksponensial pada skala linier dan transformasi logaritmik yang menghasilkan garis lurus. Kemampuan membaca kedua grafik ini adalah keterampilan fundamental dalam analisis farmakokinetika.</a:t>
            </a:r>
            <a:endParaRPr lang="en-US" sz="10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8656" y="1401485"/>
            <a:ext cx="4580930" cy="381238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578656" y="5301258"/>
            <a:ext cx="4580930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250"/>
              </a:lnSpc>
              <a:buNone/>
            </a:pPr>
            <a:r>
              <a:rPr lang="en-US" sz="1000" i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Grafik Cp vs Waktu — Orde Satu: Kurva Eksponensial</a:t>
            </a:r>
            <a:endParaRPr lang="en-US" sz="10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8435" y="1401485"/>
            <a:ext cx="4580930" cy="257675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478435" y="4065627"/>
            <a:ext cx="4580930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250"/>
              </a:lnSpc>
              <a:buNone/>
            </a:pPr>
            <a:r>
              <a:rPr lang="en-US" sz="1000" i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Grafik ln(Cp) vs Waktu — Orde Satu: Garis Lurus</a:t>
            </a:r>
            <a:endParaRPr lang="en-US" sz="1000" dirty="0"/>
          </a:p>
        </p:txBody>
      </p:sp>
      <p:sp>
        <p:nvSpPr>
          <p:cNvPr id="8" name="Shape 4"/>
          <p:cNvSpPr/>
          <p:nvPr/>
        </p:nvSpPr>
        <p:spPr>
          <a:xfrm>
            <a:off x="2578656" y="5622846"/>
            <a:ext cx="4697611" cy="833318"/>
          </a:xfrm>
          <a:prstGeom prst="roundRect">
            <a:avLst>
              <a:gd name="adj" fmla="val 6433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2713911" y="5758101"/>
            <a:ext cx="1501616" cy="1876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1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Cp . t (Skala Linier)</a:t>
            </a:r>
            <a:endParaRPr lang="en-US" sz="1150" dirty="0"/>
          </a:p>
        </p:txBody>
      </p:sp>
      <p:sp>
        <p:nvSpPr>
          <p:cNvPr id="10" name="Text 6"/>
          <p:cNvSpPr/>
          <p:nvPr/>
        </p:nvSpPr>
        <p:spPr>
          <a:xfrm>
            <a:off x="2713911" y="5992297"/>
            <a:ext cx="4427101" cy="3286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Menghasilkan </a:t>
            </a:r>
            <a:r>
              <a:rPr lang="en-US" sz="100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kurva melengkung eksponensial</a:t>
            </a: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menurun — bukan garis lurus</a:t>
            </a:r>
            <a:endParaRPr lang="en-US" sz="1000" dirty="0"/>
          </a:p>
        </p:txBody>
      </p:sp>
      <p:sp>
        <p:nvSpPr>
          <p:cNvPr id="11" name="Shape 7"/>
          <p:cNvSpPr/>
          <p:nvPr/>
        </p:nvSpPr>
        <p:spPr>
          <a:xfrm>
            <a:off x="7354014" y="5622846"/>
            <a:ext cx="4697730" cy="833318"/>
          </a:xfrm>
          <a:prstGeom prst="roundRect">
            <a:avLst>
              <a:gd name="adj" fmla="val 6433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7489269" y="5758101"/>
            <a:ext cx="1501616" cy="1876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1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ln(Cp) v. t</a:t>
            </a:r>
            <a:endParaRPr lang="en-US" sz="1150" dirty="0"/>
          </a:p>
        </p:txBody>
      </p:sp>
      <p:sp>
        <p:nvSpPr>
          <p:cNvPr id="13" name="Text 9"/>
          <p:cNvSpPr/>
          <p:nvPr/>
        </p:nvSpPr>
        <p:spPr>
          <a:xfrm>
            <a:off x="7489269" y="5992297"/>
            <a:ext cx="4427220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Menghasilkan </a:t>
            </a:r>
            <a:r>
              <a:rPr lang="en-US" sz="100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garis lurus</a:t>
            </a: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dengan kemiringan (slope) = −k</a:t>
            </a:r>
            <a:endParaRPr lang="en-US" sz="1000" dirty="0"/>
          </a:p>
        </p:txBody>
      </p:sp>
      <p:sp>
        <p:nvSpPr>
          <p:cNvPr id="14" name="Shape 10"/>
          <p:cNvSpPr/>
          <p:nvPr/>
        </p:nvSpPr>
        <p:spPr>
          <a:xfrm>
            <a:off x="2578656" y="6533912"/>
            <a:ext cx="4697611" cy="669012"/>
          </a:xfrm>
          <a:prstGeom prst="roundRect">
            <a:avLst>
              <a:gd name="adj" fmla="val 8013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2713911" y="6669167"/>
            <a:ext cx="1501616" cy="1876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1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Waktu Paruh (t½)</a:t>
            </a:r>
            <a:endParaRPr lang="en-US" sz="1150" dirty="0"/>
          </a:p>
        </p:txBody>
      </p:sp>
      <p:sp>
        <p:nvSpPr>
          <p:cNvPr id="16" name="Text 12"/>
          <p:cNvSpPr/>
          <p:nvPr/>
        </p:nvSpPr>
        <p:spPr>
          <a:xfrm>
            <a:off x="2713911" y="6903363"/>
            <a:ext cx="4427101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Konstan: </a:t>
            </a:r>
            <a:r>
              <a:rPr lang="en-US" sz="100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t½ = 0,693 / k</a:t>
            </a: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, tidak tergantung dosis awal</a:t>
            </a:r>
            <a:endParaRPr lang="en-US" sz="1000" dirty="0"/>
          </a:p>
        </p:txBody>
      </p:sp>
      <p:sp>
        <p:nvSpPr>
          <p:cNvPr id="17" name="Shape 13"/>
          <p:cNvSpPr/>
          <p:nvPr/>
        </p:nvSpPr>
        <p:spPr>
          <a:xfrm>
            <a:off x="7354014" y="6533912"/>
            <a:ext cx="4697730" cy="669012"/>
          </a:xfrm>
          <a:prstGeom prst="roundRect">
            <a:avLst>
              <a:gd name="adj" fmla="val 8013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7489269" y="6669167"/>
            <a:ext cx="1501616" cy="1876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1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Fraksi Eliminasi</a:t>
            </a:r>
            <a:endParaRPr lang="en-US" sz="1150" dirty="0"/>
          </a:p>
        </p:txBody>
      </p:sp>
      <p:sp>
        <p:nvSpPr>
          <p:cNvPr id="19" name="Text 15"/>
          <p:cNvSpPr/>
          <p:nvPr/>
        </p:nvSpPr>
        <p:spPr>
          <a:xfrm>
            <a:off x="7489269" y="6903363"/>
            <a:ext cx="4427220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Persentase tetap per satuan waktu, misalnya 20% per jam</a:t>
            </a:r>
            <a:endParaRPr lang="en-US" sz="1000" dirty="0"/>
          </a:p>
        </p:txBody>
      </p:sp>
      <p:sp>
        <p:nvSpPr>
          <p:cNvPr id="20" name="Shape 16"/>
          <p:cNvSpPr/>
          <p:nvPr/>
        </p:nvSpPr>
        <p:spPr>
          <a:xfrm>
            <a:off x="2578656" y="7290316"/>
            <a:ext cx="9473089" cy="571976"/>
          </a:xfrm>
          <a:prstGeom prst="roundRect">
            <a:avLst>
              <a:gd name="adj" fmla="val 9372"/>
            </a:avLst>
          </a:prstGeom>
          <a:solidFill>
            <a:srgbClr val="B6FCB8"/>
          </a:solidFill>
          <a:ln/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07F350D-A97C-E49F-F82C-6334CFF3775F}"/>
              </a:ext>
            </a:extLst>
          </p:cNvPr>
          <p:cNvSpPr/>
          <p:nvPr/>
        </p:nvSpPr>
        <p:spPr>
          <a:xfrm>
            <a:off x="0" y="7772400"/>
            <a:ext cx="14630400" cy="39064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11649" y="627817"/>
            <a:ext cx="9828133" cy="5967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50"/>
              </a:lnSpc>
              <a:buNone/>
            </a:pPr>
            <a:r>
              <a:rPr lang="en-US" sz="375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Studi Kasus: Identifikasi Orde Reaksi Obat X</a:t>
            </a:r>
            <a:endParaRPr lang="en-US" sz="3750" dirty="0"/>
          </a:p>
        </p:txBody>
      </p:sp>
      <p:sp>
        <p:nvSpPr>
          <p:cNvPr id="3" name="Text 1"/>
          <p:cNvSpPr/>
          <p:nvPr/>
        </p:nvSpPr>
        <p:spPr>
          <a:xfrm>
            <a:off x="811649" y="1617583"/>
            <a:ext cx="13007102" cy="6388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Berikut adalah data konsentrasi plasma obat X yang diukur pada beberapa titik waktu setelah pemberian dosis tunggal. Tugas kita adalah menentukan orde reaksi eliminasinya menggunakan analisis matematis sistematis.</a:t>
            </a:r>
            <a:endParaRPr lang="en-US" sz="1550" dirty="0"/>
          </a:p>
        </p:txBody>
      </p:sp>
      <p:sp>
        <p:nvSpPr>
          <p:cNvPr id="4" name="Text 2"/>
          <p:cNvSpPr/>
          <p:nvPr/>
        </p:nvSpPr>
        <p:spPr>
          <a:xfrm>
            <a:off x="811649" y="2674025"/>
            <a:ext cx="2387203" cy="298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Data Pengamatan</a:t>
            </a:r>
            <a:endParaRPr lang="en-US" sz="1850" dirty="0"/>
          </a:p>
        </p:txBody>
      </p:sp>
      <p:sp>
        <p:nvSpPr>
          <p:cNvPr id="5" name="Shape 3"/>
          <p:cNvSpPr/>
          <p:nvPr/>
        </p:nvSpPr>
        <p:spPr>
          <a:xfrm>
            <a:off x="811649" y="3193494"/>
            <a:ext cx="6256020" cy="4175641"/>
          </a:xfrm>
          <a:prstGeom prst="roundRect">
            <a:avLst>
              <a:gd name="adj" fmla="val 2041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22152" y="3326606"/>
            <a:ext cx="1150620" cy="319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Waktu (jam)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2586157" y="3326606"/>
            <a:ext cx="1146810" cy="319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Cp (mg/L)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4146352" y="3326606"/>
            <a:ext cx="1146810" cy="9583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Rasio Cp(t)/Cp(t-1)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5706547" y="3326606"/>
            <a:ext cx="1150620" cy="6388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Selisih ΔCp (mg/L)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1022152" y="4543544"/>
            <a:ext cx="1150620" cy="319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0</a:t>
            </a:r>
            <a:endParaRPr lang="en-US" sz="1550" dirty="0"/>
          </a:p>
        </p:txBody>
      </p:sp>
      <p:sp>
        <p:nvSpPr>
          <p:cNvPr id="11" name="Text 9"/>
          <p:cNvSpPr/>
          <p:nvPr/>
        </p:nvSpPr>
        <p:spPr>
          <a:xfrm>
            <a:off x="2586157" y="4543544"/>
            <a:ext cx="1146810" cy="319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100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4146352" y="4543544"/>
            <a:ext cx="1146810" cy="319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—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5706547" y="4543544"/>
            <a:ext cx="1150620" cy="319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—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1022152" y="5121593"/>
            <a:ext cx="1150620" cy="319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1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2586157" y="5121593"/>
            <a:ext cx="1146810" cy="319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80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4146352" y="5121593"/>
            <a:ext cx="1146810" cy="6388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80/100 = </a:t>
            </a:r>
            <a:r>
              <a:rPr lang="en-US" sz="15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0,80</a:t>
            </a:r>
            <a:endParaRPr lang="en-US" sz="1550" dirty="0"/>
          </a:p>
        </p:txBody>
      </p:sp>
      <p:sp>
        <p:nvSpPr>
          <p:cNvPr id="17" name="Text 15"/>
          <p:cNvSpPr/>
          <p:nvPr/>
        </p:nvSpPr>
        <p:spPr>
          <a:xfrm>
            <a:off x="5706547" y="5121593"/>
            <a:ext cx="1150620" cy="319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100−80 = 20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1022152" y="6019086"/>
            <a:ext cx="1150620" cy="319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2</a:t>
            </a:r>
            <a:endParaRPr lang="en-US" sz="1550" dirty="0"/>
          </a:p>
        </p:txBody>
      </p:sp>
      <p:sp>
        <p:nvSpPr>
          <p:cNvPr id="19" name="Text 17"/>
          <p:cNvSpPr/>
          <p:nvPr/>
        </p:nvSpPr>
        <p:spPr>
          <a:xfrm>
            <a:off x="2586157" y="6019086"/>
            <a:ext cx="1146810" cy="319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64</a:t>
            </a:r>
            <a:endParaRPr lang="en-US" sz="1550" dirty="0"/>
          </a:p>
        </p:txBody>
      </p:sp>
      <p:sp>
        <p:nvSpPr>
          <p:cNvPr id="20" name="Text 18"/>
          <p:cNvSpPr/>
          <p:nvPr/>
        </p:nvSpPr>
        <p:spPr>
          <a:xfrm>
            <a:off x="4146352" y="6019086"/>
            <a:ext cx="1146810" cy="319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64/80 = </a:t>
            </a:r>
            <a:r>
              <a:rPr lang="en-US" sz="15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0,80</a:t>
            </a:r>
            <a:endParaRPr lang="en-US" sz="1550" dirty="0"/>
          </a:p>
        </p:txBody>
      </p:sp>
      <p:sp>
        <p:nvSpPr>
          <p:cNvPr id="21" name="Text 19"/>
          <p:cNvSpPr/>
          <p:nvPr/>
        </p:nvSpPr>
        <p:spPr>
          <a:xfrm>
            <a:off x="5706547" y="6019086"/>
            <a:ext cx="1150620" cy="319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80−64 = 16</a:t>
            </a:r>
            <a:endParaRPr lang="en-US" sz="1550" dirty="0"/>
          </a:p>
        </p:txBody>
      </p:sp>
      <p:sp>
        <p:nvSpPr>
          <p:cNvPr id="22" name="Text 20"/>
          <p:cNvSpPr/>
          <p:nvPr/>
        </p:nvSpPr>
        <p:spPr>
          <a:xfrm>
            <a:off x="1022152" y="6597134"/>
            <a:ext cx="1150620" cy="319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3</a:t>
            </a:r>
            <a:endParaRPr lang="en-US" sz="1550" dirty="0"/>
          </a:p>
        </p:txBody>
      </p:sp>
      <p:sp>
        <p:nvSpPr>
          <p:cNvPr id="23" name="Text 21"/>
          <p:cNvSpPr/>
          <p:nvPr/>
        </p:nvSpPr>
        <p:spPr>
          <a:xfrm>
            <a:off x="2586157" y="6597134"/>
            <a:ext cx="1146810" cy="319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51,2</a:t>
            </a:r>
            <a:endParaRPr lang="en-US" sz="1550" dirty="0"/>
          </a:p>
        </p:txBody>
      </p:sp>
      <p:sp>
        <p:nvSpPr>
          <p:cNvPr id="24" name="Text 22"/>
          <p:cNvSpPr/>
          <p:nvPr/>
        </p:nvSpPr>
        <p:spPr>
          <a:xfrm>
            <a:off x="4146352" y="6597134"/>
            <a:ext cx="1146810" cy="6388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51,2/64 = </a:t>
            </a:r>
            <a:r>
              <a:rPr lang="en-US" sz="15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0,80</a:t>
            </a:r>
            <a:endParaRPr lang="en-US" sz="1550" dirty="0"/>
          </a:p>
        </p:txBody>
      </p:sp>
      <p:sp>
        <p:nvSpPr>
          <p:cNvPr id="25" name="Text 23"/>
          <p:cNvSpPr/>
          <p:nvPr/>
        </p:nvSpPr>
        <p:spPr>
          <a:xfrm>
            <a:off x="5706547" y="6597134"/>
            <a:ext cx="1150620" cy="6388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64−51,2 = 12,8</a:t>
            </a:r>
            <a:endParaRPr lang="en-US" sz="1550" dirty="0"/>
          </a:p>
        </p:txBody>
      </p:sp>
      <p:sp>
        <p:nvSpPr>
          <p:cNvPr id="26" name="Text 24"/>
          <p:cNvSpPr/>
          <p:nvPr/>
        </p:nvSpPr>
        <p:spPr>
          <a:xfrm>
            <a:off x="7570351" y="2674025"/>
            <a:ext cx="2458403" cy="298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Analisis &amp; Kesimpulan</a:t>
            </a:r>
            <a:endParaRPr lang="en-US" sz="1850" dirty="0"/>
          </a:p>
        </p:txBody>
      </p:sp>
      <p:pic>
        <p:nvPicPr>
          <p:cNvPr id="27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46432" y="3199686"/>
            <a:ext cx="304324" cy="304324"/>
          </a:xfrm>
          <a:prstGeom prst="rect">
            <a:avLst/>
          </a:prstGeom>
        </p:spPr>
      </p:pic>
      <p:sp>
        <p:nvSpPr>
          <p:cNvPr id="28" name="Text 25"/>
          <p:cNvSpPr/>
          <p:nvPr/>
        </p:nvSpPr>
        <p:spPr>
          <a:xfrm>
            <a:off x="8229719" y="3193494"/>
            <a:ext cx="2387203" cy="298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Uji Orde Nol</a:t>
            </a:r>
            <a:endParaRPr lang="en-US" sz="1850" dirty="0"/>
          </a:p>
        </p:txBody>
      </p:sp>
      <p:sp>
        <p:nvSpPr>
          <p:cNvPr id="29" name="Text 26"/>
          <p:cNvSpPr/>
          <p:nvPr/>
        </p:nvSpPr>
        <p:spPr>
          <a:xfrm>
            <a:off x="8229719" y="3688318"/>
            <a:ext cx="5596652" cy="6388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Selisih ΔCp: 20, 16, 12,8 — </a:t>
            </a:r>
            <a:r>
              <a:rPr lang="en-US" sz="15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tidak konstan</a:t>
            </a: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→ bukan orde nol murni</a:t>
            </a:r>
            <a:endParaRPr lang="en-US" sz="1550" dirty="0"/>
          </a:p>
        </p:txBody>
      </p:sp>
      <p:pic>
        <p:nvPicPr>
          <p:cNvPr id="30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46432" y="4726424"/>
            <a:ext cx="304324" cy="304324"/>
          </a:xfrm>
          <a:prstGeom prst="rect">
            <a:avLst/>
          </a:prstGeom>
        </p:spPr>
      </p:pic>
      <p:sp>
        <p:nvSpPr>
          <p:cNvPr id="31" name="Text 27"/>
          <p:cNvSpPr/>
          <p:nvPr/>
        </p:nvSpPr>
        <p:spPr>
          <a:xfrm>
            <a:off x="8229719" y="4720233"/>
            <a:ext cx="2387203" cy="298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Uji Orde Satu</a:t>
            </a:r>
            <a:endParaRPr lang="en-US" sz="1850" dirty="0"/>
          </a:p>
        </p:txBody>
      </p:sp>
      <p:sp>
        <p:nvSpPr>
          <p:cNvPr id="32" name="Text 28"/>
          <p:cNvSpPr/>
          <p:nvPr/>
        </p:nvSpPr>
        <p:spPr>
          <a:xfrm>
            <a:off x="8229719" y="5215057"/>
            <a:ext cx="5596652" cy="6388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Rasio Cp(t)/Cp(t-1): 0,80; 0,80; 0,80 — </a:t>
            </a:r>
            <a:r>
              <a:rPr lang="en-US" sz="15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konstan!</a:t>
            </a: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→ menunjukkan orde satu</a:t>
            </a:r>
            <a:endParaRPr lang="en-US" sz="1550" dirty="0"/>
          </a:p>
        </p:txBody>
      </p:sp>
      <p:pic>
        <p:nvPicPr>
          <p:cNvPr id="33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46432" y="6253163"/>
            <a:ext cx="304324" cy="304324"/>
          </a:xfrm>
          <a:prstGeom prst="rect">
            <a:avLst/>
          </a:prstGeom>
        </p:spPr>
      </p:pic>
      <p:sp>
        <p:nvSpPr>
          <p:cNvPr id="34" name="Text 29"/>
          <p:cNvSpPr/>
          <p:nvPr/>
        </p:nvSpPr>
        <p:spPr>
          <a:xfrm>
            <a:off x="8229719" y="6246971"/>
            <a:ext cx="2387203" cy="298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Kesimpulan</a:t>
            </a:r>
            <a:endParaRPr lang="en-US" sz="1850" dirty="0"/>
          </a:p>
        </p:txBody>
      </p:sp>
      <p:sp>
        <p:nvSpPr>
          <p:cNvPr id="35" name="Text 30"/>
          <p:cNvSpPr/>
          <p:nvPr/>
        </p:nvSpPr>
        <p:spPr>
          <a:xfrm>
            <a:off x="8229719" y="6741795"/>
            <a:ext cx="5596652" cy="6388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Data obat X mengikuti kinetika </a:t>
            </a:r>
            <a:r>
              <a:rPr lang="en-US" sz="15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eliminasi orde satu</a:t>
            </a: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karena fraksi eliminasi konstan sebesar 20% per jam</a:t>
            </a:r>
            <a:endParaRPr lang="en-US" sz="1550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0CB94E1-0824-4B93-2610-04D5D2B19DE8}"/>
              </a:ext>
            </a:extLst>
          </p:cNvPr>
          <p:cNvSpPr/>
          <p:nvPr/>
        </p:nvSpPr>
        <p:spPr>
          <a:xfrm>
            <a:off x="0" y="7772400"/>
            <a:ext cx="14630400" cy="39064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485543" y="457795"/>
            <a:ext cx="8933855" cy="4620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29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Perhitungan Parameter Farmakokinetika Orde Satu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1485543" y="1155502"/>
            <a:ext cx="11659195" cy="4395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Setelah mengkonfirmasi bahwa obat X mengikuti kinetika orde satu, kita dapat menghitung parameter farmakokinetika utama secara kuantitatif menggunakan transformasi logaritmik data konsentrasi plasma.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1485543" y="1845350"/>
            <a:ext cx="3129677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5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Langkah 2: Transformasi Logaritmik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1485543" y="2208848"/>
            <a:ext cx="5637967" cy="1896428"/>
          </a:xfrm>
          <a:prstGeom prst="roundRect">
            <a:avLst>
              <a:gd name="adj" fmla="val 3479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493163" y="2216468"/>
            <a:ext cx="5622131" cy="37623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1650921" y="2294692"/>
            <a:ext cx="1555909" cy="2197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0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Waktu t (jam)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3528536" y="2294692"/>
            <a:ext cx="1552099" cy="2197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0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Cp (mg/L)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402342" y="2294692"/>
            <a:ext cx="1555909" cy="2197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0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ln(Cp)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1493163" y="2592705"/>
            <a:ext cx="5622131" cy="376238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1650921" y="2670929"/>
            <a:ext cx="1555909" cy="2197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0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528536" y="2670929"/>
            <a:ext cx="1552099" cy="2197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100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5402342" y="2670929"/>
            <a:ext cx="1555909" cy="2197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ln(100) = </a:t>
            </a:r>
            <a:r>
              <a:rPr lang="en-US" sz="120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4,605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1493163" y="2968943"/>
            <a:ext cx="5622131" cy="37623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1650921" y="3047167"/>
            <a:ext cx="1555909" cy="2197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1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3528536" y="3047167"/>
            <a:ext cx="1552099" cy="2197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80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5402342" y="3047167"/>
            <a:ext cx="1555909" cy="2197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ln(80) = </a:t>
            </a:r>
            <a:r>
              <a:rPr lang="en-US" sz="120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4,382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1493163" y="3345180"/>
            <a:ext cx="5622131" cy="376238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9" name="Text 17"/>
          <p:cNvSpPr/>
          <p:nvPr/>
        </p:nvSpPr>
        <p:spPr>
          <a:xfrm>
            <a:off x="1650921" y="3423404"/>
            <a:ext cx="1555909" cy="2197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2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3528536" y="3423404"/>
            <a:ext cx="1552099" cy="2197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64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402342" y="3423404"/>
            <a:ext cx="1555909" cy="2197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ln(64) = </a:t>
            </a:r>
            <a:r>
              <a:rPr lang="en-US" sz="120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4,159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1493163" y="3721418"/>
            <a:ext cx="5622131" cy="37623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3" name="Text 21"/>
          <p:cNvSpPr/>
          <p:nvPr/>
        </p:nvSpPr>
        <p:spPr>
          <a:xfrm>
            <a:off x="1650921" y="3799642"/>
            <a:ext cx="1555909" cy="2197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3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3528536" y="3799642"/>
            <a:ext cx="1552099" cy="2197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51,2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5402342" y="3799642"/>
            <a:ext cx="1555909" cy="2197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ln(51,2) = </a:t>
            </a:r>
            <a:r>
              <a:rPr lang="en-US" sz="120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3,936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1485543" y="4237792"/>
            <a:ext cx="5637967" cy="780931"/>
          </a:xfrm>
          <a:prstGeom prst="roundRect">
            <a:avLst>
              <a:gd name="adj" fmla="val 8449"/>
            </a:avLst>
          </a:prstGeom>
          <a:solidFill>
            <a:srgbClr val="C5DBED"/>
          </a:solidFill>
          <a:ln/>
        </p:spPr>
      </p:sp>
      <p:pic>
        <p:nvPicPr>
          <p:cNvPr id="2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2586" y="4464129"/>
            <a:ext cx="196334" cy="157043"/>
          </a:xfrm>
          <a:prstGeom prst="rect">
            <a:avLst/>
          </a:prstGeom>
        </p:spPr>
      </p:pic>
      <p:sp>
        <p:nvSpPr>
          <p:cNvPr id="28" name="Text 25"/>
          <p:cNvSpPr/>
          <p:nvPr/>
        </p:nvSpPr>
        <p:spPr>
          <a:xfrm>
            <a:off x="1995964" y="4394716"/>
            <a:ext cx="4970502" cy="4395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Perhatikan: selisih ln(Cp) antar interval waktu adalah </a:t>
            </a:r>
            <a:r>
              <a:rPr lang="en-US" sz="1200" b="1" dirty="0">
                <a:solidFill>
                  <a:srgbClr val="000000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0,223</a:t>
            </a:r>
            <a:r>
              <a:rPr lang="en-US" sz="1200" dirty="0">
                <a:solidFill>
                  <a:srgbClr val="000000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— konstan! Ini membuktikan kinetika orde satu.</a:t>
            </a:r>
            <a:endParaRPr lang="en-US" sz="1200" dirty="0"/>
          </a:p>
        </p:txBody>
      </p:sp>
      <p:sp>
        <p:nvSpPr>
          <p:cNvPr id="29" name="Text 26"/>
          <p:cNvSpPr/>
          <p:nvPr/>
        </p:nvSpPr>
        <p:spPr>
          <a:xfrm>
            <a:off x="7514273" y="1845350"/>
            <a:ext cx="3203496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5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Langkah 3 &amp; 4: Menghitung k dan t½</a:t>
            </a:r>
            <a:endParaRPr lang="en-US" sz="1450" dirty="0"/>
          </a:p>
        </p:txBody>
      </p:sp>
      <p:sp>
        <p:nvSpPr>
          <p:cNvPr id="30" name="Shape 27"/>
          <p:cNvSpPr/>
          <p:nvPr/>
        </p:nvSpPr>
        <p:spPr>
          <a:xfrm>
            <a:off x="7514273" y="2208848"/>
            <a:ext cx="5637967" cy="1693664"/>
          </a:xfrm>
          <a:prstGeom prst="roundRect">
            <a:avLst>
              <a:gd name="adj" fmla="val 6479"/>
            </a:avLst>
          </a:prstGeom>
          <a:solidFill>
            <a:srgbClr val="FAF5EB"/>
          </a:solidFill>
          <a:ln w="22860">
            <a:solidFill>
              <a:srgbClr val="D5CDBE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7491413" y="2208848"/>
            <a:ext cx="91440" cy="1693664"/>
          </a:xfrm>
          <a:prstGeom prst="roundRect">
            <a:avLst>
              <a:gd name="adj" fmla="val 72156"/>
            </a:avLst>
          </a:prstGeom>
          <a:solidFill>
            <a:srgbClr val="3371A5"/>
          </a:solidFill>
          <a:ln/>
        </p:spPr>
      </p:sp>
      <p:sp>
        <p:nvSpPr>
          <p:cNvPr id="32" name="Text 29"/>
          <p:cNvSpPr/>
          <p:nvPr/>
        </p:nvSpPr>
        <p:spPr>
          <a:xfrm>
            <a:off x="7762756" y="2388751"/>
            <a:ext cx="1960959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Konstanta Eliminasi (k)</a:t>
            </a:r>
            <a:endParaRPr lang="en-US" sz="1450" dirty="0"/>
          </a:p>
        </p:txBody>
      </p:sp>
      <p:sp>
        <p:nvSpPr>
          <p:cNvPr id="33" name="Text 30"/>
          <p:cNvSpPr/>
          <p:nvPr/>
        </p:nvSpPr>
        <p:spPr>
          <a:xfrm>
            <a:off x="7762756" y="2737485"/>
            <a:ext cx="5209580" cy="659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k = [ln(Cp₀) − ln(Cp₁)] / (t₁ − t₀)</a:t>
            </a:r>
            <a:endParaRPr lang="en-US" sz="1200" dirty="0"/>
          </a:p>
          <a:p>
            <a:pPr marL="0" indent="0" algn="l">
              <a:lnSpc>
                <a:spcPts val="1700"/>
              </a:lnSpc>
              <a:buNone/>
            </a:pPr>
            <a:r>
              <a:rPr lang="en-US" sz="12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k = (4,605 − 4,382) / (1 − 0)</a:t>
            </a:r>
            <a:endParaRPr lang="en-US" sz="1200" dirty="0"/>
          </a:p>
          <a:p>
            <a:pPr marL="0" indent="0" algn="l">
              <a:lnSpc>
                <a:spcPts val="1700"/>
              </a:lnSpc>
              <a:buNone/>
            </a:pPr>
            <a:r>
              <a:rPr lang="en-US" sz="12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k = 0,223 / 1 = </a:t>
            </a:r>
            <a:r>
              <a:rPr lang="en-US" sz="120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0,223 jam⁻¹</a:t>
            </a:r>
            <a:endParaRPr lang="en-US" sz="1200" dirty="0"/>
          </a:p>
        </p:txBody>
      </p:sp>
      <p:sp>
        <p:nvSpPr>
          <p:cNvPr id="34" name="Text 31"/>
          <p:cNvSpPr/>
          <p:nvPr/>
        </p:nvSpPr>
        <p:spPr>
          <a:xfrm>
            <a:off x="7762756" y="3502819"/>
            <a:ext cx="5209580" cy="2197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Verifikasi: k = (4,382 − 4,159) / (2 − 1) = </a:t>
            </a:r>
            <a:r>
              <a:rPr lang="en-US" sz="120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0,223 jam⁻¹</a:t>
            </a:r>
            <a:r>
              <a:rPr lang="en-US" sz="12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✓</a:t>
            </a:r>
            <a:endParaRPr lang="en-US" sz="1200" dirty="0"/>
          </a:p>
        </p:txBody>
      </p:sp>
      <p:sp>
        <p:nvSpPr>
          <p:cNvPr id="35" name="Shape 32"/>
          <p:cNvSpPr/>
          <p:nvPr/>
        </p:nvSpPr>
        <p:spPr>
          <a:xfrm>
            <a:off x="7514273" y="4020264"/>
            <a:ext cx="5637967" cy="1913453"/>
          </a:xfrm>
          <a:prstGeom prst="roundRect">
            <a:avLst>
              <a:gd name="adj" fmla="val 5735"/>
            </a:avLst>
          </a:prstGeom>
          <a:solidFill>
            <a:srgbClr val="FAF5EB"/>
          </a:solidFill>
          <a:ln w="22860">
            <a:solidFill>
              <a:srgbClr val="D5CDBE"/>
            </a:solidFill>
            <a:prstDash val="solid"/>
          </a:ln>
        </p:spPr>
      </p:sp>
      <p:sp>
        <p:nvSpPr>
          <p:cNvPr id="36" name="Shape 33"/>
          <p:cNvSpPr/>
          <p:nvPr/>
        </p:nvSpPr>
        <p:spPr>
          <a:xfrm>
            <a:off x="7491413" y="4020264"/>
            <a:ext cx="91440" cy="1913453"/>
          </a:xfrm>
          <a:prstGeom prst="roundRect">
            <a:avLst>
              <a:gd name="adj" fmla="val 72156"/>
            </a:avLst>
          </a:prstGeom>
          <a:solidFill>
            <a:srgbClr val="3371A5"/>
          </a:solidFill>
          <a:ln/>
        </p:spPr>
      </p:sp>
      <p:sp>
        <p:nvSpPr>
          <p:cNvPr id="37" name="Text 34"/>
          <p:cNvSpPr/>
          <p:nvPr/>
        </p:nvSpPr>
        <p:spPr>
          <a:xfrm>
            <a:off x="7762756" y="4200168"/>
            <a:ext cx="1848088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Waktu Paruh (t½)</a:t>
            </a:r>
            <a:endParaRPr lang="en-US" sz="1450" dirty="0"/>
          </a:p>
        </p:txBody>
      </p:sp>
      <p:sp>
        <p:nvSpPr>
          <p:cNvPr id="38" name="Text 35"/>
          <p:cNvSpPr/>
          <p:nvPr/>
        </p:nvSpPr>
        <p:spPr>
          <a:xfrm>
            <a:off x="7762756" y="4548902"/>
            <a:ext cx="5209580" cy="659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t½ = 0,693 / k</a:t>
            </a:r>
            <a:endParaRPr lang="en-US" sz="1200" dirty="0"/>
          </a:p>
          <a:p>
            <a:pPr marL="0" indent="0" algn="l">
              <a:lnSpc>
                <a:spcPts val="1700"/>
              </a:lnSpc>
              <a:buNone/>
            </a:pPr>
            <a:r>
              <a:rPr lang="en-US" sz="12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t½ = 0,693 / 0,223</a:t>
            </a:r>
            <a:endParaRPr lang="en-US" sz="1200" dirty="0"/>
          </a:p>
          <a:p>
            <a:pPr marL="0" indent="0" algn="l">
              <a:lnSpc>
                <a:spcPts val="1700"/>
              </a:lnSpc>
              <a:buNone/>
            </a:pPr>
            <a:r>
              <a:rPr lang="en-US" sz="12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t½ = </a:t>
            </a:r>
            <a:r>
              <a:rPr lang="en-US" sz="120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3,11 jam</a:t>
            </a:r>
            <a:endParaRPr lang="en-US" sz="1200" dirty="0"/>
          </a:p>
        </p:txBody>
      </p:sp>
      <p:sp>
        <p:nvSpPr>
          <p:cNvPr id="39" name="Text 36"/>
          <p:cNvSpPr/>
          <p:nvPr/>
        </p:nvSpPr>
        <p:spPr>
          <a:xfrm>
            <a:off x="7762756" y="5314236"/>
            <a:ext cx="5209580" cy="4395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Artinya: setiap 3,11 jam, konsentrasi obat dalam plasma berkurang menjadi separuhnya.</a:t>
            </a:r>
            <a:endParaRPr lang="en-US" sz="1200" dirty="0"/>
          </a:p>
        </p:txBody>
      </p:sp>
      <p:sp>
        <p:nvSpPr>
          <p:cNvPr id="40" name="Shape 37"/>
          <p:cNvSpPr/>
          <p:nvPr/>
        </p:nvSpPr>
        <p:spPr>
          <a:xfrm>
            <a:off x="7514273" y="6051471"/>
            <a:ext cx="5637967" cy="1587698"/>
          </a:xfrm>
          <a:prstGeom prst="roundRect">
            <a:avLst>
              <a:gd name="adj" fmla="val 6911"/>
            </a:avLst>
          </a:prstGeom>
          <a:solidFill>
            <a:srgbClr val="FAF5EB"/>
          </a:solidFill>
          <a:ln w="22860">
            <a:solidFill>
              <a:srgbClr val="D5CDBE"/>
            </a:solidFill>
            <a:prstDash val="solid"/>
          </a:ln>
        </p:spPr>
      </p:sp>
      <p:sp>
        <p:nvSpPr>
          <p:cNvPr id="41" name="Shape 38"/>
          <p:cNvSpPr/>
          <p:nvPr/>
        </p:nvSpPr>
        <p:spPr>
          <a:xfrm>
            <a:off x="7491413" y="6051471"/>
            <a:ext cx="91440" cy="1587698"/>
          </a:xfrm>
          <a:prstGeom prst="roundRect">
            <a:avLst>
              <a:gd name="adj" fmla="val 72156"/>
            </a:avLst>
          </a:prstGeom>
          <a:solidFill>
            <a:srgbClr val="3371A5"/>
          </a:solidFill>
          <a:ln/>
        </p:spPr>
      </p:sp>
      <p:sp>
        <p:nvSpPr>
          <p:cNvPr id="42" name="Text 39"/>
          <p:cNvSpPr/>
          <p:nvPr/>
        </p:nvSpPr>
        <p:spPr>
          <a:xfrm>
            <a:off x="7762756" y="6231374"/>
            <a:ext cx="2821424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Prediksi Konsentrasi Mendatang</a:t>
            </a:r>
            <a:endParaRPr lang="en-US" sz="1450" dirty="0"/>
          </a:p>
        </p:txBody>
      </p:sp>
      <p:sp>
        <p:nvSpPr>
          <p:cNvPr id="43" name="Text 40"/>
          <p:cNvSpPr/>
          <p:nvPr/>
        </p:nvSpPr>
        <p:spPr>
          <a:xfrm>
            <a:off x="7762756" y="6580108"/>
            <a:ext cx="5209580" cy="8791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Cp pada t=6 jam:</a:t>
            </a:r>
            <a:endParaRPr lang="en-US" sz="1200" dirty="0"/>
          </a:p>
          <a:p>
            <a:pPr marL="0" indent="0" algn="l">
              <a:lnSpc>
                <a:spcPts val="1700"/>
              </a:lnSpc>
              <a:buNone/>
            </a:pPr>
            <a:r>
              <a:rPr lang="en-US" sz="12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Cp = 100 × e−0,223 × 6</a:t>
            </a:r>
            <a:endParaRPr lang="en-US" sz="1200" dirty="0"/>
          </a:p>
          <a:p>
            <a:pPr marL="0" indent="0" algn="l">
              <a:lnSpc>
                <a:spcPts val="1700"/>
              </a:lnSpc>
              <a:buNone/>
            </a:pPr>
            <a:r>
              <a:rPr lang="en-US" sz="12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Cp = 100 × e−1,338</a:t>
            </a:r>
            <a:endParaRPr lang="en-US" sz="1200" dirty="0"/>
          </a:p>
          <a:p>
            <a:pPr marL="0" indent="0" algn="l">
              <a:lnSpc>
                <a:spcPts val="1700"/>
              </a:lnSpc>
              <a:buNone/>
            </a:pPr>
            <a:r>
              <a:rPr lang="en-US" sz="12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Cp = 100 × 0,262 = </a:t>
            </a:r>
            <a:r>
              <a:rPr lang="en-US" sz="120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26,2 mg/L</a:t>
            </a:r>
            <a:endParaRPr lang="en-US" sz="1200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07160CE-6AF0-97BC-2783-2ECB9A0F8D6D}"/>
              </a:ext>
            </a:extLst>
          </p:cNvPr>
          <p:cNvSpPr/>
          <p:nvPr/>
        </p:nvSpPr>
        <p:spPr>
          <a:xfrm>
            <a:off x="0" y="7772400"/>
            <a:ext cx="14630400" cy="39064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9262" y="582811"/>
            <a:ext cx="7028140" cy="558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350"/>
              </a:lnSpc>
              <a:buNone/>
            </a:pPr>
            <a:r>
              <a:rPr lang="en-US" sz="35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Kasus Khusus: Eliminasi Orde Nol</a:t>
            </a:r>
            <a:endParaRPr lang="en-US" sz="3500" dirty="0"/>
          </a:p>
        </p:txBody>
      </p:sp>
      <p:sp>
        <p:nvSpPr>
          <p:cNvPr id="3" name="Text 1"/>
          <p:cNvSpPr/>
          <p:nvPr/>
        </p:nvSpPr>
        <p:spPr>
          <a:xfrm>
            <a:off x="759262" y="1484948"/>
            <a:ext cx="13111877" cy="5786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Berikut adalah contoh data yang menunjukkan </a:t>
            </a:r>
            <a:r>
              <a:rPr lang="en-US" sz="14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eliminasi orde nol murni</a:t>
            </a:r>
            <a:r>
              <a:rPr lang="en-US" sz="14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. Perhatikan perbedaan mendasar dalam pola penurunan konsentrasi dibandingkan dengan kasus orde satu sebelumnya. Contoh klasik obat dengan pola ini adalah </a:t>
            </a:r>
            <a:r>
              <a:rPr lang="en-US" sz="14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etanol</a:t>
            </a:r>
            <a:r>
              <a:rPr lang="en-US" sz="14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dan </a:t>
            </a:r>
            <a:r>
              <a:rPr lang="en-US" sz="14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phenytoin pada dosis saturasi</a:t>
            </a:r>
            <a:r>
              <a:rPr lang="en-US" sz="14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.</a:t>
            </a:r>
            <a:endParaRPr lang="en-US" sz="1450" dirty="0"/>
          </a:p>
        </p:txBody>
      </p:sp>
      <p:sp>
        <p:nvSpPr>
          <p:cNvPr id="4" name="Text 2"/>
          <p:cNvSpPr/>
          <p:nvPr/>
        </p:nvSpPr>
        <p:spPr>
          <a:xfrm>
            <a:off x="759262" y="2428994"/>
            <a:ext cx="2963585" cy="279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5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Data Pengamatan &amp; Analisis</a:t>
            </a:r>
            <a:endParaRPr lang="en-US" sz="1750" dirty="0"/>
          </a:p>
        </p:txBody>
      </p:sp>
      <p:sp>
        <p:nvSpPr>
          <p:cNvPr id="5" name="Shape 3"/>
          <p:cNvSpPr/>
          <p:nvPr/>
        </p:nvSpPr>
        <p:spPr>
          <a:xfrm>
            <a:off x="759262" y="2901672"/>
            <a:ext cx="6324362" cy="2888933"/>
          </a:xfrm>
          <a:prstGeom prst="roundRect">
            <a:avLst>
              <a:gd name="adj" fmla="val 2760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56905" y="3020020"/>
            <a:ext cx="1193840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Waktu (jam)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2537936" y="3020020"/>
            <a:ext cx="1190030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Cp (mg/L)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4115157" y="3020020"/>
            <a:ext cx="1190030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ΔCp (mg/L)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5692378" y="3020020"/>
            <a:ext cx="1193840" cy="5786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Rasio Cp(t)/Cp(t-1)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956905" y="3827740"/>
            <a:ext cx="1193840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0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2537936" y="3827740"/>
            <a:ext cx="1190030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100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4115157" y="3827740"/>
            <a:ext cx="1190030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—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5692378" y="3827740"/>
            <a:ext cx="1193840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—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956905" y="4346138"/>
            <a:ext cx="1193840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1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2537936" y="4346138"/>
            <a:ext cx="1190030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80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4115157" y="4346138"/>
            <a:ext cx="1190030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20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5692378" y="4346138"/>
            <a:ext cx="1193840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0,80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956905" y="4864537"/>
            <a:ext cx="1193840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2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2537936" y="4864537"/>
            <a:ext cx="1190030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60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4115157" y="4864537"/>
            <a:ext cx="1190030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20</a:t>
            </a:r>
            <a:endParaRPr lang="en-US" sz="1450" dirty="0"/>
          </a:p>
        </p:txBody>
      </p:sp>
      <p:sp>
        <p:nvSpPr>
          <p:cNvPr id="21" name="Text 19"/>
          <p:cNvSpPr/>
          <p:nvPr/>
        </p:nvSpPr>
        <p:spPr>
          <a:xfrm>
            <a:off x="5692378" y="4864537"/>
            <a:ext cx="1193840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0,75</a:t>
            </a:r>
            <a:endParaRPr lang="en-US" sz="1450" dirty="0"/>
          </a:p>
        </p:txBody>
      </p:sp>
      <p:sp>
        <p:nvSpPr>
          <p:cNvPr id="22" name="Text 20"/>
          <p:cNvSpPr/>
          <p:nvPr/>
        </p:nvSpPr>
        <p:spPr>
          <a:xfrm>
            <a:off x="956905" y="5382935"/>
            <a:ext cx="1193840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3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2537936" y="5382935"/>
            <a:ext cx="1190030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40</a:t>
            </a:r>
            <a:endParaRPr lang="en-US" sz="1450" dirty="0"/>
          </a:p>
        </p:txBody>
      </p:sp>
      <p:sp>
        <p:nvSpPr>
          <p:cNvPr id="24" name="Text 22"/>
          <p:cNvSpPr/>
          <p:nvPr/>
        </p:nvSpPr>
        <p:spPr>
          <a:xfrm>
            <a:off x="4115157" y="5382935"/>
            <a:ext cx="1190030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20</a:t>
            </a:r>
            <a:endParaRPr lang="en-US" sz="1450" dirty="0"/>
          </a:p>
        </p:txBody>
      </p:sp>
      <p:sp>
        <p:nvSpPr>
          <p:cNvPr id="25" name="Text 23"/>
          <p:cNvSpPr/>
          <p:nvPr/>
        </p:nvSpPr>
        <p:spPr>
          <a:xfrm>
            <a:off x="5692378" y="5382935"/>
            <a:ext cx="1193840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0,67</a:t>
            </a:r>
            <a:endParaRPr lang="en-US" sz="1450" dirty="0"/>
          </a:p>
        </p:txBody>
      </p:sp>
      <p:sp>
        <p:nvSpPr>
          <p:cNvPr id="26" name="Shape 24"/>
          <p:cNvSpPr/>
          <p:nvPr/>
        </p:nvSpPr>
        <p:spPr>
          <a:xfrm>
            <a:off x="759262" y="5984081"/>
            <a:ext cx="6324362" cy="1336953"/>
          </a:xfrm>
          <a:prstGeom prst="roundRect">
            <a:avLst>
              <a:gd name="adj" fmla="val 5963"/>
            </a:avLst>
          </a:prstGeom>
          <a:solidFill>
            <a:srgbClr val="B6D6FC"/>
          </a:solidFill>
          <a:ln/>
        </p:spPr>
      </p:sp>
      <p:pic>
        <p:nvPicPr>
          <p:cNvPr id="2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047" y="6268522"/>
            <a:ext cx="237173" cy="189786"/>
          </a:xfrm>
          <a:prstGeom prst="rect">
            <a:avLst/>
          </a:prstGeom>
        </p:spPr>
      </p:pic>
      <p:sp>
        <p:nvSpPr>
          <p:cNvPr id="28" name="Text 25"/>
          <p:cNvSpPr/>
          <p:nvPr/>
        </p:nvSpPr>
        <p:spPr>
          <a:xfrm>
            <a:off x="1376005" y="6203394"/>
            <a:ext cx="5517833" cy="8679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Identifikasi Orde Nol:</a:t>
            </a:r>
            <a:r>
              <a:rPr lang="en-US" sz="1450" dirty="0">
                <a:solidFill>
                  <a:srgbClr val="000000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Selisih ΔCp = 20 mg/L per jam secara konstan. Rasio tidak konstan. Ini adalah ciri khas eliminasi orde nol.</a:t>
            </a:r>
            <a:endParaRPr lang="en-US" sz="1450" dirty="0"/>
          </a:p>
        </p:txBody>
      </p:sp>
      <p:sp>
        <p:nvSpPr>
          <p:cNvPr id="29" name="Text 26"/>
          <p:cNvSpPr/>
          <p:nvPr/>
        </p:nvSpPr>
        <p:spPr>
          <a:xfrm>
            <a:off x="7554397" y="2428994"/>
            <a:ext cx="3463290" cy="279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5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Perhitungan Parameter Orde Nol</a:t>
            </a:r>
            <a:endParaRPr lang="en-US" sz="1750" dirty="0"/>
          </a:p>
        </p:txBody>
      </p:sp>
      <p:sp>
        <p:nvSpPr>
          <p:cNvPr id="30" name="Shape 27"/>
          <p:cNvSpPr/>
          <p:nvPr/>
        </p:nvSpPr>
        <p:spPr>
          <a:xfrm>
            <a:off x="7554397" y="2901672"/>
            <a:ext cx="3076218" cy="1713905"/>
          </a:xfrm>
          <a:prstGeom prst="roundRect">
            <a:avLst>
              <a:gd name="adj" fmla="val 4652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7751802" y="3099078"/>
            <a:ext cx="2446615" cy="279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Konstanta Eliminasi (k₀)</a:t>
            </a:r>
            <a:endParaRPr lang="en-US" sz="1750" dirty="0"/>
          </a:p>
        </p:txBody>
      </p:sp>
      <p:sp>
        <p:nvSpPr>
          <p:cNvPr id="32" name="Text 29"/>
          <p:cNvSpPr/>
          <p:nvPr/>
        </p:nvSpPr>
        <p:spPr>
          <a:xfrm>
            <a:off x="7751802" y="3550206"/>
            <a:ext cx="2681407" cy="5786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k₀ = ΔCp / Δt = 20 mg/L / 1 jam = </a:t>
            </a:r>
            <a:r>
              <a:rPr lang="en-US" sz="14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20 mg/L/jam</a:t>
            </a:r>
            <a:endParaRPr lang="en-US" sz="1450" dirty="0"/>
          </a:p>
        </p:txBody>
      </p:sp>
      <p:sp>
        <p:nvSpPr>
          <p:cNvPr id="33" name="Shape 30"/>
          <p:cNvSpPr/>
          <p:nvPr/>
        </p:nvSpPr>
        <p:spPr>
          <a:xfrm>
            <a:off x="10802541" y="2901672"/>
            <a:ext cx="3076218" cy="1713905"/>
          </a:xfrm>
          <a:prstGeom prst="roundRect">
            <a:avLst>
              <a:gd name="adj" fmla="val 4652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10999946" y="3099078"/>
            <a:ext cx="2233136" cy="279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Waktu Paruh (t½)</a:t>
            </a:r>
            <a:endParaRPr lang="en-US" sz="1750" dirty="0"/>
          </a:p>
        </p:txBody>
      </p:sp>
      <p:sp>
        <p:nvSpPr>
          <p:cNvPr id="35" name="Text 32"/>
          <p:cNvSpPr/>
          <p:nvPr/>
        </p:nvSpPr>
        <p:spPr>
          <a:xfrm>
            <a:off x="10999946" y="3550206"/>
            <a:ext cx="2681407" cy="8679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t½ = Cp₀ / (2 × k₀) = 100 / (2 × 20) = </a:t>
            </a:r>
            <a:r>
              <a:rPr lang="en-US" sz="14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2,5 jam</a:t>
            </a:r>
            <a:r>
              <a:rPr lang="en-US" sz="1450" i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Bergantung dosis awal!</a:t>
            </a:r>
            <a:endParaRPr lang="en-US" sz="1450" dirty="0"/>
          </a:p>
        </p:txBody>
      </p:sp>
      <p:sp>
        <p:nvSpPr>
          <p:cNvPr id="36" name="Shape 33"/>
          <p:cNvSpPr/>
          <p:nvPr/>
        </p:nvSpPr>
        <p:spPr>
          <a:xfrm>
            <a:off x="7554397" y="4787503"/>
            <a:ext cx="6324362" cy="1135261"/>
          </a:xfrm>
          <a:prstGeom prst="roundRect">
            <a:avLst>
              <a:gd name="adj" fmla="val 7023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7751802" y="4984909"/>
            <a:ext cx="2233613" cy="279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Waktu Eliminasi Total</a:t>
            </a:r>
            <a:endParaRPr lang="en-US" sz="1750" dirty="0"/>
          </a:p>
        </p:txBody>
      </p:sp>
      <p:sp>
        <p:nvSpPr>
          <p:cNvPr id="38" name="Text 35"/>
          <p:cNvSpPr/>
          <p:nvPr/>
        </p:nvSpPr>
        <p:spPr>
          <a:xfrm>
            <a:off x="7751802" y="5436037"/>
            <a:ext cx="5929551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ttotal = Cp₀ / k₀ = 100 / 20 = </a:t>
            </a:r>
            <a:r>
              <a:rPr lang="en-US" sz="14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5 jam</a:t>
            </a:r>
            <a:r>
              <a:rPr lang="en-US" sz="14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hingga Cp = 0</a:t>
            </a:r>
            <a:endParaRPr lang="en-US" sz="1450" dirty="0"/>
          </a:p>
        </p:txBody>
      </p:sp>
      <p:sp>
        <p:nvSpPr>
          <p:cNvPr id="39" name="Shape 36"/>
          <p:cNvSpPr/>
          <p:nvPr/>
        </p:nvSpPr>
        <p:spPr>
          <a:xfrm>
            <a:off x="7554397" y="6116241"/>
            <a:ext cx="6324362" cy="1336953"/>
          </a:xfrm>
          <a:prstGeom prst="roundRect">
            <a:avLst>
              <a:gd name="adj" fmla="val 5963"/>
            </a:avLst>
          </a:prstGeom>
          <a:solidFill>
            <a:srgbClr val="FFB3B4"/>
          </a:solidFill>
          <a:ln/>
        </p:spPr>
      </p:sp>
      <p:pic>
        <p:nvPicPr>
          <p:cNvPr id="4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4182" y="6400681"/>
            <a:ext cx="237173" cy="189786"/>
          </a:xfrm>
          <a:prstGeom prst="rect">
            <a:avLst/>
          </a:prstGeom>
        </p:spPr>
      </p:pic>
      <p:sp>
        <p:nvSpPr>
          <p:cNvPr id="41" name="Text 37"/>
          <p:cNvSpPr/>
          <p:nvPr/>
        </p:nvSpPr>
        <p:spPr>
          <a:xfrm>
            <a:off x="8171140" y="6335554"/>
            <a:ext cx="5517833" cy="8679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Perhatian Klinis!</a:t>
            </a:r>
            <a:r>
              <a:rPr lang="en-US" sz="1450" dirty="0">
                <a:solidFill>
                  <a:srgbClr val="000000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Pada orde nol, jika dosis ganda diberikan, t½ menjadi dua kali lipat. Risiko toksisitas meningkat drastis karena sistem eliminasi sudah jenuh.</a:t>
            </a:r>
            <a:endParaRPr lang="en-US" sz="1450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0092E73-029F-B09D-5236-1012A3BD409A}"/>
              </a:ext>
            </a:extLst>
          </p:cNvPr>
          <p:cNvSpPr/>
          <p:nvPr/>
        </p:nvSpPr>
        <p:spPr>
          <a:xfrm>
            <a:off x="0" y="7772400"/>
            <a:ext cx="14630400" cy="39064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1177</TotalTime>
  <Words>1659</Words>
  <Application>Microsoft Office PowerPoint</Application>
  <PresentationFormat>Custom</PresentationFormat>
  <Paragraphs>215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Funnel Display</vt:lpstr>
      <vt:lpstr>Funnel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YOKY ELFADRI</cp:lastModifiedBy>
  <cp:revision>5</cp:revision>
  <dcterms:created xsi:type="dcterms:W3CDTF">2026-04-14T07:16:48Z</dcterms:created>
  <dcterms:modified xsi:type="dcterms:W3CDTF">2026-04-15T03:12:54Z</dcterms:modified>
</cp:coreProperties>
</file>