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7"/>
  </p:notesMasterIdLst>
  <p:sldIdLst>
    <p:sldId id="348" r:id="rId4"/>
    <p:sldId id="308" r:id="rId5"/>
    <p:sldId id="311" r:id="rId6"/>
    <p:sldId id="337" r:id="rId7"/>
    <p:sldId id="310" r:id="rId8"/>
    <p:sldId id="314" r:id="rId9"/>
    <p:sldId id="352" r:id="rId10"/>
    <p:sldId id="347" r:id="rId11"/>
    <p:sldId id="309" r:id="rId12"/>
    <p:sldId id="316" r:id="rId13"/>
    <p:sldId id="346" r:id="rId14"/>
    <p:sldId id="353" r:id="rId15"/>
    <p:sldId id="35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C8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828" y="5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95D1DB-2B39-4465-B048-EE68BD5D6125}"/>
              </a:ext>
            </a:extLst>
          </p:cNvPr>
          <p:cNvSpPr/>
          <p:nvPr userDrawn="1"/>
        </p:nvSpPr>
        <p:spPr>
          <a:xfrm>
            <a:off x="4367808" y="0"/>
            <a:ext cx="7824192" cy="6858000"/>
          </a:xfrm>
          <a:prstGeom prst="rect">
            <a:avLst/>
          </a:prstGeom>
          <a:solidFill>
            <a:srgbClr val="52C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C86AED8-BD0E-41D1-9171-1CAB4AD6AF4F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1901228" y="542273"/>
            <a:ext cx="4200812" cy="5777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7E72FD5-10AF-4F76-A6B0-35225C7D2FAA}"/>
              </a:ext>
            </a:extLst>
          </p:cNvPr>
          <p:cNvGrpSpPr/>
          <p:nvPr userDrawn="1"/>
        </p:nvGrpSpPr>
        <p:grpSpPr>
          <a:xfrm>
            <a:off x="7135665" y="1639404"/>
            <a:ext cx="2274703" cy="4596316"/>
            <a:chOff x="7135665" y="1639404"/>
            <a:chExt cx="2274703" cy="4596316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5506BFC9-44B3-4E46-BF64-2435046E506C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3E17D1CB-A50F-4795-8BDD-1B4A6A43470E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DFDECCC-B526-471E-A1E1-519E531B63C1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BB709052-DB2A-404A-AC0C-F9436B880A67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692F70BD-AE77-4C85-B786-B39720D8618D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0CF60057-0D7F-4D8F-B07D-30FCBD5BEF00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AFD55EAD-46B3-4A13-9CE7-2315492E04EE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FA7BB4FB-062D-43F7-A2F9-704E45757B13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508B3006-C44C-408C-A228-F0047FFC475F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DDC0730E-6FB3-4643-8D4A-7B70F9A1A04D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5EDB0654-0FB8-4B42-A61D-B98B977008FE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F3A28182-0273-4456-8E0D-8F567C4827E4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31">
              <a:extLst>
                <a:ext uri="{FF2B5EF4-FFF2-40B4-BE49-F238E27FC236}">
                  <a16:creationId xmlns:a16="http://schemas.microsoft.com/office/drawing/2014/main" id="{8DAE8731-432E-45D8-B87E-9326B06457A2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32">
              <a:extLst>
                <a:ext uri="{FF2B5EF4-FFF2-40B4-BE49-F238E27FC236}">
                  <a16:creationId xmlns:a16="http://schemas.microsoft.com/office/drawing/2014/main" id="{D4AF0690-B95B-4AA3-8B79-24C0BA56E3DB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33">
              <a:extLst>
                <a:ext uri="{FF2B5EF4-FFF2-40B4-BE49-F238E27FC236}">
                  <a16:creationId xmlns:a16="http://schemas.microsoft.com/office/drawing/2014/main" id="{C49DB8BD-7FA5-4254-8542-4ED5BD84B9CD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34">
              <a:extLst>
                <a:ext uri="{FF2B5EF4-FFF2-40B4-BE49-F238E27FC236}">
                  <a16:creationId xmlns:a16="http://schemas.microsoft.com/office/drawing/2014/main" id="{E3F0EFBD-CCB7-4A57-A0E2-EBE794445AB6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4CD3B5BA-1608-4D98-90ED-4FBF6772D864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38">
            <a:extLst>
              <a:ext uri="{FF2B5EF4-FFF2-40B4-BE49-F238E27FC236}">
                <a16:creationId xmlns:a16="http://schemas.microsoft.com/office/drawing/2014/main" id="{3A2306C8-E6AF-4856-8086-076653D41DC1}"/>
              </a:ext>
            </a:extLst>
          </p:cNvPr>
          <p:cNvGrpSpPr/>
          <p:nvPr userDrawn="1"/>
        </p:nvGrpSpPr>
        <p:grpSpPr>
          <a:xfrm>
            <a:off x="9853872" y="2311904"/>
            <a:ext cx="1647318" cy="3328608"/>
            <a:chOff x="7135665" y="1639404"/>
            <a:chExt cx="2274703" cy="4596316"/>
          </a:xfrm>
        </p:grpSpPr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354E4255-C921-4075-AC2D-F34D97FBC2A6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BE35618F-056F-447F-B81E-04458C824B34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3B89B208-0575-456C-A90E-C5E826320B60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3BAE23BC-8474-4E6B-A391-24209DB41D5C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5B285524-C02D-4E0A-B2D1-1DA026E78527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D74FEB5F-C146-4CA0-9241-CBD5D46BB9D0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BF2123CB-F7FD-4BD6-9095-7D3EDC5A53DD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82E8DF50-8A13-478F-9224-10685ECA280A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4584D61B-AC04-459B-9537-F94AC08569E6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5DC3D22A-615F-43ED-990C-3C54CF75E105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BED71536-F846-43AF-B12A-ED6852871443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C94DBD95-454D-496E-A184-DB5BE2F2A662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Oval 51">
              <a:extLst>
                <a:ext uri="{FF2B5EF4-FFF2-40B4-BE49-F238E27FC236}">
                  <a16:creationId xmlns:a16="http://schemas.microsoft.com/office/drawing/2014/main" id="{63609406-3239-4DD7-894B-5BBC23A001A9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52">
              <a:extLst>
                <a:ext uri="{FF2B5EF4-FFF2-40B4-BE49-F238E27FC236}">
                  <a16:creationId xmlns:a16="http://schemas.microsoft.com/office/drawing/2014/main" id="{2D492919-6BC4-44D6-AB95-E00DCFFDCBB8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53">
              <a:extLst>
                <a:ext uri="{FF2B5EF4-FFF2-40B4-BE49-F238E27FC236}">
                  <a16:creationId xmlns:a16="http://schemas.microsoft.com/office/drawing/2014/main" id="{D309AA8C-96BB-4107-80AB-87CB3EF2B631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Oval 54">
              <a:extLst>
                <a:ext uri="{FF2B5EF4-FFF2-40B4-BE49-F238E27FC236}">
                  <a16:creationId xmlns:a16="http://schemas.microsoft.com/office/drawing/2014/main" id="{96D29974-B454-4D8E-A0F3-4388476E95B5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4B8E41A6-71AB-4BDC-97C5-B05F39159326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7">
            <a:extLst>
              <a:ext uri="{FF2B5EF4-FFF2-40B4-BE49-F238E27FC236}">
                <a16:creationId xmlns:a16="http://schemas.microsoft.com/office/drawing/2014/main" id="{4EF80EB8-F197-4903-AE69-EC3A2E196E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67082" y="1741838"/>
            <a:ext cx="2014580" cy="4391451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0" name="Picture Placeholder 56">
            <a:extLst>
              <a:ext uri="{FF2B5EF4-FFF2-40B4-BE49-F238E27FC236}">
                <a16:creationId xmlns:a16="http://schemas.microsoft.com/office/drawing/2014/main" id="{DF4B90A2-888A-4ED4-ADEF-524E210C970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952389" y="2384557"/>
            <a:ext cx="1458939" cy="3180246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50CAC014-FD81-495B-89AC-F3E3589821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37BB6A1-44AC-4F7D-B96E-D6E4624C7EC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397589" y="548640"/>
            <a:ext cx="369600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000B70-5962-460B-BBC2-97B0D5D933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096917" y="548640"/>
            <a:ext cx="513600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523CFCC-6FE9-42A4-8627-0EAE69B4B664}"/>
              </a:ext>
            </a:extLst>
          </p:cNvPr>
          <p:cNvSpPr/>
          <p:nvPr userDrawn="1"/>
        </p:nvSpPr>
        <p:spPr>
          <a:xfrm>
            <a:off x="0" y="548640"/>
            <a:ext cx="2397589" cy="3240000"/>
          </a:xfrm>
          <a:prstGeom prst="rect">
            <a:avLst/>
          </a:prstGeom>
          <a:solidFill>
            <a:srgbClr val="52C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B598105-0627-4277-A4A0-52DB264526A0}"/>
              </a:ext>
            </a:extLst>
          </p:cNvPr>
          <p:cNvSpPr/>
          <p:nvPr userDrawn="1"/>
        </p:nvSpPr>
        <p:spPr>
          <a:xfrm>
            <a:off x="11226800" y="548640"/>
            <a:ext cx="965200" cy="3240000"/>
          </a:xfrm>
          <a:prstGeom prst="rect">
            <a:avLst/>
          </a:prstGeom>
          <a:solidFill>
            <a:srgbClr val="52C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880E411-423C-42F7-9C7E-76C3E4AD92EA}"/>
              </a:ext>
            </a:extLst>
          </p:cNvPr>
          <p:cNvSpPr/>
          <p:nvPr userDrawn="1"/>
        </p:nvSpPr>
        <p:spPr>
          <a:xfrm>
            <a:off x="0" y="3463090"/>
            <a:ext cx="1219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50C0-EA40-44AF-864B-40D097798C7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567065"/>
            <a:ext cx="12192000" cy="3290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320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4066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E434347E-2F1F-47E8-9E3E-409494C360A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358486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D04C590F-63B2-421A-999B-6728CB93771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228208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561D51BB-F5E3-44D8-A0F5-C52E5121CF2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97929" y="1276719"/>
            <a:ext cx="2265937" cy="34074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A48EA7E-5738-42FF-914B-27582E4503B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355955" cy="6858000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654A3C07-18CD-4A27-A6EF-72EFCEEF176A}"/>
              </a:ext>
            </a:extLst>
          </p:cNvPr>
          <p:cNvSpPr/>
          <p:nvPr userDrawn="1"/>
        </p:nvSpPr>
        <p:spPr>
          <a:xfrm>
            <a:off x="1414" y="5445352"/>
            <a:ext cx="12190587" cy="2088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D78921DB-305E-480F-9ACC-F962BB866D03}"/>
              </a:ext>
            </a:extLst>
          </p:cNvPr>
          <p:cNvSpPr/>
          <p:nvPr userDrawn="1"/>
        </p:nvSpPr>
        <p:spPr>
          <a:xfrm>
            <a:off x="1414" y="5778002"/>
            <a:ext cx="12190587" cy="20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11306E8-A9FF-4F0C-9930-5A5C282627D5}"/>
              </a:ext>
            </a:extLst>
          </p:cNvPr>
          <p:cNvSpPr/>
          <p:nvPr userDrawn="1"/>
        </p:nvSpPr>
        <p:spPr>
          <a:xfrm>
            <a:off x="1414" y="5112702"/>
            <a:ext cx="12190587" cy="2088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6B1A330-CE33-4377-9EC5-A85E27C6EDDD}"/>
              </a:ext>
            </a:extLst>
          </p:cNvPr>
          <p:cNvSpPr/>
          <p:nvPr userDrawn="1"/>
        </p:nvSpPr>
        <p:spPr>
          <a:xfrm>
            <a:off x="1414" y="4780052"/>
            <a:ext cx="12190587" cy="208800"/>
          </a:xfrm>
          <a:prstGeom prst="rect">
            <a:avLst/>
          </a:pr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pic>
        <p:nvPicPr>
          <p:cNvPr id="6" name="Picture 1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id="{9E7DCD3B-B37B-4EEF-9566-18E1D28E90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24" y="1598183"/>
            <a:ext cx="4495597" cy="46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6FD0996-8EB6-4DAB-9A4D-0048E4B03E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63514" y="1860640"/>
            <a:ext cx="4095290" cy="300261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FCDBFEE5-D3C2-4972-9F0D-87255539C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30492"/>
            <a:ext cx="12192000" cy="7267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4CCBA35C-B261-4CA4-962D-684F8DB88A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898027"/>
            <a:ext cx="12192000" cy="346442"/>
          </a:xfrm>
          <a:prstGeom prst="rect">
            <a:avLst/>
          </a:prstGeom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1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AED0A189-1F09-4B73-AE0D-9C763C460F9D}"/>
              </a:ext>
            </a:extLst>
          </p:cNvPr>
          <p:cNvGrpSpPr/>
          <p:nvPr/>
        </p:nvGrpSpPr>
        <p:grpSpPr>
          <a:xfrm>
            <a:off x="4348480" y="429896"/>
            <a:ext cx="7996048" cy="3243291"/>
            <a:chOff x="5166086" y="2380271"/>
            <a:chExt cx="4246726" cy="32432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58A776-C415-411D-8CF3-2F0333868916}"/>
                </a:ext>
              </a:extLst>
            </p:cNvPr>
            <p:cNvSpPr txBox="1"/>
            <p:nvPr/>
          </p:nvSpPr>
          <p:spPr>
            <a:xfrm>
              <a:off x="5166086" y="2380271"/>
              <a:ext cx="4246726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FARMAKOKINETIKA</a:t>
              </a:r>
            </a:p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ADME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4A8A26-AFAC-4360-89D2-97D39D38FF0B}"/>
                </a:ext>
              </a:extLst>
            </p:cNvPr>
            <p:cNvSpPr txBox="1"/>
            <p:nvPr/>
          </p:nvSpPr>
          <p:spPr>
            <a:xfrm>
              <a:off x="6634965" y="4956585"/>
              <a:ext cx="2777847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Apt. </a:t>
              </a:r>
              <a:r>
                <a:rPr lang="en-US" altLang="ko-KR" sz="1867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Yoky</a:t>
              </a:r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867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Elfadri</a:t>
              </a:r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867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M.Farm</a:t>
              </a:r>
              <a:endPara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Dosen </a:t>
              </a:r>
              <a:r>
                <a:rPr lang="en-US" altLang="ko-KR" sz="1867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Pengampu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Eksresi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55FCEA-F5A5-CCAA-BAE8-A4483A84B65E}"/>
              </a:ext>
            </a:extLst>
          </p:cNvPr>
          <p:cNvSpPr txBox="1"/>
          <p:nvPr/>
        </p:nvSpPr>
        <p:spPr>
          <a:xfrm>
            <a:off x="435773" y="1997839"/>
            <a:ext cx="110081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dikeluarkan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dari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tubuh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melalui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berbagai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organ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eksresi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bentuk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metabolit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hasil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biotransformasi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atau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bentuk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asalnya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Organ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terpenting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untuk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eksresi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adalah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ginjal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eksresi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melalui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ginjal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melibatkan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 proses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yaitu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:</a:t>
            </a:r>
          </a:p>
          <a:p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Filtrasi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glomerulus</a:t>
            </a:r>
          </a:p>
          <a:p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Sekresi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aktif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di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tubulus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proksimal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Reabsorbsi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pasif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di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sepanjang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tubulus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1F810A7-5CAB-4448-9632-B4528663A545}"/>
              </a:ext>
            </a:extLst>
          </p:cNvPr>
          <p:cNvSpPr txBox="1"/>
          <p:nvPr/>
        </p:nvSpPr>
        <p:spPr>
          <a:xfrm>
            <a:off x="1" y="2769507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86A917-BEBC-08C6-C5B4-19401E26A6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TUGAS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DFDC14-CA59-4042-C10A-DDB2E3CA2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7" t="26667" r="37084" b="26370"/>
          <a:stretch>
            <a:fillRect/>
          </a:stretch>
        </p:blipFill>
        <p:spPr>
          <a:xfrm>
            <a:off x="1330960" y="1828800"/>
            <a:ext cx="8270240" cy="445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87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545ACF-0B1F-43A5-CB75-7430B49DB6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TUGAS</a:t>
            </a:r>
            <a:endParaRPr lang="en-ID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491829-CB28-AD35-5BBD-9732B77F48CA}"/>
              </a:ext>
            </a:extLst>
          </p:cNvPr>
          <p:cNvSpPr txBox="1"/>
          <p:nvPr/>
        </p:nvSpPr>
        <p:spPr>
          <a:xfrm>
            <a:off x="490595" y="1796513"/>
            <a:ext cx="10980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Jelaskan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Cara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pemberian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: oral, Sublingual,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Bukal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Rektal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, intramuscular,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subkutsan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beserta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contoh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90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8C3F66E-FD70-4AA5-89A7-645F2B122E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5DCAF89-F4EB-460F-BDE8-97159813AA51}"/>
              </a:ext>
            </a:extLst>
          </p:cNvPr>
          <p:cNvSpPr/>
          <p:nvPr/>
        </p:nvSpPr>
        <p:spPr>
          <a:xfrm>
            <a:off x="4980561" y="550565"/>
            <a:ext cx="7186467" cy="1440160"/>
          </a:xfrm>
          <a:custGeom>
            <a:avLst/>
            <a:gdLst>
              <a:gd name="connsiteX0" fmla="*/ 0 w 5220072"/>
              <a:gd name="connsiteY0" fmla="*/ 0 h 1080120"/>
              <a:gd name="connsiteX1" fmla="*/ 5220072 w 5220072"/>
              <a:gd name="connsiteY1" fmla="*/ 0 h 1080120"/>
              <a:gd name="connsiteX2" fmla="*/ 5220072 w 5220072"/>
              <a:gd name="connsiteY2" fmla="*/ 1080120 h 1080120"/>
              <a:gd name="connsiteX3" fmla="*/ 0 w 5220072"/>
              <a:gd name="connsiteY3" fmla="*/ 1080120 h 1080120"/>
              <a:gd name="connsiteX4" fmla="*/ 0 w 5220072"/>
              <a:gd name="connsiteY4" fmla="*/ 0 h 1080120"/>
              <a:gd name="connsiteX0" fmla="*/ 0 w 5524872"/>
              <a:gd name="connsiteY0" fmla="*/ 0 h 1080120"/>
              <a:gd name="connsiteX1" fmla="*/ 5524872 w 5524872"/>
              <a:gd name="connsiteY1" fmla="*/ 0 h 1080120"/>
              <a:gd name="connsiteX2" fmla="*/ 5524872 w 5524872"/>
              <a:gd name="connsiteY2" fmla="*/ 1080120 h 1080120"/>
              <a:gd name="connsiteX3" fmla="*/ 304800 w 5524872"/>
              <a:gd name="connsiteY3" fmla="*/ 1080120 h 1080120"/>
              <a:gd name="connsiteX4" fmla="*/ 0 w 5524872"/>
              <a:gd name="connsiteY4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4872" h="1080120">
                <a:moveTo>
                  <a:pt x="0" y="0"/>
                </a:moveTo>
                <a:lnTo>
                  <a:pt x="5524872" y="0"/>
                </a:lnTo>
                <a:lnTo>
                  <a:pt x="5524872" y="1080120"/>
                </a:lnTo>
                <a:lnTo>
                  <a:pt x="304800" y="10801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99323F1-CBB7-4F6F-8A08-B94F5FF7B3A7}"/>
              </a:ext>
            </a:extLst>
          </p:cNvPr>
          <p:cNvSpPr/>
          <p:nvPr/>
        </p:nvSpPr>
        <p:spPr>
          <a:xfrm>
            <a:off x="5145932" y="550565"/>
            <a:ext cx="7046068" cy="1440160"/>
          </a:xfrm>
          <a:custGeom>
            <a:avLst/>
            <a:gdLst/>
            <a:ahLst/>
            <a:cxnLst/>
            <a:rect l="l" t="t" r="r" b="b"/>
            <a:pathLst>
              <a:path w="5416352" h="1080120">
                <a:moveTo>
                  <a:pt x="0" y="0"/>
                </a:moveTo>
                <a:lnTo>
                  <a:pt x="5416352" y="0"/>
                </a:lnTo>
                <a:lnTo>
                  <a:pt x="5416352" y="1080120"/>
                </a:lnTo>
                <a:lnTo>
                  <a:pt x="304800" y="108012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84EBD9D-3B08-409F-88F8-D980D3E5ADB8}"/>
              </a:ext>
            </a:extLst>
          </p:cNvPr>
          <p:cNvSpPr txBox="1">
            <a:spLocks/>
          </p:cNvSpPr>
          <p:nvPr/>
        </p:nvSpPr>
        <p:spPr>
          <a:xfrm>
            <a:off x="5664629" y="701900"/>
            <a:ext cx="6527371" cy="7108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 err="1">
                <a:solidFill>
                  <a:schemeClr val="bg1"/>
                </a:solidFill>
              </a:rPr>
              <a:t>Farmakokinetika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0" name="Text Placeholder 41">
            <a:extLst>
              <a:ext uri="{FF2B5EF4-FFF2-40B4-BE49-F238E27FC236}">
                <a16:creationId xmlns:a16="http://schemas.microsoft.com/office/drawing/2014/main" id="{28C8D4F3-4A82-4476-B316-B55CD4C73F9A}"/>
              </a:ext>
            </a:extLst>
          </p:cNvPr>
          <p:cNvSpPr txBox="1">
            <a:spLocks/>
          </p:cNvSpPr>
          <p:nvPr/>
        </p:nvSpPr>
        <p:spPr>
          <a:xfrm>
            <a:off x="5719377" y="1463629"/>
            <a:ext cx="6447651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ko-KR" altLang="en-US" sz="1800" dirty="0">
              <a:solidFill>
                <a:schemeClr val="bg1"/>
              </a:solidFill>
            </a:endParaRPr>
          </a:p>
        </p:txBody>
      </p:sp>
      <p:sp>
        <p:nvSpPr>
          <p:cNvPr id="11" name="Oval 28">
            <a:extLst>
              <a:ext uri="{FF2B5EF4-FFF2-40B4-BE49-F238E27FC236}">
                <a16:creationId xmlns:a16="http://schemas.microsoft.com/office/drawing/2014/main" id="{2AC044C0-D534-4E77-A59A-44F36170B795}"/>
              </a:ext>
            </a:extLst>
          </p:cNvPr>
          <p:cNvSpPr/>
          <p:nvPr/>
        </p:nvSpPr>
        <p:spPr>
          <a:xfrm>
            <a:off x="5019995" y="2548346"/>
            <a:ext cx="864000" cy="8640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36">
            <a:extLst>
              <a:ext uri="{FF2B5EF4-FFF2-40B4-BE49-F238E27FC236}">
                <a16:creationId xmlns:a16="http://schemas.microsoft.com/office/drawing/2014/main" id="{46262377-1C99-484C-A6A5-517D62C39982}"/>
              </a:ext>
            </a:extLst>
          </p:cNvPr>
          <p:cNvSpPr/>
          <p:nvPr/>
        </p:nvSpPr>
        <p:spPr>
          <a:xfrm>
            <a:off x="5586691" y="4852602"/>
            <a:ext cx="864000" cy="8640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0326CD7-CEA3-4691-9AC5-E0FCF75A1E2B}"/>
              </a:ext>
            </a:extLst>
          </p:cNvPr>
          <p:cNvGrpSpPr/>
          <p:nvPr/>
        </p:nvGrpSpPr>
        <p:grpSpPr>
          <a:xfrm>
            <a:off x="6139777" y="2536155"/>
            <a:ext cx="4784300" cy="888479"/>
            <a:chOff x="6188417" y="2478156"/>
            <a:chExt cx="3660359" cy="888479"/>
          </a:xfrm>
        </p:grpSpPr>
        <p:sp>
          <p:nvSpPr>
            <p:cNvPr id="15" name="Text Placeholder 9">
              <a:extLst>
                <a:ext uri="{FF2B5EF4-FFF2-40B4-BE49-F238E27FC236}">
                  <a16:creationId xmlns:a16="http://schemas.microsoft.com/office/drawing/2014/main" id="{98A022C8-F385-4A2E-B8F4-479ECE090A2F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755572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800" dirty="0">
                  <a:cs typeface="Arial" pitchFamily="34" charset="0"/>
                </a:rPr>
                <a:t>Nasib Obat yang </a:t>
              </a:r>
              <a:r>
                <a:rPr lang="en-US" altLang="ko-KR" sz="1800" dirty="0" err="1">
                  <a:cs typeface="Arial" pitchFamily="34" charset="0"/>
                </a:rPr>
                <a:t>diberikan</a:t>
              </a:r>
              <a:r>
                <a:rPr lang="en-US" altLang="ko-KR" sz="1800" dirty="0">
                  <a:cs typeface="Arial" pitchFamily="34" charset="0"/>
                </a:rPr>
                <a:t> pada </a:t>
              </a:r>
              <a:r>
                <a:rPr lang="en-US" altLang="ko-KR" sz="1800" dirty="0" err="1">
                  <a:cs typeface="Arial" pitchFamily="34" charset="0"/>
                </a:rPr>
                <a:t>suatu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makhluk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hidup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yaitu</a:t>
              </a:r>
              <a:r>
                <a:rPr lang="en-US" altLang="ko-KR" sz="1800" dirty="0">
                  <a:cs typeface="Arial" pitchFamily="34" charset="0"/>
                </a:rPr>
                <a:t>: </a:t>
              </a:r>
              <a:r>
                <a:rPr lang="en-US" altLang="ko-KR" sz="1800" dirty="0" err="1">
                  <a:cs typeface="Arial" pitchFamily="34" charset="0"/>
                </a:rPr>
                <a:t>absorpsi</a:t>
              </a:r>
              <a:r>
                <a:rPr lang="en-US" altLang="ko-KR" sz="1800" dirty="0">
                  <a:cs typeface="Arial" pitchFamily="34" charset="0"/>
                </a:rPr>
                <a:t>, </a:t>
              </a:r>
              <a:r>
                <a:rPr lang="en-US" altLang="ko-KR" sz="1800" dirty="0" err="1">
                  <a:cs typeface="Arial" pitchFamily="34" charset="0"/>
                </a:rPr>
                <a:t>distribusi</a:t>
              </a:r>
              <a:r>
                <a:rPr lang="en-US" altLang="ko-KR" sz="1800" dirty="0">
                  <a:cs typeface="Arial" pitchFamily="34" charset="0"/>
                </a:rPr>
                <a:t>, metabolism (</a:t>
              </a:r>
              <a:r>
                <a:rPr lang="en-US" altLang="ko-KR" sz="1800" dirty="0" err="1">
                  <a:cs typeface="Arial" pitchFamily="34" charset="0"/>
                </a:rPr>
                <a:t>biotransformasi</a:t>
              </a:r>
              <a:r>
                <a:rPr lang="en-US" altLang="ko-KR" sz="1800" dirty="0">
                  <a:cs typeface="Arial" pitchFamily="34" charset="0"/>
                </a:rPr>
                <a:t>, dan </a:t>
              </a:r>
              <a:r>
                <a:rPr lang="en-US" altLang="ko-KR" sz="1800" dirty="0" err="1">
                  <a:cs typeface="Arial" pitchFamily="34" charset="0"/>
                </a:rPr>
                <a:t>eksresi</a:t>
              </a:r>
              <a:r>
                <a:rPr lang="en-US" altLang="ko-KR" sz="1800" dirty="0">
                  <a:cs typeface="Arial" pitchFamily="34" charset="0"/>
                </a:rPr>
                <a:t> (ADME)</a:t>
              </a:r>
              <a:endParaRPr lang="ko-KR" altLang="en-US" sz="1800" dirty="0">
                <a:cs typeface="Arial" pitchFamily="34" charset="0"/>
              </a:endParaRPr>
            </a:p>
          </p:txBody>
        </p:sp>
        <p:sp>
          <p:nvSpPr>
            <p:cNvPr id="16" name="Text Placeholder 12">
              <a:extLst>
                <a:ext uri="{FF2B5EF4-FFF2-40B4-BE49-F238E27FC236}">
                  <a16:creationId xmlns:a16="http://schemas.microsoft.com/office/drawing/2014/main" id="{E87E86F6-3E93-42F6-8034-C9BCD2887D5B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478156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97814E2-166B-4F86-92D2-15CB11882508}"/>
              </a:ext>
            </a:extLst>
          </p:cNvPr>
          <p:cNvGrpSpPr/>
          <p:nvPr/>
        </p:nvGrpSpPr>
        <p:grpSpPr>
          <a:xfrm>
            <a:off x="6704152" y="4840411"/>
            <a:ext cx="4784300" cy="888479"/>
            <a:chOff x="6704152" y="4782653"/>
            <a:chExt cx="3660359" cy="888479"/>
          </a:xfrm>
        </p:grpSpPr>
        <p:sp>
          <p:nvSpPr>
            <p:cNvPr id="21" name="Text Placeholder 11">
              <a:extLst>
                <a:ext uri="{FF2B5EF4-FFF2-40B4-BE49-F238E27FC236}">
                  <a16:creationId xmlns:a16="http://schemas.microsoft.com/office/drawing/2014/main" id="{642FFA66-7F0A-4792-AF75-7D1828B36D4C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5060069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800" dirty="0" err="1">
                  <a:cs typeface="Arial" pitchFamily="34" charset="0"/>
                </a:rPr>
                <a:t>Perjalanan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obat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mulai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dari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titik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masuk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obat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ke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dalam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tubuh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hingga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mencapai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tempat</a:t>
              </a:r>
              <a:r>
                <a:rPr lang="en-US" altLang="ko-KR" sz="1800" dirty="0">
                  <a:cs typeface="Arial" pitchFamily="34" charset="0"/>
                </a:rPr>
                <a:t> </a:t>
              </a:r>
              <a:r>
                <a:rPr lang="en-US" altLang="ko-KR" sz="1800" dirty="0" err="1">
                  <a:cs typeface="Arial" pitchFamily="34" charset="0"/>
                </a:rPr>
                <a:t>aksinya</a:t>
              </a:r>
              <a:endParaRPr lang="ko-KR" altLang="en-US" sz="1800" dirty="0">
                <a:cs typeface="Arial" pitchFamily="34" charset="0"/>
              </a:endParaRPr>
            </a:p>
          </p:txBody>
        </p:sp>
        <p:sp>
          <p:nvSpPr>
            <p:cNvPr id="22" name="Text Placeholder 14">
              <a:extLst>
                <a:ext uri="{FF2B5EF4-FFF2-40B4-BE49-F238E27FC236}">
                  <a16:creationId xmlns:a16="http://schemas.microsoft.com/office/drawing/2014/main" id="{642D0944-357D-4088-98CF-86A522F7AB8E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4782653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Block Arc 10">
            <a:extLst>
              <a:ext uri="{FF2B5EF4-FFF2-40B4-BE49-F238E27FC236}">
                <a16:creationId xmlns:a16="http://schemas.microsoft.com/office/drawing/2014/main" id="{856137A9-2EB8-4333-8376-20CFAB0246A0}"/>
              </a:ext>
            </a:extLst>
          </p:cNvPr>
          <p:cNvSpPr/>
          <p:nvPr/>
        </p:nvSpPr>
        <p:spPr>
          <a:xfrm>
            <a:off x="5764244" y="5117827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Oval 32">
            <a:extLst>
              <a:ext uri="{FF2B5EF4-FFF2-40B4-BE49-F238E27FC236}">
                <a16:creationId xmlns:a16="http://schemas.microsoft.com/office/drawing/2014/main" id="{EC132C05-100C-4D97-8C44-9ECB624B0241}"/>
              </a:ext>
            </a:extLst>
          </p:cNvPr>
          <p:cNvSpPr/>
          <p:nvPr/>
        </p:nvSpPr>
        <p:spPr>
          <a:xfrm>
            <a:off x="5274581" y="2748363"/>
            <a:ext cx="390048" cy="46923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1DFE5D26-FC1B-4EB6-BA58-5C2DEACE7FD9}"/>
              </a:ext>
            </a:extLst>
          </p:cNvPr>
          <p:cNvSpPr/>
          <p:nvPr/>
        </p:nvSpPr>
        <p:spPr>
          <a:xfrm>
            <a:off x="4372688" y="2960480"/>
            <a:ext cx="630776" cy="63077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63409260-9DE1-49B9-8A7F-7F232069F5F0}"/>
              </a:ext>
            </a:extLst>
          </p:cNvPr>
          <p:cNvSpPr/>
          <p:nvPr/>
        </p:nvSpPr>
        <p:spPr>
          <a:xfrm>
            <a:off x="4404586" y="4295099"/>
            <a:ext cx="630776" cy="63077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: Rounded Corners 12">
            <a:extLst>
              <a:ext uri="{FF2B5EF4-FFF2-40B4-BE49-F238E27FC236}">
                <a16:creationId xmlns:a16="http://schemas.microsoft.com/office/drawing/2014/main" id="{522BB8AC-8143-4AE0-88F2-3CF60FF091F3}"/>
              </a:ext>
            </a:extLst>
          </p:cNvPr>
          <p:cNvSpPr/>
          <p:nvPr/>
        </p:nvSpPr>
        <p:spPr>
          <a:xfrm>
            <a:off x="4309411" y="1625861"/>
            <a:ext cx="630776" cy="630776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024B25-7C0A-4596-9FA2-FD1477DC8EC0}"/>
              </a:ext>
            </a:extLst>
          </p:cNvPr>
          <p:cNvSpPr txBox="1"/>
          <p:nvPr/>
        </p:nvSpPr>
        <p:spPr>
          <a:xfrm>
            <a:off x="5143875" y="3107153"/>
            <a:ext cx="5957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Cara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pemberian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: oral, Sublingual,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Bukal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Rektal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, intramuscular,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subkutsan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CD4F8C-7146-4C83-B25A-1DA27EE4720A}"/>
              </a:ext>
            </a:extLst>
          </p:cNvPr>
          <p:cNvSpPr txBox="1"/>
          <p:nvPr/>
        </p:nvSpPr>
        <p:spPr>
          <a:xfrm>
            <a:off x="5176060" y="4295100"/>
            <a:ext cx="667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Karena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baru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dapaat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berkhasiat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apabila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berhasil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mencapai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konsentrasi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sesuai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pada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tempat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kerjanya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maka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absorpsi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cukup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merupakan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syarat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suatu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efek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terapeutik</a:t>
            </a: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4934A1-67A8-4EC3-B754-D2F0B828349D}"/>
              </a:ext>
            </a:extLst>
          </p:cNvPr>
          <p:cNvSpPr txBox="1"/>
          <p:nvPr/>
        </p:nvSpPr>
        <p:spPr>
          <a:xfrm>
            <a:off x="5176060" y="1846517"/>
            <a:ext cx="5144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Proses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masuknya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dari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tempat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pemberian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hingga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ke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darah</a:t>
            </a: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64A9DB-64D2-46CE-B0D1-2DFCEBE9C975}"/>
              </a:ext>
            </a:extLst>
          </p:cNvPr>
          <p:cNvSpPr txBox="1"/>
          <p:nvPr/>
        </p:nvSpPr>
        <p:spPr>
          <a:xfrm>
            <a:off x="694824" y="499058"/>
            <a:ext cx="392997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ABSORPSI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Faktor yang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absorpsi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0D671F-6B11-4B05-8B1A-C3EE473DAC89}"/>
              </a:ext>
            </a:extLst>
          </p:cNvPr>
          <p:cNvSpPr txBox="1"/>
          <p:nvPr/>
        </p:nvSpPr>
        <p:spPr>
          <a:xfrm>
            <a:off x="8377470" y="2868921"/>
            <a:ext cx="291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Besar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partikel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F79C23-E78A-49D1-A69A-0B913330B77C}"/>
              </a:ext>
            </a:extLst>
          </p:cNvPr>
          <p:cNvSpPr txBox="1"/>
          <p:nvPr/>
        </p:nvSpPr>
        <p:spPr>
          <a:xfrm>
            <a:off x="597118" y="4410174"/>
            <a:ext cx="2911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Tempat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pemberian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2CC696-E411-4B63-84EB-FF353FA62CF4}"/>
              </a:ext>
            </a:extLst>
          </p:cNvPr>
          <p:cNvSpPr txBox="1"/>
          <p:nvPr/>
        </p:nvSpPr>
        <p:spPr>
          <a:xfrm>
            <a:off x="7406883" y="1557598"/>
            <a:ext cx="291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Sifat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fisikokimia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bahan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F0FB97-2CD3-4506-B124-EF8328E6B557}"/>
              </a:ext>
            </a:extLst>
          </p:cNvPr>
          <p:cNvSpPr txBox="1"/>
          <p:nvPr/>
        </p:nvSpPr>
        <p:spPr>
          <a:xfrm>
            <a:off x="7488120" y="5992500"/>
            <a:ext cx="291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Dosis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3F25C8-A1A8-42D7-9CE7-A2747C6F0991}"/>
              </a:ext>
            </a:extLst>
          </p:cNvPr>
          <p:cNvSpPr txBox="1"/>
          <p:nvPr/>
        </p:nvSpPr>
        <p:spPr>
          <a:xfrm>
            <a:off x="1996335" y="5980123"/>
            <a:ext cx="2911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Rute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Pemberian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7904C7-3ECD-4D76-A932-753FE8C30BE4}"/>
              </a:ext>
            </a:extLst>
          </p:cNvPr>
          <p:cNvSpPr txBox="1"/>
          <p:nvPr/>
        </p:nvSpPr>
        <p:spPr>
          <a:xfrm>
            <a:off x="8455769" y="4331225"/>
            <a:ext cx="291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Sedian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Obat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EC8DE7-9C8E-4ED3-929B-3266FD1CAF6B}"/>
              </a:ext>
            </a:extLst>
          </p:cNvPr>
          <p:cNvSpPr txBox="1"/>
          <p:nvPr/>
        </p:nvSpPr>
        <p:spPr>
          <a:xfrm>
            <a:off x="597118" y="3179454"/>
            <a:ext cx="2911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Waktu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kontak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dengan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permukaan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absorpsi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CA0B4D8-5DC0-4D7D-AAE8-9992952CDE87}"/>
              </a:ext>
            </a:extLst>
          </p:cNvPr>
          <p:cNvGrpSpPr/>
          <p:nvPr/>
        </p:nvGrpSpPr>
        <p:grpSpPr>
          <a:xfrm>
            <a:off x="4075628" y="2053450"/>
            <a:ext cx="4061566" cy="4061565"/>
            <a:chOff x="3787283" y="1700579"/>
            <a:chExt cx="4636182" cy="4636181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97DA09C-412E-4D92-BAD9-1E08DC74E44F}"/>
                </a:ext>
              </a:extLst>
            </p:cNvPr>
            <p:cNvSpPr/>
            <p:nvPr/>
          </p:nvSpPr>
          <p:spPr>
            <a:xfrm>
              <a:off x="4509224" y="1700579"/>
              <a:ext cx="1535191" cy="1667269"/>
            </a:xfrm>
            <a:custGeom>
              <a:avLst/>
              <a:gdLst>
                <a:gd name="connsiteX0" fmla="*/ 1535191 w 1535191"/>
                <a:gd name="connsiteY0" fmla="*/ 0 h 1667269"/>
                <a:gd name="connsiteX1" fmla="*/ 1535191 w 1535191"/>
                <a:gd name="connsiteY1" fmla="*/ 1455884 h 1667269"/>
                <a:gd name="connsiteX2" fmla="*/ 1507681 w 1535191"/>
                <a:gd name="connsiteY2" fmla="*/ 1457273 h 1667269"/>
                <a:gd name="connsiteX3" fmla="*/ 1112362 w 1535191"/>
                <a:gd name="connsiteY3" fmla="*/ 1600583 h 1667269"/>
                <a:gd name="connsiteX4" fmla="*/ 1031539 w 1535191"/>
                <a:gd name="connsiteY4" fmla="*/ 1667269 h 1667269"/>
                <a:gd name="connsiteX5" fmla="*/ 0 w 1535191"/>
                <a:gd name="connsiteY5" fmla="*/ 635730 h 1667269"/>
                <a:gd name="connsiteX6" fmla="*/ 119672 w 1535191"/>
                <a:gd name="connsiteY6" fmla="*/ 526964 h 1667269"/>
                <a:gd name="connsiteX7" fmla="*/ 1358825 w 1535191"/>
                <a:gd name="connsiteY7" fmla="*/ 8906 h 1667269"/>
                <a:gd name="connsiteX8" fmla="*/ 1535191 w 1535191"/>
                <a:gd name="connsiteY8" fmla="*/ 0 h 166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9">
                  <a:moveTo>
                    <a:pt x="1535191" y="0"/>
                  </a:moveTo>
                  <a:lnTo>
                    <a:pt x="1535191" y="1455884"/>
                  </a:lnTo>
                  <a:lnTo>
                    <a:pt x="1507681" y="1457273"/>
                  </a:lnTo>
                  <a:cubicBezTo>
                    <a:pt x="1362239" y="1472044"/>
                    <a:pt x="1227446" y="1522834"/>
                    <a:pt x="1112362" y="1600583"/>
                  </a:cubicBezTo>
                  <a:lnTo>
                    <a:pt x="1031539" y="1667269"/>
                  </a:lnTo>
                  <a:lnTo>
                    <a:pt x="0" y="635730"/>
                  </a:lnTo>
                  <a:lnTo>
                    <a:pt x="119672" y="526964"/>
                  </a:lnTo>
                  <a:cubicBezTo>
                    <a:pt x="463588" y="243140"/>
                    <a:pt x="890640" y="56453"/>
                    <a:pt x="1358825" y="8906"/>
                  </a:cubicBezTo>
                  <a:lnTo>
                    <a:pt x="15351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4ED6D90-262E-402B-9A6B-19A38752EAF8}"/>
                </a:ext>
              </a:extLst>
            </p:cNvPr>
            <p:cNvSpPr/>
            <p:nvPr/>
          </p:nvSpPr>
          <p:spPr>
            <a:xfrm>
              <a:off x="6166335" y="1700579"/>
              <a:ext cx="1535191" cy="1667269"/>
            </a:xfrm>
            <a:custGeom>
              <a:avLst/>
              <a:gdLst>
                <a:gd name="connsiteX0" fmla="*/ 0 w 1535191"/>
                <a:gd name="connsiteY0" fmla="*/ 0 h 1667269"/>
                <a:gd name="connsiteX1" fmla="*/ 176366 w 1535191"/>
                <a:gd name="connsiteY1" fmla="*/ 8906 h 1667269"/>
                <a:gd name="connsiteX2" fmla="*/ 1415519 w 1535191"/>
                <a:gd name="connsiteY2" fmla="*/ 526964 h 1667269"/>
                <a:gd name="connsiteX3" fmla="*/ 1535191 w 1535191"/>
                <a:gd name="connsiteY3" fmla="*/ 635730 h 1667269"/>
                <a:gd name="connsiteX4" fmla="*/ 503653 w 1535191"/>
                <a:gd name="connsiteY4" fmla="*/ 1667269 h 1667269"/>
                <a:gd name="connsiteX5" fmla="*/ 422829 w 1535191"/>
                <a:gd name="connsiteY5" fmla="*/ 1600583 h 1667269"/>
                <a:gd name="connsiteX6" fmla="*/ 27510 w 1535191"/>
                <a:gd name="connsiteY6" fmla="*/ 1457273 h 1667269"/>
                <a:gd name="connsiteX7" fmla="*/ 0 w 1535191"/>
                <a:gd name="connsiteY7" fmla="*/ 1455884 h 1667269"/>
                <a:gd name="connsiteX8" fmla="*/ 0 w 1535191"/>
                <a:gd name="connsiteY8" fmla="*/ 0 h 166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9">
                  <a:moveTo>
                    <a:pt x="0" y="0"/>
                  </a:moveTo>
                  <a:lnTo>
                    <a:pt x="176366" y="8906"/>
                  </a:lnTo>
                  <a:cubicBezTo>
                    <a:pt x="644552" y="56453"/>
                    <a:pt x="1071604" y="243140"/>
                    <a:pt x="1415519" y="526964"/>
                  </a:cubicBezTo>
                  <a:lnTo>
                    <a:pt x="1535191" y="635730"/>
                  </a:lnTo>
                  <a:lnTo>
                    <a:pt x="503653" y="1667269"/>
                  </a:lnTo>
                  <a:lnTo>
                    <a:pt x="422829" y="1600583"/>
                  </a:lnTo>
                  <a:cubicBezTo>
                    <a:pt x="307746" y="1522834"/>
                    <a:pt x="172952" y="1472044"/>
                    <a:pt x="27510" y="1457273"/>
                  </a:cubicBezTo>
                  <a:lnTo>
                    <a:pt x="0" y="14558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AE41596-690D-4C54-A1A3-7F2CAFBBAA49}"/>
                </a:ext>
              </a:extLst>
            </p:cNvPr>
            <p:cNvSpPr/>
            <p:nvPr/>
          </p:nvSpPr>
          <p:spPr>
            <a:xfrm>
              <a:off x="3787283" y="2422519"/>
              <a:ext cx="1667268" cy="1535190"/>
            </a:xfrm>
            <a:custGeom>
              <a:avLst/>
              <a:gdLst>
                <a:gd name="connsiteX0" fmla="*/ 635730 w 1667268"/>
                <a:gd name="connsiteY0" fmla="*/ 0 h 1535190"/>
                <a:gd name="connsiteX1" fmla="*/ 1667268 w 1667268"/>
                <a:gd name="connsiteY1" fmla="*/ 1031538 h 1535190"/>
                <a:gd name="connsiteX2" fmla="*/ 1600583 w 1667268"/>
                <a:gd name="connsiteY2" fmla="*/ 1112361 h 1535190"/>
                <a:gd name="connsiteX3" fmla="*/ 1457273 w 1667268"/>
                <a:gd name="connsiteY3" fmla="*/ 1507680 h 1535190"/>
                <a:gd name="connsiteX4" fmla="*/ 1455884 w 1667268"/>
                <a:gd name="connsiteY4" fmla="*/ 1535190 h 1535190"/>
                <a:gd name="connsiteX5" fmla="*/ 0 w 1667268"/>
                <a:gd name="connsiteY5" fmla="*/ 1535190 h 1535190"/>
                <a:gd name="connsiteX6" fmla="*/ 8906 w 1667268"/>
                <a:gd name="connsiteY6" fmla="*/ 1358824 h 1535190"/>
                <a:gd name="connsiteX7" fmla="*/ 526964 w 1667268"/>
                <a:gd name="connsiteY7" fmla="*/ 119671 h 1535190"/>
                <a:gd name="connsiteX8" fmla="*/ 635730 w 1667268"/>
                <a:gd name="connsiteY8" fmla="*/ 0 h 153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0">
                  <a:moveTo>
                    <a:pt x="635730" y="0"/>
                  </a:moveTo>
                  <a:lnTo>
                    <a:pt x="1667268" y="1031538"/>
                  </a:lnTo>
                  <a:lnTo>
                    <a:pt x="1600583" y="1112361"/>
                  </a:lnTo>
                  <a:cubicBezTo>
                    <a:pt x="1522834" y="1227445"/>
                    <a:pt x="1472044" y="1362238"/>
                    <a:pt x="1457273" y="1507680"/>
                  </a:cubicBezTo>
                  <a:lnTo>
                    <a:pt x="1455884" y="1535190"/>
                  </a:lnTo>
                  <a:lnTo>
                    <a:pt x="0" y="1535190"/>
                  </a:lnTo>
                  <a:lnTo>
                    <a:pt x="8906" y="1358824"/>
                  </a:lnTo>
                  <a:cubicBezTo>
                    <a:pt x="56453" y="890639"/>
                    <a:pt x="243140" y="463587"/>
                    <a:pt x="526964" y="119671"/>
                  </a:cubicBezTo>
                  <a:lnTo>
                    <a:pt x="6357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D418853-4C5D-4455-95EB-03F1FB1867E2}"/>
                </a:ext>
              </a:extLst>
            </p:cNvPr>
            <p:cNvSpPr/>
            <p:nvPr/>
          </p:nvSpPr>
          <p:spPr>
            <a:xfrm>
              <a:off x="6756197" y="2422519"/>
              <a:ext cx="1667268" cy="1535190"/>
            </a:xfrm>
            <a:custGeom>
              <a:avLst/>
              <a:gdLst>
                <a:gd name="connsiteX0" fmla="*/ 1031539 w 1667268"/>
                <a:gd name="connsiteY0" fmla="*/ 0 h 1535190"/>
                <a:gd name="connsiteX1" fmla="*/ 1140304 w 1667268"/>
                <a:gd name="connsiteY1" fmla="*/ 119671 h 1535190"/>
                <a:gd name="connsiteX2" fmla="*/ 1658362 w 1667268"/>
                <a:gd name="connsiteY2" fmla="*/ 1358824 h 1535190"/>
                <a:gd name="connsiteX3" fmla="*/ 1667268 w 1667268"/>
                <a:gd name="connsiteY3" fmla="*/ 1535190 h 1535190"/>
                <a:gd name="connsiteX4" fmla="*/ 211384 w 1667268"/>
                <a:gd name="connsiteY4" fmla="*/ 1535190 h 1535190"/>
                <a:gd name="connsiteX5" fmla="*/ 209995 w 1667268"/>
                <a:gd name="connsiteY5" fmla="*/ 1507680 h 1535190"/>
                <a:gd name="connsiteX6" fmla="*/ 66685 w 1667268"/>
                <a:gd name="connsiteY6" fmla="*/ 1112361 h 1535190"/>
                <a:gd name="connsiteX7" fmla="*/ 0 w 1667268"/>
                <a:gd name="connsiteY7" fmla="*/ 1031538 h 1535190"/>
                <a:gd name="connsiteX8" fmla="*/ 1031539 w 1667268"/>
                <a:gd name="connsiteY8" fmla="*/ 0 h 153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0">
                  <a:moveTo>
                    <a:pt x="1031539" y="0"/>
                  </a:moveTo>
                  <a:lnTo>
                    <a:pt x="1140304" y="119671"/>
                  </a:lnTo>
                  <a:cubicBezTo>
                    <a:pt x="1424128" y="463587"/>
                    <a:pt x="1610815" y="890639"/>
                    <a:pt x="1658362" y="1358824"/>
                  </a:cubicBezTo>
                  <a:lnTo>
                    <a:pt x="1667268" y="1535190"/>
                  </a:lnTo>
                  <a:lnTo>
                    <a:pt x="211384" y="1535190"/>
                  </a:lnTo>
                  <a:lnTo>
                    <a:pt x="209995" y="1507680"/>
                  </a:lnTo>
                  <a:cubicBezTo>
                    <a:pt x="195224" y="1362238"/>
                    <a:pt x="144434" y="1227445"/>
                    <a:pt x="66685" y="1112361"/>
                  </a:cubicBezTo>
                  <a:lnTo>
                    <a:pt x="0" y="1031538"/>
                  </a:lnTo>
                  <a:lnTo>
                    <a:pt x="103153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D56BAE4-957D-45F4-9C5F-40CA80DA92B9}"/>
                </a:ext>
              </a:extLst>
            </p:cNvPr>
            <p:cNvSpPr/>
            <p:nvPr/>
          </p:nvSpPr>
          <p:spPr>
            <a:xfrm>
              <a:off x="3787283" y="4079630"/>
              <a:ext cx="1667268" cy="1535191"/>
            </a:xfrm>
            <a:custGeom>
              <a:avLst/>
              <a:gdLst>
                <a:gd name="connsiteX0" fmla="*/ 0 w 1667268"/>
                <a:gd name="connsiteY0" fmla="*/ 0 h 1535191"/>
                <a:gd name="connsiteX1" fmla="*/ 1455884 w 1667268"/>
                <a:gd name="connsiteY1" fmla="*/ 0 h 1535191"/>
                <a:gd name="connsiteX2" fmla="*/ 1457273 w 1667268"/>
                <a:gd name="connsiteY2" fmla="*/ 27510 h 1535191"/>
                <a:gd name="connsiteX3" fmla="*/ 1600583 w 1667268"/>
                <a:gd name="connsiteY3" fmla="*/ 422829 h 1535191"/>
                <a:gd name="connsiteX4" fmla="*/ 1667268 w 1667268"/>
                <a:gd name="connsiteY4" fmla="*/ 503652 h 1535191"/>
                <a:gd name="connsiteX5" fmla="*/ 635730 w 1667268"/>
                <a:gd name="connsiteY5" fmla="*/ 1535191 h 1535191"/>
                <a:gd name="connsiteX6" fmla="*/ 526964 w 1667268"/>
                <a:gd name="connsiteY6" fmla="*/ 1415519 h 1535191"/>
                <a:gd name="connsiteX7" fmla="*/ 8906 w 1667268"/>
                <a:gd name="connsiteY7" fmla="*/ 176366 h 1535191"/>
                <a:gd name="connsiteX8" fmla="*/ 0 w 1667268"/>
                <a:gd name="connsiteY8" fmla="*/ 0 h 153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1">
                  <a:moveTo>
                    <a:pt x="0" y="0"/>
                  </a:moveTo>
                  <a:lnTo>
                    <a:pt x="1455884" y="0"/>
                  </a:lnTo>
                  <a:lnTo>
                    <a:pt x="1457273" y="27510"/>
                  </a:lnTo>
                  <a:cubicBezTo>
                    <a:pt x="1472044" y="172952"/>
                    <a:pt x="1522834" y="307746"/>
                    <a:pt x="1600583" y="422829"/>
                  </a:cubicBezTo>
                  <a:lnTo>
                    <a:pt x="1667268" y="503652"/>
                  </a:lnTo>
                  <a:lnTo>
                    <a:pt x="635730" y="1535191"/>
                  </a:lnTo>
                  <a:lnTo>
                    <a:pt x="526964" y="1415519"/>
                  </a:lnTo>
                  <a:cubicBezTo>
                    <a:pt x="243140" y="1071604"/>
                    <a:pt x="56453" y="644552"/>
                    <a:pt x="8906" y="176366"/>
                  </a:cubicBez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579969E-31D4-4B99-952E-1A48FF8D60FE}"/>
                </a:ext>
              </a:extLst>
            </p:cNvPr>
            <p:cNvSpPr/>
            <p:nvPr/>
          </p:nvSpPr>
          <p:spPr>
            <a:xfrm>
              <a:off x="6756197" y="4079630"/>
              <a:ext cx="1667268" cy="1535191"/>
            </a:xfrm>
            <a:custGeom>
              <a:avLst/>
              <a:gdLst>
                <a:gd name="connsiteX0" fmla="*/ 211384 w 1667268"/>
                <a:gd name="connsiteY0" fmla="*/ 0 h 1535191"/>
                <a:gd name="connsiteX1" fmla="*/ 1667268 w 1667268"/>
                <a:gd name="connsiteY1" fmla="*/ 0 h 1535191"/>
                <a:gd name="connsiteX2" fmla="*/ 1658362 w 1667268"/>
                <a:gd name="connsiteY2" fmla="*/ 176366 h 1535191"/>
                <a:gd name="connsiteX3" fmla="*/ 1140304 w 1667268"/>
                <a:gd name="connsiteY3" fmla="*/ 1415519 h 1535191"/>
                <a:gd name="connsiteX4" fmla="*/ 1031539 w 1667268"/>
                <a:gd name="connsiteY4" fmla="*/ 1535191 h 1535191"/>
                <a:gd name="connsiteX5" fmla="*/ 0 w 1667268"/>
                <a:gd name="connsiteY5" fmla="*/ 503652 h 1535191"/>
                <a:gd name="connsiteX6" fmla="*/ 66685 w 1667268"/>
                <a:gd name="connsiteY6" fmla="*/ 422829 h 1535191"/>
                <a:gd name="connsiteX7" fmla="*/ 209995 w 1667268"/>
                <a:gd name="connsiteY7" fmla="*/ 27510 h 1535191"/>
                <a:gd name="connsiteX8" fmla="*/ 211384 w 1667268"/>
                <a:gd name="connsiteY8" fmla="*/ 0 h 153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1">
                  <a:moveTo>
                    <a:pt x="211384" y="0"/>
                  </a:moveTo>
                  <a:lnTo>
                    <a:pt x="1667268" y="0"/>
                  </a:lnTo>
                  <a:lnTo>
                    <a:pt x="1658362" y="176366"/>
                  </a:lnTo>
                  <a:cubicBezTo>
                    <a:pt x="1610815" y="644552"/>
                    <a:pt x="1424128" y="1071604"/>
                    <a:pt x="1140304" y="1415519"/>
                  </a:cubicBezTo>
                  <a:lnTo>
                    <a:pt x="1031539" y="1535191"/>
                  </a:lnTo>
                  <a:lnTo>
                    <a:pt x="0" y="503652"/>
                  </a:lnTo>
                  <a:lnTo>
                    <a:pt x="66685" y="422829"/>
                  </a:lnTo>
                  <a:cubicBezTo>
                    <a:pt x="144434" y="307746"/>
                    <a:pt x="195224" y="172952"/>
                    <a:pt x="209995" y="27510"/>
                  </a:cubicBezTo>
                  <a:lnTo>
                    <a:pt x="2113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3C01451-5BA3-441B-B4AD-22AD5A100C44}"/>
                </a:ext>
              </a:extLst>
            </p:cNvPr>
            <p:cNvSpPr/>
            <p:nvPr/>
          </p:nvSpPr>
          <p:spPr>
            <a:xfrm>
              <a:off x="4509224" y="4669492"/>
              <a:ext cx="1535190" cy="1667268"/>
            </a:xfrm>
            <a:custGeom>
              <a:avLst/>
              <a:gdLst>
                <a:gd name="connsiteX0" fmla="*/ 1031538 w 1535190"/>
                <a:gd name="connsiteY0" fmla="*/ 0 h 1667268"/>
                <a:gd name="connsiteX1" fmla="*/ 1112361 w 1535190"/>
                <a:gd name="connsiteY1" fmla="*/ 66685 h 1667268"/>
                <a:gd name="connsiteX2" fmla="*/ 1507680 w 1535190"/>
                <a:gd name="connsiteY2" fmla="*/ 209995 h 1667268"/>
                <a:gd name="connsiteX3" fmla="*/ 1535190 w 1535190"/>
                <a:gd name="connsiteY3" fmla="*/ 211384 h 1667268"/>
                <a:gd name="connsiteX4" fmla="*/ 1535190 w 1535190"/>
                <a:gd name="connsiteY4" fmla="*/ 1667268 h 1667268"/>
                <a:gd name="connsiteX5" fmla="*/ 1358824 w 1535190"/>
                <a:gd name="connsiteY5" fmla="*/ 1658362 h 1667268"/>
                <a:gd name="connsiteX6" fmla="*/ 119671 w 1535190"/>
                <a:gd name="connsiteY6" fmla="*/ 1140304 h 1667268"/>
                <a:gd name="connsiteX7" fmla="*/ 0 w 1535190"/>
                <a:gd name="connsiteY7" fmla="*/ 1031539 h 1667268"/>
                <a:gd name="connsiteX8" fmla="*/ 1031538 w 1535190"/>
                <a:gd name="connsiteY8" fmla="*/ 0 h 16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0" h="1667268">
                  <a:moveTo>
                    <a:pt x="1031538" y="0"/>
                  </a:moveTo>
                  <a:lnTo>
                    <a:pt x="1112361" y="66685"/>
                  </a:lnTo>
                  <a:cubicBezTo>
                    <a:pt x="1227445" y="144434"/>
                    <a:pt x="1362238" y="195224"/>
                    <a:pt x="1507680" y="209995"/>
                  </a:cubicBezTo>
                  <a:lnTo>
                    <a:pt x="1535190" y="211384"/>
                  </a:lnTo>
                  <a:lnTo>
                    <a:pt x="1535190" y="1667268"/>
                  </a:lnTo>
                  <a:lnTo>
                    <a:pt x="1358824" y="1658362"/>
                  </a:lnTo>
                  <a:cubicBezTo>
                    <a:pt x="890639" y="1610815"/>
                    <a:pt x="463587" y="1424128"/>
                    <a:pt x="119671" y="1140304"/>
                  </a:cubicBezTo>
                  <a:lnTo>
                    <a:pt x="0" y="1031539"/>
                  </a:lnTo>
                  <a:lnTo>
                    <a:pt x="10315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665D8B1-0310-4924-9261-DA87274BCE83}"/>
                </a:ext>
              </a:extLst>
            </p:cNvPr>
            <p:cNvSpPr/>
            <p:nvPr/>
          </p:nvSpPr>
          <p:spPr>
            <a:xfrm>
              <a:off x="6166335" y="4669492"/>
              <a:ext cx="1535191" cy="1667268"/>
            </a:xfrm>
            <a:custGeom>
              <a:avLst/>
              <a:gdLst>
                <a:gd name="connsiteX0" fmla="*/ 503652 w 1535191"/>
                <a:gd name="connsiteY0" fmla="*/ 0 h 1667268"/>
                <a:gd name="connsiteX1" fmla="*/ 1535191 w 1535191"/>
                <a:gd name="connsiteY1" fmla="*/ 1031539 h 1667268"/>
                <a:gd name="connsiteX2" fmla="*/ 1415519 w 1535191"/>
                <a:gd name="connsiteY2" fmla="*/ 1140304 h 1667268"/>
                <a:gd name="connsiteX3" fmla="*/ 176366 w 1535191"/>
                <a:gd name="connsiteY3" fmla="*/ 1658362 h 1667268"/>
                <a:gd name="connsiteX4" fmla="*/ 0 w 1535191"/>
                <a:gd name="connsiteY4" fmla="*/ 1667268 h 1667268"/>
                <a:gd name="connsiteX5" fmla="*/ 0 w 1535191"/>
                <a:gd name="connsiteY5" fmla="*/ 211384 h 1667268"/>
                <a:gd name="connsiteX6" fmla="*/ 27510 w 1535191"/>
                <a:gd name="connsiteY6" fmla="*/ 209995 h 1667268"/>
                <a:gd name="connsiteX7" fmla="*/ 422829 w 1535191"/>
                <a:gd name="connsiteY7" fmla="*/ 66685 h 1667268"/>
                <a:gd name="connsiteX8" fmla="*/ 503652 w 1535191"/>
                <a:gd name="connsiteY8" fmla="*/ 0 h 16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8">
                  <a:moveTo>
                    <a:pt x="503652" y="0"/>
                  </a:moveTo>
                  <a:lnTo>
                    <a:pt x="1535191" y="1031539"/>
                  </a:lnTo>
                  <a:lnTo>
                    <a:pt x="1415519" y="1140304"/>
                  </a:lnTo>
                  <a:cubicBezTo>
                    <a:pt x="1071604" y="1424128"/>
                    <a:pt x="644552" y="1610815"/>
                    <a:pt x="176366" y="1658362"/>
                  </a:cubicBezTo>
                  <a:lnTo>
                    <a:pt x="0" y="1667268"/>
                  </a:lnTo>
                  <a:lnTo>
                    <a:pt x="0" y="211384"/>
                  </a:lnTo>
                  <a:lnTo>
                    <a:pt x="27510" y="209995"/>
                  </a:lnTo>
                  <a:cubicBezTo>
                    <a:pt x="172952" y="195224"/>
                    <a:pt x="307746" y="144434"/>
                    <a:pt x="422829" y="66685"/>
                  </a:cubicBezTo>
                  <a:lnTo>
                    <a:pt x="5036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600">
                <a:solidFill>
                  <a:schemeClr val="tx1"/>
                </a:solidFill>
              </a:endParaRPr>
            </a:p>
          </p:txBody>
        </p:sp>
      </p:grpSp>
      <p:sp>
        <p:nvSpPr>
          <p:cNvPr id="36" name="원형: 비어 있음 35">
            <a:extLst>
              <a:ext uri="{FF2B5EF4-FFF2-40B4-BE49-F238E27FC236}">
                <a16:creationId xmlns:a16="http://schemas.microsoft.com/office/drawing/2014/main" id="{FD1516EC-6075-4AD5-86AB-01E102DBA395}"/>
              </a:ext>
            </a:extLst>
          </p:cNvPr>
          <p:cNvSpPr/>
          <p:nvPr/>
        </p:nvSpPr>
        <p:spPr>
          <a:xfrm>
            <a:off x="5211795" y="3189616"/>
            <a:ext cx="1789232" cy="1789233"/>
          </a:xfrm>
          <a:prstGeom prst="donut">
            <a:avLst>
              <a:gd name="adj" fmla="val 13194"/>
            </a:avLst>
          </a:prstGeom>
          <a:solidFill>
            <a:schemeClr val="accent5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37" name="Rectangle 130">
            <a:extLst>
              <a:ext uri="{FF2B5EF4-FFF2-40B4-BE49-F238E27FC236}">
                <a16:creationId xmlns:a16="http://schemas.microsoft.com/office/drawing/2014/main" id="{E1DFC606-24A6-4A53-8202-66D0222820B3}"/>
              </a:ext>
            </a:extLst>
          </p:cNvPr>
          <p:cNvSpPr/>
          <p:nvPr/>
        </p:nvSpPr>
        <p:spPr>
          <a:xfrm>
            <a:off x="4552411" y="3351362"/>
            <a:ext cx="355574" cy="35718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id="{A8A65A25-0AC2-42E8-99E9-CBD7EED4BF61}"/>
              </a:ext>
            </a:extLst>
          </p:cNvPr>
          <p:cNvSpPr/>
          <p:nvPr/>
        </p:nvSpPr>
        <p:spPr>
          <a:xfrm>
            <a:off x="5328864" y="5198924"/>
            <a:ext cx="431790" cy="3484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39" name="Rounded Rectangle 7">
            <a:extLst>
              <a:ext uri="{FF2B5EF4-FFF2-40B4-BE49-F238E27FC236}">
                <a16:creationId xmlns:a16="http://schemas.microsoft.com/office/drawing/2014/main" id="{F1737653-0E52-44A6-A170-AD26E4E9E490}"/>
              </a:ext>
            </a:extLst>
          </p:cNvPr>
          <p:cNvSpPr/>
          <p:nvPr/>
        </p:nvSpPr>
        <p:spPr>
          <a:xfrm>
            <a:off x="6482467" y="2547189"/>
            <a:ext cx="355762" cy="30701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A778D4E1-5488-4796-A40D-7106F7E736C5}"/>
              </a:ext>
            </a:extLst>
          </p:cNvPr>
          <p:cNvSpPr/>
          <p:nvPr/>
        </p:nvSpPr>
        <p:spPr>
          <a:xfrm>
            <a:off x="7271432" y="4535624"/>
            <a:ext cx="435903" cy="2952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D459A4B0-C4FA-407E-9564-CA8A5C4C908F}"/>
              </a:ext>
            </a:extLst>
          </p:cNvPr>
          <p:cNvSpPr>
            <a:spLocks noChangeAspect="1"/>
          </p:cNvSpPr>
          <p:nvPr/>
        </p:nvSpPr>
        <p:spPr>
          <a:xfrm>
            <a:off x="6438197" y="5305004"/>
            <a:ext cx="400032" cy="316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F253401D-A748-42D6-B578-40B53DC7BCB2}"/>
              </a:ext>
            </a:extLst>
          </p:cNvPr>
          <p:cNvSpPr/>
          <p:nvPr/>
        </p:nvSpPr>
        <p:spPr>
          <a:xfrm flipH="1">
            <a:off x="5340260" y="2600764"/>
            <a:ext cx="389492" cy="32130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A1D90E83-55A0-4CD1-B330-F9F4C5338ED4}"/>
              </a:ext>
            </a:extLst>
          </p:cNvPr>
          <p:cNvSpPr>
            <a:spLocks noChangeAspect="1"/>
          </p:cNvSpPr>
          <p:nvPr/>
        </p:nvSpPr>
        <p:spPr>
          <a:xfrm rot="9900000">
            <a:off x="7245661" y="3380705"/>
            <a:ext cx="405819" cy="34466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3CFC7AFB-BC72-45F6-816E-17B7FC698AEB}"/>
              </a:ext>
            </a:extLst>
          </p:cNvPr>
          <p:cNvSpPr>
            <a:spLocks noChangeAspect="1"/>
          </p:cNvSpPr>
          <p:nvPr/>
        </p:nvSpPr>
        <p:spPr>
          <a:xfrm>
            <a:off x="4574145" y="4437106"/>
            <a:ext cx="391375" cy="39464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/>
          </a:p>
        </p:txBody>
      </p:sp>
      <p:sp>
        <p:nvSpPr>
          <p:cNvPr id="45" name="Block Arc 14">
            <a:extLst>
              <a:ext uri="{FF2B5EF4-FFF2-40B4-BE49-F238E27FC236}">
                <a16:creationId xmlns:a16="http://schemas.microsoft.com/office/drawing/2014/main" id="{268A1A3B-A7CA-4340-8AEA-85D1F1CB31B1}"/>
              </a:ext>
            </a:extLst>
          </p:cNvPr>
          <p:cNvSpPr/>
          <p:nvPr/>
        </p:nvSpPr>
        <p:spPr>
          <a:xfrm rot="16200000">
            <a:off x="5743597" y="3731124"/>
            <a:ext cx="725791" cy="72626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4A5A693E-F4B5-497C-87D7-35A18C792FFC}"/>
              </a:ext>
            </a:extLst>
          </p:cNvPr>
          <p:cNvSpPr/>
          <p:nvPr/>
        </p:nvSpPr>
        <p:spPr>
          <a:xfrm>
            <a:off x="6625105" y="1943806"/>
            <a:ext cx="481597" cy="48159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3BA05A6D-DF26-4787-AE4D-9DF65C342515}"/>
              </a:ext>
            </a:extLst>
          </p:cNvPr>
          <p:cNvSpPr/>
          <p:nvPr/>
        </p:nvSpPr>
        <p:spPr>
          <a:xfrm>
            <a:off x="5070428" y="5726235"/>
            <a:ext cx="481597" cy="48159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5B34E8D4-8E3D-4438-A834-BF1448D1089F}"/>
              </a:ext>
            </a:extLst>
          </p:cNvPr>
          <p:cNvSpPr/>
          <p:nvPr/>
        </p:nvSpPr>
        <p:spPr>
          <a:xfrm>
            <a:off x="7745008" y="4577227"/>
            <a:ext cx="481597" cy="48159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EC68FCED-93F3-43FC-9AED-A7997C82256F}"/>
              </a:ext>
            </a:extLst>
          </p:cNvPr>
          <p:cNvSpPr/>
          <p:nvPr/>
        </p:nvSpPr>
        <p:spPr>
          <a:xfrm>
            <a:off x="3991684" y="3092814"/>
            <a:ext cx="481597" cy="48159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D027927C-FAE0-4C80-9D56-058DD6989986}"/>
              </a:ext>
            </a:extLst>
          </p:cNvPr>
          <p:cNvSpPr/>
          <p:nvPr/>
        </p:nvSpPr>
        <p:spPr>
          <a:xfrm>
            <a:off x="7745008" y="3092814"/>
            <a:ext cx="481597" cy="48159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E8367D0E-E271-4042-8853-E8FD3D55919D}"/>
              </a:ext>
            </a:extLst>
          </p:cNvPr>
          <p:cNvSpPr/>
          <p:nvPr/>
        </p:nvSpPr>
        <p:spPr>
          <a:xfrm>
            <a:off x="3991684" y="4577227"/>
            <a:ext cx="481597" cy="48159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4959248F-6BAE-4F7D-8F4A-E7997E2CC3DB}"/>
              </a:ext>
            </a:extLst>
          </p:cNvPr>
          <p:cNvSpPr/>
          <p:nvPr/>
        </p:nvSpPr>
        <p:spPr>
          <a:xfrm>
            <a:off x="6625105" y="5726235"/>
            <a:ext cx="481597" cy="48159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DBE9D2C9-A643-4F6A-A41B-A7AA664BD01A}"/>
              </a:ext>
            </a:extLst>
          </p:cNvPr>
          <p:cNvSpPr/>
          <p:nvPr/>
        </p:nvSpPr>
        <p:spPr>
          <a:xfrm>
            <a:off x="5070428" y="1943806"/>
            <a:ext cx="481597" cy="48159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9A4989F-DED0-4254-8FCD-B045AE0759A8}"/>
              </a:ext>
            </a:extLst>
          </p:cNvPr>
          <p:cNvSpPr txBox="1"/>
          <p:nvPr/>
        </p:nvSpPr>
        <p:spPr>
          <a:xfrm>
            <a:off x="5057222" y="200295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03D4386-E4A6-4BCF-B906-D4D697263799}"/>
              </a:ext>
            </a:extLst>
          </p:cNvPr>
          <p:cNvSpPr txBox="1"/>
          <p:nvPr/>
        </p:nvSpPr>
        <p:spPr>
          <a:xfrm>
            <a:off x="6621387" y="200295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AC72175-11BB-4527-8C9F-6B935BBBC32D}"/>
              </a:ext>
            </a:extLst>
          </p:cNvPr>
          <p:cNvSpPr txBox="1"/>
          <p:nvPr/>
        </p:nvSpPr>
        <p:spPr>
          <a:xfrm>
            <a:off x="3982455" y="3164960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7D5C81-74CA-4973-92B4-34E1A13EF6F6}"/>
              </a:ext>
            </a:extLst>
          </p:cNvPr>
          <p:cNvSpPr txBox="1"/>
          <p:nvPr/>
        </p:nvSpPr>
        <p:spPr>
          <a:xfrm>
            <a:off x="7750833" y="3164960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A59CC0-8D0A-4E48-A5B4-CB9433D3CB7E}"/>
              </a:ext>
            </a:extLst>
          </p:cNvPr>
          <p:cNvSpPr txBox="1"/>
          <p:nvPr/>
        </p:nvSpPr>
        <p:spPr>
          <a:xfrm>
            <a:off x="7750833" y="463942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9652A00-E53A-49F4-B4C9-9FFC3406D266}"/>
              </a:ext>
            </a:extLst>
          </p:cNvPr>
          <p:cNvSpPr txBox="1"/>
          <p:nvPr/>
        </p:nvSpPr>
        <p:spPr>
          <a:xfrm>
            <a:off x="6621387" y="5790335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2639CC4-BB52-4665-A73F-AE7D9DF658AD}"/>
              </a:ext>
            </a:extLst>
          </p:cNvPr>
          <p:cNvSpPr txBox="1"/>
          <p:nvPr/>
        </p:nvSpPr>
        <p:spPr>
          <a:xfrm>
            <a:off x="5057222" y="5790335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98C3D3D-AB59-4AF1-A716-EB92598E7009}"/>
              </a:ext>
            </a:extLst>
          </p:cNvPr>
          <p:cNvSpPr txBox="1"/>
          <p:nvPr/>
        </p:nvSpPr>
        <p:spPr>
          <a:xfrm>
            <a:off x="3982455" y="4639423"/>
            <a:ext cx="49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4CB0721-D5DF-695C-059C-A6AD58411137}"/>
              </a:ext>
            </a:extLst>
          </p:cNvPr>
          <p:cNvSpPr txBox="1"/>
          <p:nvPr/>
        </p:nvSpPr>
        <p:spPr>
          <a:xfrm>
            <a:off x="1969722" y="1615719"/>
            <a:ext cx="2911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Nilai pH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4E71FDCE-205E-47BE-83B6-241FE49BBEC3}"/>
              </a:ext>
            </a:extLst>
          </p:cNvPr>
          <p:cNvSpPr/>
          <p:nvPr/>
        </p:nvSpPr>
        <p:spPr>
          <a:xfrm flipV="1">
            <a:off x="5584246" y="3383875"/>
            <a:ext cx="4019550" cy="2337614"/>
          </a:xfrm>
          <a:custGeom>
            <a:avLst/>
            <a:gdLst>
              <a:gd name="connsiteX0" fmla="*/ 3245644 w 4019550"/>
              <a:gd name="connsiteY0" fmla="*/ 2337614 h 2337614"/>
              <a:gd name="connsiteX1" fmla="*/ 4019550 w 4019550"/>
              <a:gd name="connsiteY1" fmla="*/ 1828026 h 2337614"/>
              <a:gd name="connsiteX2" fmla="*/ 3685415 w 4019550"/>
              <a:gd name="connsiteY2" fmla="*/ 1828026 h 2337614"/>
              <a:gd name="connsiteX3" fmla="*/ 3676660 w 4019550"/>
              <a:gd name="connsiteY3" fmla="*/ 1654643 h 2337614"/>
              <a:gd name="connsiteX4" fmla="*/ 1843088 w 4019550"/>
              <a:gd name="connsiteY4" fmla="*/ 0 h 2337614"/>
              <a:gd name="connsiteX5" fmla="*/ 0 w 4019550"/>
              <a:gd name="connsiteY5" fmla="*/ 1843088 h 2337614"/>
              <a:gd name="connsiteX6" fmla="*/ 921543 w 4019550"/>
              <a:gd name="connsiteY6" fmla="*/ 1843088 h 2337614"/>
              <a:gd name="connsiteX7" fmla="*/ 1843087 w 4019550"/>
              <a:gd name="connsiteY7" fmla="*/ 921544 h 2337614"/>
              <a:gd name="connsiteX8" fmla="*/ 2745909 w 4019550"/>
              <a:gd name="connsiteY8" fmla="*/ 1657365 h 2337614"/>
              <a:gd name="connsiteX9" fmla="*/ 2763113 w 4019550"/>
              <a:gd name="connsiteY9" fmla="*/ 1828026 h 2337614"/>
              <a:gd name="connsiteX10" fmla="*/ 2471737 w 4019550"/>
              <a:gd name="connsiteY10" fmla="*/ 1828026 h 2337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19550" h="2337614">
                <a:moveTo>
                  <a:pt x="3245644" y="2337614"/>
                </a:moveTo>
                <a:lnTo>
                  <a:pt x="4019550" y="1828026"/>
                </a:lnTo>
                <a:lnTo>
                  <a:pt x="3685415" y="1828026"/>
                </a:lnTo>
                <a:lnTo>
                  <a:pt x="3676660" y="1654643"/>
                </a:lnTo>
                <a:cubicBezTo>
                  <a:pt x="3582276" y="725255"/>
                  <a:pt x="2797378" y="0"/>
                  <a:pt x="1843088" y="0"/>
                </a:cubicBezTo>
                <a:cubicBezTo>
                  <a:pt x="825179" y="0"/>
                  <a:pt x="0" y="825179"/>
                  <a:pt x="0" y="1843088"/>
                </a:cubicBezTo>
                <a:lnTo>
                  <a:pt x="921543" y="1843088"/>
                </a:lnTo>
                <a:cubicBezTo>
                  <a:pt x="921543" y="1334133"/>
                  <a:pt x="1334132" y="921544"/>
                  <a:pt x="1843087" y="921544"/>
                </a:cubicBezTo>
                <a:cubicBezTo>
                  <a:pt x="2288423" y="921544"/>
                  <a:pt x="2659978" y="1237433"/>
                  <a:pt x="2745909" y="1657365"/>
                </a:cubicBezTo>
                <a:lnTo>
                  <a:pt x="2763113" y="1828026"/>
                </a:lnTo>
                <a:lnTo>
                  <a:pt x="2471737" y="182802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D2826FD3-0DE7-41E0-9D2C-06CF0E5DBA1E}"/>
              </a:ext>
            </a:extLst>
          </p:cNvPr>
          <p:cNvSpPr/>
          <p:nvPr/>
        </p:nvSpPr>
        <p:spPr>
          <a:xfrm>
            <a:off x="2450521" y="2044840"/>
            <a:ext cx="4048126" cy="2317730"/>
          </a:xfrm>
          <a:custGeom>
            <a:avLst/>
            <a:gdLst>
              <a:gd name="connsiteX0" fmla="*/ 2205038 w 4048126"/>
              <a:gd name="connsiteY0" fmla="*/ 0 h 2317730"/>
              <a:gd name="connsiteX1" fmla="*/ 4048126 w 4048126"/>
              <a:gd name="connsiteY1" fmla="*/ 1843088 h 2317730"/>
              <a:gd name="connsiteX2" fmla="*/ 3126581 w 4048126"/>
              <a:gd name="connsiteY2" fmla="*/ 1843088 h 2317730"/>
              <a:gd name="connsiteX3" fmla="*/ 2205037 w 4048126"/>
              <a:gd name="connsiteY3" fmla="*/ 921544 h 2317730"/>
              <a:gd name="connsiteX4" fmla="*/ 1302216 w 4048126"/>
              <a:gd name="connsiteY4" fmla="*/ 1657365 h 2317730"/>
              <a:gd name="connsiteX5" fmla="*/ 1287016 w 4048126"/>
              <a:gd name="connsiteY5" fmla="*/ 1808142 h 2317730"/>
              <a:gd name="connsiteX6" fmla="*/ 1547813 w 4048126"/>
              <a:gd name="connsiteY6" fmla="*/ 1808142 h 2317730"/>
              <a:gd name="connsiteX7" fmla="*/ 773906 w 4048126"/>
              <a:gd name="connsiteY7" fmla="*/ 2317730 h 2317730"/>
              <a:gd name="connsiteX8" fmla="*/ 0 w 4048126"/>
              <a:gd name="connsiteY8" fmla="*/ 1808142 h 2317730"/>
              <a:gd name="connsiteX9" fmla="*/ 363715 w 4048126"/>
              <a:gd name="connsiteY9" fmla="*/ 1808142 h 2317730"/>
              <a:gd name="connsiteX10" fmla="*/ 371466 w 4048126"/>
              <a:gd name="connsiteY10" fmla="*/ 1654643 h 2317730"/>
              <a:gd name="connsiteX11" fmla="*/ 2205038 w 4048126"/>
              <a:gd name="connsiteY11" fmla="*/ 0 h 2317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48126" h="2317730">
                <a:moveTo>
                  <a:pt x="2205038" y="0"/>
                </a:moveTo>
                <a:cubicBezTo>
                  <a:pt x="3222947" y="0"/>
                  <a:pt x="4048126" y="825179"/>
                  <a:pt x="4048126" y="1843088"/>
                </a:cubicBezTo>
                <a:lnTo>
                  <a:pt x="3126581" y="1843088"/>
                </a:lnTo>
                <a:cubicBezTo>
                  <a:pt x="3126581" y="1334133"/>
                  <a:pt x="2713992" y="921544"/>
                  <a:pt x="2205037" y="921544"/>
                </a:cubicBezTo>
                <a:cubicBezTo>
                  <a:pt x="1759702" y="921544"/>
                  <a:pt x="1388146" y="1237433"/>
                  <a:pt x="1302216" y="1657365"/>
                </a:cubicBezTo>
                <a:lnTo>
                  <a:pt x="1287016" y="1808142"/>
                </a:lnTo>
                <a:lnTo>
                  <a:pt x="1547813" y="1808142"/>
                </a:lnTo>
                <a:lnTo>
                  <a:pt x="773906" y="2317730"/>
                </a:lnTo>
                <a:lnTo>
                  <a:pt x="0" y="1808142"/>
                </a:lnTo>
                <a:lnTo>
                  <a:pt x="363715" y="1808142"/>
                </a:lnTo>
                <a:lnTo>
                  <a:pt x="371466" y="1654643"/>
                </a:lnTo>
                <a:cubicBezTo>
                  <a:pt x="465850" y="725255"/>
                  <a:pt x="1250749" y="0"/>
                  <a:pt x="22050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183864-39C6-402F-B97D-583D83709CA1}"/>
              </a:ext>
            </a:extLst>
          </p:cNvPr>
          <p:cNvSpPr txBox="1"/>
          <p:nvPr/>
        </p:nvSpPr>
        <p:spPr>
          <a:xfrm>
            <a:off x="8508408" y="3560594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C1C902-B8FC-441F-B1BF-7D434112B012}"/>
              </a:ext>
            </a:extLst>
          </p:cNvPr>
          <p:cNvSpPr txBox="1"/>
          <p:nvPr/>
        </p:nvSpPr>
        <p:spPr>
          <a:xfrm>
            <a:off x="2902946" y="3601075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F12496-8E66-4168-A18A-BB0886D0A536}"/>
              </a:ext>
            </a:extLst>
          </p:cNvPr>
          <p:cNvSpPr txBox="1"/>
          <p:nvPr/>
        </p:nvSpPr>
        <p:spPr>
          <a:xfrm>
            <a:off x="7457174" y="2133262"/>
            <a:ext cx="3359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Oleh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karena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bioavailabilitas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suatu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mempengaruhi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daya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terapetik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aktivitas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klinik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aktivitas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toksik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obat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3">
            <a:extLst>
              <a:ext uri="{FF2B5EF4-FFF2-40B4-BE49-F238E27FC236}">
                <a16:creationId xmlns:a16="http://schemas.microsoft.com/office/drawing/2014/main" id="{243C47F7-184A-4EBA-84AC-3D5593E22D45}"/>
              </a:ext>
            </a:extLst>
          </p:cNvPr>
          <p:cNvGrpSpPr/>
          <p:nvPr/>
        </p:nvGrpSpPr>
        <p:grpSpPr>
          <a:xfrm>
            <a:off x="1841641" y="4614477"/>
            <a:ext cx="3359796" cy="716004"/>
            <a:chOff x="2081649" y="3313839"/>
            <a:chExt cx="3359796" cy="71600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4AF407-CE66-48BA-829B-C5B1C100157D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Kecepatan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dan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jumlah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obat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aktif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yang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mencapai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sirkulasi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sistemik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926150-7645-4D03-8D79-0A3D1D706572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Bioavailabilitas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E0429D-B159-452B-A2DB-2CCCCB383A7B}"/>
              </a:ext>
            </a:extLst>
          </p:cNvPr>
          <p:cNvSpPr txBox="1"/>
          <p:nvPr/>
        </p:nvSpPr>
        <p:spPr>
          <a:xfrm>
            <a:off x="1270942" y="1883999"/>
            <a:ext cx="5636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pembuluh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darah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system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sirkulasi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E7B935-9342-4128-BB09-2C136EEA9914}"/>
              </a:ext>
            </a:extLst>
          </p:cNvPr>
          <p:cNvSpPr txBox="1"/>
          <p:nvPr/>
        </p:nvSpPr>
        <p:spPr>
          <a:xfrm>
            <a:off x="1270942" y="2521748"/>
            <a:ext cx="51660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darah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diikat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oleh protein plasma,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lalu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dibawa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seluruh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tubuh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6525FF-2790-4E6E-8EAA-0BD4179292E4}"/>
              </a:ext>
            </a:extLst>
          </p:cNvPr>
          <p:cNvSpPr txBox="1"/>
          <p:nvPr/>
        </p:nvSpPr>
        <p:spPr>
          <a:xfrm>
            <a:off x="1270944" y="3267495"/>
            <a:ext cx="5636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 yang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bebas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akan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keluar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jaringan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tempat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kerja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hati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(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metabolisme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di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keluarkan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melalui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empedu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atau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masuk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Kembali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darah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) dan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ginjal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ectangle 34">
            <a:extLst>
              <a:ext uri="{FF2B5EF4-FFF2-40B4-BE49-F238E27FC236}">
                <a16:creationId xmlns:a16="http://schemas.microsoft.com/office/drawing/2014/main" id="{1B224D55-D5E4-4901-8881-20460FDB04EC}"/>
              </a:ext>
            </a:extLst>
          </p:cNvPr>
          <p:cNvSpPr/>
          <p:nvPr/>
        </p:nvSpPr>
        <p:spPr>
          <a:xfrm>
            <a:off x="692337" y="1863841"/>
            <a:ext cx="504000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5" name="Rectangle 35">
            <a:extLst>
              <a:ext uri="{FF2B5EF4-FFF2-40B4-BE49-F238E27FC236}">
                <a16:creationId xmlns:a16="http://schemas.microsoft.com/office/drawing/2014/main" id="{7F2607BD-6B32-48F3-8C07-FC60D0F48A3B}"/>
              </a:ext>
            </a:extLst>
          </p:cNvPr>
          <p:cNvSpPr/>
          <p:nvPr/>
        </p:nvSpPr>
        <p:spPr>
          <a:xfrm>
            <a:off x="692337" y="2565668"/>
            <a:ext cx="504000" cy="50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FA561CBC-8484-4B1D-9605-86442A60EA2E}"/>
              </a:ext>
            </a:extLst>
          </p:cNvPr>
          <p:cNvSpPr/>
          <p:nvPr/>
        </p:nvSpPr>
        <p:spPr>
          <a:xfrm>
            <a:off x="692337" y="3267495"/>
            <a:ext cx="504000" cy="50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18" name="제목 17">
            <a:extLst>
              <a:ext uri="{FF2B5EF4-FFF2-40B4-BE49-F238E27FC236}">
                <a16:creationId xmlns:a16="http://schemas.microsoft.com/office/drawing/2014/main" id="{3C855633-023F-46E0-9B92-969A2DB9F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4450"/>
            <a:ext cx="12192000" cy="726757"/>
          </a:xfrm>
        </p:spPr>
        <p:txBody>
          <a:bodyPr/>
          <a:lstStyle/>
          <a:p>
            <a:r>
              <a:rPr lang="en-US" altLang="ko-KR" sz="5400" dirty="0"/>
              <a:t>DISTRIBUSI</a:t>
            </a:r>
            <a:endParaRPr lang="ko-KR" altLang="en-US" sz="5400" dirty="0"/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66DC023F-A5E7-46C2-8B39-20042FF909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7893754-CD0B-7112-0964-057AA034B8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57B24B-90FC-07B9-F849-41C3F969D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Faktor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obat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BECCF-E07B-5874-0BA1-F6043E7C9BBB}"/>
              </a:ext>
            </a:extLst>
          </p:cNvPr>
          <p:cNvSpPr txBox="1"/>
          <p:nvPr/>
        </p:nvSpPr>
        <p:spPr>
          <a:xfrm>
            <a:off x="212163" y="1081945"/>
            <a:ext cx="6589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Cairan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cerebro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spinalis (CCS)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Cairan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mengelilingi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otak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sumsum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tulang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belakang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serta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terpisah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dari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darah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oleh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suatu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membran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semipermeable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yaitu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dinding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kapiler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otak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Hanya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bersifat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lipofil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dapat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mencapai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target di ccs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5DF3C-7F52-0DF8-59BF-A7DFAE9C32C3}"/>
              </a:ext>
            </a:extLst>
          </p:cNvPr>
          <p:cNvSpPr txBox="1"/>
          <p:nvPr/>
        </p:nvSpPr>
        <p:spPr>
          <a:xfrm>
            <a:off x="212163" y="2044005"/>
            <a:ext cx="65896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Pengikat protein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darah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Sebagian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darah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diikat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secara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reversible pada protein plasma</a:t>
            </a:r>
          </a:p>
          <a:p>
            <a:pPr marL="171450" indent="-171450">
              <a:buFontTx/>
              <a:buChar char="-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Protein plasma ( albumin)</a:t>
            </a:r>
          </a:p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Prosentase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Pengikatan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marL="171450" indent="-171450">
              <a:buFontTx/>
              <a:buChar char="-"/>
            </a:pP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Konsentrasi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Zat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lipofil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lebih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banyak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terikat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protein plasma</a:t>
            </a:r>
          </a:p>
          <a:p>
            <a:pPr marL="171450" indent="-171450">
              <a:buFontTx/>
              <a:buChar char="-"/>
            </a:pP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Kompetisi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pengikat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CED60A-A1DE-DC2B-6933-E09128B7919D}"/>
              </a:ext>
            </a:extLst>
          </p:cNvPr>
          <p:cNvSpPr txBox="1"/>
          <p:nvPr/>
        </p:nvSpPr>
        <p:spPr>
          <a:xfrm>
            <a:off x="212163" y="3560063"/>
            <a:ext cx="6589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Efek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depot</a:t>
            </a:r>
          </a:p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Ikatan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protein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dapat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dianggap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sebagai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suatu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cara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untuk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menimpan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karena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bagian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terikat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tidak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rombak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dieksresikan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</a:p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Semakin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besar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PP,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semakin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rendah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kadar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bebas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bila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kadar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bebas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semua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kompertemen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cairan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sudah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merata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distribusi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terikat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protein,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mencapai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keadaan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keseimbangan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449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A91FCE-84D5-4D3E-8227-CFC74CAAD3AA}"/>
              </a:ext>
            </a:extLst>
          </p:cNvPr>
          <p:cNvSpPr txBox="1"/>
          <p:nvPr/>
        </p:nvSpPr>
        <p:spPr>
          <a:xfrm>
            <a:off x="0" y="13236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 err="1">
                <a:solidFill>
                  <a:schemeClr val="bg1"/>
                </a:solidFill>
                <a:cs typeface="Arial" pitchFamily="34" charset="0"/>
              </a:rPr>
              <a:t>Metabolisme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852A8A2C-84F1-4C98-9FE4-FAB512F4075F}"/>
              </a:ext>
            </a:extLst>
          </p:cNvPr>
          <p:cNvGrpSpPr/>
          <p:nvPr/>
        </p:nvGrpSpPr>
        <p:grpSpPr>
          <a:xfrm>
            <a:off x="829765" y="2365720"/>
            <a:ext cx="4920795" cy="1015663"/>
            <a:chOff x="5692278" y="3070393"/>
            <a:chExt cx="4920795" cy="101566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20588D1-F3D4-46C1-9B1F-1A7B02473045}"/>
                </a:ext>
              </a:extLst>
            </p:cNvPr>
            <p:cNvSpPr txBox="1"/>
            <p:nvPr/>
          </p:nvSpPr>
          <p:spPr>
            <a:xfrm>
              <a:off x="6689171" y="3224281"/>
              <a:ext cx="39239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Disebut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juga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metabolisme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obat</a:t>
              </a:r>
              <a:endPara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F7456B-1AE9-45E2-80C4-549D0E07CB1F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6">
            <a:extLst>
              <a:ext uri="{FF2B5EF4-FFF2-40B4-BE49-F238E27FC236}">
                <a16:creationId xmlns:a16="http://schemas.microsoft.com/office/drawing/2014/main" id="{4419F9FD-1A54-4B47-B66F-58197038B3E1}"/>
              </a:ext>
            </a:extLst>
          </p:cNvPr>
          <p:cNvGrpSpPr/>
          <p:nvPr/>
        </p:nvGrpSpPr>
        <p:grpSpPr>
          <a:xfrm>
            <a:off x="829765" y="4509639"/>
            <a:ext cx="10549435" cy="1015663"/>
            <a:chOff x="5692278" y="3070393"/>
            <a:chExt cx="10549435" cy="10156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56ECD3-DD30-4143-9EF5-C90D9186F5C8}"/>
                </a:ext>
              </a:extLst>
            </p:cNvPr>
            <p:cNvSpPr txBox="1"/>
            <p:nvPr/>
          </p:nvSpPr>
          <p:spPr>
            <a:xfrm>
              <a:off x="6689171" y="3252158"/>
              <a:ext cx="9552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Tempat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metabolisme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lain: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dinding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usus,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ginjal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paru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darah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otak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dan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kulit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juga di lumen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kolon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55A010-4058-47D7-B5B4-CED2B66A0581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0">
            <a:extLst>
              <a:ext uri="{FF2B5EF4-FFF2-40B4-BE49-F238E27FC236}">
                <a16:creationId xmlns:a16="http://schemas.microsoft.com/office/drawing/2014/main" id="{526DBDAF-0261-42E6-99A5-9C3EB3BAB7FA}"/>
              </a:ext>
            </a:extLst>
          </p:cNvPr>
          <p:cNvGrpSpPr/>
          <p:nvPr/>
        </p:nvGrpSpPr>
        <p:grpSpPr>
          <a:xfrm>
            <a:off x="832039" y="3430451"/>
            <a:ext cx="10527925" cy="1015663"/>
            <a:chOff x="5692278" y="3070393"/>
            <a:chExt cx="10527925" cy="101566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DA6EB3-93A3-4A75-97E7-55AE807D26B5}"/>
                </a:ext>
              </a:extLst>
            </p:cNvPr>
            <p:cNvSpPr txBox="1"/>
            <p:nvPr/>
          </p:nvSpPr>
          <p:spPr>
            <a:xfrm>
              <a:off x="6809340" y="3301225"/>
              <a:ext cx="94108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Terutama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terjadi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di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hati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yaitu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di membrane reticulum ( </a:t>
              </a:r>
              <a:r>
                <a:rPr lang="en-US" altLang="ko-KR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microsom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) dan cytosol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85805AD-FA34-4F92-B222-0FAA1391DC72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E41BC29E-C9A3-415C-964B-32F1F7BE3B4A}"/>
              </a:ext>
            </a:extLst>
          </p:cNvPr>
          <p:cNvSpPr>
            <a:spLocks noChangeAspect="1"/>
          </p:cNvSpPr>
          <p:nvPr/>
        </p:nvSpPr>
        <p:spPr>
          <a:xfrm>
            <a:off x="256686" y="1600376"/>
            <a:ext cx="5265892" cy="5265888"/>
          </a:xfrm>
          <a:custGeom>
            <a:avLst/>
            <a:gdLst>
              <a:gd name="connsiteX0" fmla="*/ 2632938 w 5265892"/>
              <a:gd name="connsiteY0" fmla="*/ 526589 h 5265888"/>
              <a:gd name="connsiteX1" fmla="*/ 526581 w 5265892"/>
              <a:gd name="connsiteY1" fmla="*/ 2632944 h 5265888"/>
              <a:gd name="connsiteX2" fmla="*/ 2632938 w 5265892"/>
              <a:gd name="connsiteY2" fmla="*/ 4739299 h 5265888"/>
              <a:gd name="connsiteX3" fmla="*/ 4739295 w 5265892"/>
              <a:gd name="connsiteY3" fmla="*/ 2632944 h 5265888"/>
              <a:gd name="connsiteX4" fmla="*/ 2632938 w 5265892"/>
              <a:gd name="connsiteY4" fmla="*/ 526589 h 5265888"/>
              <a:gd name="connsiteX5" fmla="*/ 2632946 w 5265892"/>
              <a:gd name="connsiteY5" fmla="*/ 0 h 5265888"/>
              <a:gd name="connsiteX6" fmla="*/ 5265892 w 5265892"/>
              <a:gd name="connsiteY6" fmla="*/ 2632944 h 5265888"/>
              <a:gd name="connsiteX7" fmla="*/ 2632946 w 5265892"/>
              <a:gd name="connsiteY7" fmla="*/ 5265888 h 5265888"/>
              <a:gd name="connsiteX8" fmla="*/ 0 w 5265892"/>
              <a:gd name="connsiteY8" fmla="*/ 2632944 h 5265888"/>
              <a:gd name="connsiteX9" fmla="*/ 2632946 w 5265892"/>
              <a:gd name="connsiteY9" fmla="*/ 0 h 5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5892" h="5265888">
                <a:moveTo>
                  <a:pt x="2632938" y="526589"/>
                </a:moveTo>
                <a:cubicBezTo>
                  <a:pt x="1469629" y="526589"/>
                  <a:pt x="526581" y="1469636"/>
                  <a:pt x="526581" y="2632944"/>
                </a:cubicBezTo>
                <a:cubicBezTo>
                  <a:pt x="526581" y="3796252"/>
                  <a:pt x="1469629" y="4739299"/>
                  <a:pt x="2632938" y="4739299"/>
                </a:cubicBezTo>
                <a:cubicBezTo>
                  <a:pt x="3796247" y="4739299"/>
                  <a:pt x="4739295" y="3796252"/>
                  <a:pt x="4739295" y="2632944"/>
                </a:cubicBezTo>
                <a:cubicBezTo>
                  <a:pt x="4739295" y="1469636"/>
                  <a:pt x="3796247" y="526589"/>
                  <a:pt x="2632938" y="526589"/>
                </a:cubicBezTo>
                <a:close/>
                <a:moveTo>
                  <a:pt x="2632946" y="0"/>
                </a:moveTo>
                <a:cubicBezTo>
                  <a:pt x="4087082" y="0"/>
                  <a:pt x="5265892" y="1178809"/>
                  <a:pt x="5265892" y="2632944"/>
                </a:cubicBezTo>
                <a:cubicBezTo>
                  <a:pt x="5265892" y="4087079"/>
                  <a:pt x="4087082" y="5265888"/>
                  <a:pt x="2632946" y="5265888"/>
                </a:cubicBezTo>
                <a:cubicBezTo>
                  <a:pt x="1178810" y="5265888"/>
                  <a:pt x="0" y="4087079"/>
                  <a:pt x="0" y="2632944"/>
                </a:cubicBezTo>
                <a:cubicBezTo>
                  <a:pt x="0" y="1178809"/>
                  <a:pt x="1178810" y="0"/>
                  <a:pt x="2632946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B70404F8-FB35-4BEB-9C22-2404ADBC4755}"/>
              </a:ext>
            </a:extLst>
          </p:cNvPr>
          <p:cNvSpPr>
            <a:spLocks noChangeAspect="1"/>
          </p:cNvSpPr>
          <p:nvPr/>
        </p:nvSpPr>
        <p:spPr>
          <a:xfrm>
            <a:off x="1360416" y="2653553"/>
            <a:ext cx="3159536" cy="3159534"/>
          </a:xfrm>
          <a:custGeom>
            <a:avLst/>
            <a:gdLst>
              <a:gd name="connsiteX0" fmla="*/ 1579767 w 3159536"/>
              <a:gd name="connsiteY0" fmla="*/ 526588 h 3159534"/>
              <a:gd name="connsiteX1" fmla="*/ 526589 w 3159536"/>
              <a:gd name="connsiteY1" fmla="*/ 1579766 h 3159534"/>
              <a:gd name="connsiteX2" fmla="*/ 1579767 w 3159536"/>
              <a:gd name="connsiteY2" fmla="*/ 2632944 h 3159534"/>
              <a:gd name="connsiteX3" fmla="*/ 2632945 w 3159536"/>
              <a:gd name="connsiteY3" fmla="*/ 1579766 h 3159534"/>
              <a:gd name="connsiteX4" fmla="*/ 1579767 w 3159536"/>
              <a:gd name="connsiteY4" fmla="*/ 526588 h 3159534"/>
              <a:gd name="connsiteX5" fmla="*/ 1579768 w 3159536"/>
              <a:gd name="connsiteY5" fmla="*/ 0 h 3159534"/>
              <a:gd name="connsiteX6" fmla="*/ 3159536 w 3159536"/>
              <a:gd name="connsiteY6" fmla="*/ 1579767 h 3159534"/>
              <a:gd name="connsiteX7" fmla="*/ 1579768 w 3159536"/>
              <a:gd name="connsiteY7" fmla="*/ 3159534 h 3159534"/>
              <a:gd name="connsiteX8" fmla="*/ 0 w 3159536"/>
              <a:gd name="connsiteY8" fmla="*/ 1579767 h 3159534"/>
              <a:gd name="connsiteX9" fmla="*/ 1579768 w 3159536"/>
              <a:gd name="connsiteY9" fmla="*/ 0 h 3159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59536" h="3159534">
                <a:moveTo>
                  <a:pt x="1579767" y="526588"/>
                </a:moveTo>
                <a:cubicBezTo>
                  <a:pt x="998113" y="526588"/>
                  <a:pt x="526589" y="998112"/>
                  <a:pt x="526589" y="1579766"/>
                </a:cubicBezTo>
                <a:cubicBezTo>
                  <a:pt x="526589" y="2161420"/>
                  <a:pt x="998113" y="2632944"/>
                  <a:pt x="1579767" y="2632944"/>
                </a:cubicBezTo>
                <a:cubicBezTo>
                  <a:pt x="2161421" y="2632944"/>
                  <a:pt x="2632945" y="2161420"/>
                  <a:pt x="2632945" y="1579766"/>
                </a:cubicBezTo>
                <a:cubicBezTo>
                  <a:pt x="2632945" y="998112"/>
                  <a:pt x="2161421" y="526588"/>
                  <a:pt x="1579767" y="526588"/>
                </a:cubicBezTo>
                <a:close/>
                <a:moveTo>
                  <a:pt x="1579768" y="0"/>
                </a:moveTo>
                <a:cubicBezTo>
                  <a:pt x="2452250" y="0"/>
                  <a:pt x="3159536" y="707286"/>
                  <a:pt x="3159536" y="1579767"/>
                </a:cubicBezTo>
                <a:cubicBezTo>
                  <a:pt x="3159536" y="2452248"/>
                  <a:pt x="2452250" y="3159534"/>
                  <a:pt x="1579768" y="3159534"/>
                </a:cubicBezTo>
                <a:cubicBezTo>
                  <a:pt x="707286" y="3159534"/>
                  <a:pt x="0" y="2452248"/>
                  <a:pt x="0" y="1579767"/>
                </a:cubicBezTo>
                <a:cubicBezTo>
                  <a:pt x="0" y="707286"/>
                  <a:pt x="707286" y="0"/>
                  <a:pt x="1579768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DEBCA63F-7F09-477D-90BA-940216BF293C}"/>
              </a:ext>
            </a:extLst>
          </p:cNvPr>
          <p:cNvSpPr>
            <a:spLocks noChangeAspect="1"/>
          </p:cNvSpPr>
          <p:nvPr/>
        </p:nvSpPr>
        <p:spPr>
          <a:xfrm>
            <a:off x="2363043" y="3706731"/>
            <a:ext cx="1053178" cy="1053178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9093DCB-67FB-4860-A52D-3E56189557EF}"/>
              </a:ext>
            </a:extLst>
          </p:cNvPr>
          <p:cNvSpPr txBox="1"/>
          <p:nvPr/>
        </p:nvSpPr>
        <p:spPr>
          <a:xfrm>
            <a:off x="256686" y="492379"/>
            <a:ext cx="636962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Tujuan </a:t>
            </a:r>
            <a:r>
              <a:rPr lang="en-US" altLang="ko-KR" sz="4400" b="1" dirty="0" err="1">
                <a:solidFill>
                  <a:schemeClr val="accent4"/>
                </a:solidFill>
                <a:latin typeface="+mj-lt"/>
                <a:cs typeface="Arial" pitchFamily="34" charset="0"/>
              </a:rPr>
              <a:t>Metabolisme</a:t>
            </a:r>
            <a:endParaRPr lang="ko-KR" altLang="en-US" sz="44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Rectangle: Rounded Corners 12">
            <a:extLst>
              <a:ext uri="{FF2B5EF4-FFF2-40B4-BE49-F238E27FC236}">
                <a16:creationId xmlns:a16="http://schemas.microsoft.com/office/drawing/2014/main" id="{8D8AAF6E-1FF6-BF98-ECD3-43B7F2663EE0}"/>
              </a:ext>
            </a:extLst>
          </p:cNvPr>
          <p:cNvSpPr/>
          <p:nvPr/>
        </p:nvSpPr>
        <p:spPr>
          <a:xfrm>
            <a:off x="5522578" y="1600376"/>
            <a:ext cx="630776" cy="630776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" name="Rectangle: Rounded Corners 12">
            <a:extLst>
              <a:ext uri="{FF2B5EF4-FFF2-40B4-BE49-F238E27FC236}">
                <a16:creationId xmlns:a16="http://schemas.microsoft.com/office/drawing/2014/main" id="{4FF23D1F-A4B1-A153-A122-6933992A9E96}"/>
              </a:ext>
            </a:extLst>
          </p:cNvPr>
          <p:cNvSpPr/>
          <p:nvPr/>
        </p:nvSpPr>
        <p:spPr>
          <a:xfrm>
            <a:off x="5561477" y="3506728"/>
            <a:ext cx="630776" cy="630776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CC8EA5-BB5A-18F4-D937-8602FC1F18CE}"/>
              </a:ext>
            </a:extLst>
          </p:cNvPr>
          <p:cNvSpPr txBox="1"/>
          <p:nvPr/>
        </p:nvSpPr>
        <p:spPr>
          <a:xfrm>
            <a:off x="6253175" y="1600376"/>
            <a:ext cx="51660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Mengubah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non polar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menjadi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polar.</a:t>
            </a:r>
          </a:p>
          <a:p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A86238-BA6A-F8FB-4187-F20C27869872}"/>
              </a:ext>
            </a:extLst>
          </p:cNvPr>
          <p:cNvSpPr txBox="1"/>
          <p:nvPr/>
        </p:nvSpPr>
        <p:spPr>
          <a:xfrm>
            <a:off x="6231152" y="3403354"/>
            <a:ext cx="56821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Jika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fungsi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hati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tidak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baik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maka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biasanya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diubah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hati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tidak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mengalami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perubahan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atau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hanya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Sebagian yang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diubah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menjadi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efek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obat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lebih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lama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atau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toxic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: Rounded Corners 12">
            <a:extLst>
              <a:ext uri="{FF2B5EF4-FFF2-40B4-BE49-F238E27FC236}">
                <a16:creationId xmlns:a16="http://schemas.microsoft.com/office/drawing/2014/main" id="{4CCAB723-2678-35D7-85EC-86F9754BFD24}"/>
              </a:ext>
            </a:extLst>
          </p:cNvPr>
          <p:cNvSpPr/>
          <p:nvPr/>
        </p:nvSpPr>
        <p:spPr>
          <a:xfrm>
            <a:off x="5561477" y="5497698"/>
            <a:ext cx="630776" cy="630776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1A3C97-0471-F830-D487-ECC5A3DEF780}"/>
              </a:ext>
            </a:extLst>
          </p:cNvPr>
          <p:cNvSpPr txBox="1"/>
          <p:nvPr/>
        </p:nvSpPr>
        <p:spPr>
          <a:xfrm>
            <a:off x="6253175" y="5482143"/>
            <a:ext cx="51660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Reaksi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metabolisme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terpenting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Adalah oleh enzyme cytochrome p450 yang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disebut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juga enzyme mono-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oksigenase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atau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mixed function oxidase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mikrosom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hati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ＡＬＬＰＰＴ－１０４３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07A398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ＡＬＬＰＰＴ－１０４３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07A398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ＡＬＬＰＰＴ－１０４３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07A398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</TotalTime>
  <Words>512</Words>
  <Application>Microsoft Office PowerPoint</Application>
  <PresentationFormat>Widescreen</PresentationFormat>
  <Paragraphs>76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DISTRIBUSI</vt:lpstr>
      <vt:lpstr>Faktor distribusi obat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YOKY ELFADRI</cp:lastModifiedBy>
  <cp:revision>94</cp:revision>
  <dcterms:created xsi:type="dcterms:W3CDTF">2020-01-20T05:08:25Z</dcterms:created>
  <dcterms:modified xsi:type="dcterms:W3CDTF">2026-04-07T15:02:45Z</dcterms:modified>
</cp:coreProperties>
</file>