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74" r:id="rId3"/>
    <p:sldId id="313" r:id="rId4"/>
    <p:sldId id="314" r:id="rId5"/>
    <p:sldId id="315" r:id="rId6"/>
    <p:sldId id="316" r:id="rId7"/>
    <p:sldId id="318" r:id="rId8"/>
    <p:sldId id="321" r:id="rId9"/>
    <p:sldId id="319" r:id="rId10"/>
    <p:sldId id="317" r:id="rId11"/>
    <p:sldId id="320" r:id="rId12"/>
    <p:sldId id="322" r:id="rId13"/>
    <p:sldId id="323" r:id="rId14"/>
    <p:sldId id="324" r:id="rId15"/>
    <p:sldId id="325" r:id="rId16"/>
    <p:sldId id="284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1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3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18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0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8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73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93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7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3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85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9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42261-AD9E-441F-BB82-8935E037C756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8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3095B-8B22-291C-0E20-99FF73729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9360"/>
            <a:ext cx="9144000" cy="1174169"/>
          </a:xfrm>
        </p:spPr>
        <p:txBody>
          <a:bodyPr>
            <a:noAutofit/>
          </a:bodyPr>
          <a:lstStyle/>
          <a:p>
            <a:r>
              <a:rPr lang="en-US" sz="7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Kimia </a:t>
            </a:r>
            <a:r>
              <a:rPr lang="en-US" sz="75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Organik</a:t>
            </a:r>
            <a:endParaRPr lang="en-US" sz="7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CB754CD-A1DD-3526-30F1-71F94DC18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508" y="2962733"/>
            <a:ext cx="10040983" cy="1655762"/>
          </a:xfrm>
        </p:spPr>
        <p:txBody>
          <a:bodyPr>
            <a:normAutofit/>
          </a:bodyPr>
          <a:lstStyle/>
          <a:p>
            <a:r>
              <a:rPr lang="en-US" sz="7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Senyawa</a:t>
            </a:r>
            <a:r>
              <a:rPr lang="en-US" sz="7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Aromatis</a:t>
            </a:r>
            <a:endParaRPr lang="en-US" sz="7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DAB948-E2D2-F664-9EB8-6CA858FE3F2E}"/>
              </a:ext>
            </a:extLst>
          </p:cNvPr>
          <p:cNvSpPr txBox="1">
            <a:spLocks/>
          </p:cNvSpPr>
          <p:nvPr/>
        </p:nvSpPr>
        <p:spPr>
          <a:xfrm>
            <a:off x="768790" y="2596814"/>
            <a:ext cx="1065442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5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Reaktivitas</a:t>
            </a:r>
            <a:r>
              <a:rPr lang="en-US" sz="75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75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Orientasi</a:t>
            </a:r>
            <a:endParaRPr lang="en-US" sz="80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767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F0000"/>
                </a:solidFill>
              </a:rPr>
              <a:t>Outline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Pendahuluan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Reaktivitas</a:t>
            </a:r>
            <a:r>
              <a:rPr lang="en-US" dirty="0"/>
              <a:t> &amp; </a:t>
            </a:r>
            <a:r>
              <a:rPr lang="en-US" dirty="0" err="1"/>
              <a:t>Orientasi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Induksi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Resonansi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Gugus –CH</a:t>
            </a:r>
            <a:r>
              <a:rPr lang="en-US" baseline="-25000" dirty="0"/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Gugus –OH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Gugus Halogen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Gugus –CF</a:t>
            </a:r>
            <a:r>
              <a:rPr lang="en-US" baseline="-25000" dirty="0"/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Kesimpulan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Tambahan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9C76C-0AE0-0D3C-E5EC-A72313DFB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Pendahuluan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240A2-2B6C-D171-B6B8-CE4AF1E4B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Jika </a:t>
            </a:r>
            <a:r>
              <a:rPr lang="en-US" b="1" dirty="0" err="1">
                <a:solidFill>
                  <a:srgbClr val="00B0F0"/>
                </a:solidFill>
              </a:rPr>
              <a:t>benzena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tersubstitusi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 err="1"/>
              <a:t>menjalani</a:t>
            </a:r>
            <a:r>
              <a:rPr lang="en-US" dirty="0"/>
              <a:t> </a:t>
            </a:r>
            <a:r>
              <a:rPr lang="en-US" b="1" dirty="0">
                <a:solidFill>
                  <a:srgbClr val="00B0F0"/>
                </a:solidFill>
              </a:rPr>
              <a:t>reaksi </a:t>
            </a:r>
            <a:r>
              <a:rPr lang="en-US" b="1" dirty="0" err="1">
                <a:solidFill>
                  <a:srgbClr val="00B0F0"/>
                </a:solidFill>
              </a:rPr>
              <a:t>elektrofilik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F0"/>
                </a:solidFill>
              </a:rPr>
              <a:t>gugus</a:t>
            </a:r>
            <a:r>
              <a:rPr lang="en-US" b="1" dirty="0">
                <a:solidFill>
                  <a:srgbClr val="00B0F0"/>
                </a:solidFill>
              </a:rPr>
              <a:t> yang </a:t>
            </a:r>
            <a:r>
              <a:rPr lang="en-US" b="1" dirty="0" err="1">
                <a:solidFill>
                  <a:srgbClr val="00B0F0"/>
                </a:solidFill>
              </a:rPr>
              <a:t>telah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ada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reaktivitas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dan </a:t>
            </a:r>
            <a:r>
              <a:rPr lang="en-US" b="1" dirty="0" err="1">
                <a:solidFill>
                  <a:srgbClr val="00B050"/>
                </a:solidFill>
              </a:rPr>
              <a:t>orientasi</a:t>
            </a:r>
            <a:r>
              <a:rPr lang="en-US" dirty="0"/>
              <a:t> reaksi </a:t>
            </a:r>
            <a:r>
              <a:rPr lang="en-US" dirty="0" err="1"/>
              <a:t>selanjutnya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7ABDD2-6122-803F-2A08-555470631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178" y="3403317"/>
            <a:ext cx="8369643" cy="308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81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7DECF-0F06-7653-EDE8-1BBA9B814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Reaktivitas</a:t>
            </a:r>
            <a:r>
              <a:rPr lang="en-US" b="1" dirty="0">
                <a:solidFill>
                  <a:srgbClr val="FF0000"/>
                </a:solidFill>
              </a:rPr>
              <a:t> &amp; </a:t>
            </a:r>
            <a:r>
              <a:rPr lang="en-US" b="1" dirty="0" err="1">
                <a:solidFill>
                  <a:srgbClr val="FF0000"/>
                </a:solidFill>
              </a:rPr>
              <a:t>Orientasi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BDBFB-EEB4-990D-B3B8-0597E6B38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00B0F0"/>
                </a:solidFill>
              </a:rPr>
              <a:t>Substituen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reaktivitas</a:t>
            </a:r>
            <a:r>
              <a:rPr lang="en-US" dirty="0"/>
              <a:t> </a:t>
            </a:r>
            <a:r>
              <a:rPr lang="en-US" b="1" dirty="0">
                <a:solidFill>
                  <a:srgbClr val="00B0F0"/>
                </a:solidFill>
              </a:rPr>
              <a:t>(-OH </a:t>
            </a:r>
            <a:r>
              <a:rPr lang="en-US" b="1" dirty="0" err="1">
                <a:solidFill>
                  <a:srgbClr val="00B0F0"/>
                </a:solidFill>
              </a:rPr>
              <a:t>dapat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mempercepat</a:t>
            </a:r>
            <a:r>
              <a:rPr lang="en-US" b="1" dirty="0">
                <a:solidFill>
                  <a:srgbClr val="00B0F0"/>
                </a:solidFill>
              </a:rPr>
              <a:t> reaksi)</a:t>
            </a:r>
            <a:r>
              <a:rPr lang="en-US" dirty="0"/>
              <a:t> dan </a:t>
            </a:r>
            <a:r>
              <a:rPr lang="en-US" b="1" dirty="0" err="1">
                <a:solidFill>
                  <a:srgbClr val="00B050"/>
                </a:solidFill>
              </a:rPr>
              <a:t>orientasi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reaksi </a:t>
            </a:r>
            <a:r>
              <a:rPr lang="en-US" dirty="0" err="1"/>
              <a:t>selanjutnya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5F37DA-934B-3AD1-B2F8-AFD6E104D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23" y="3871022"/>
            <a:ext cx="5187554" cy="1573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58BE2A-5D5D-C4A5-BF40-45AC79189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22572"/>
            <a:ext cx="5187554" cy="367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4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4A67-98BD-9F24-BA08-18E67F614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Efek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Induksi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08F46-CB19-CC36-4161-B60505EE5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00B0F0"/>
                </a:solidFill>
              </a:rPr>
              <a:t>Efek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induksi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penarikan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pemberian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elektron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F0"/>
                </a:solidFill>
              </a:rPr>
              <a:t>ikatan</a:t>
            </a:r>
            <a:r>
              <a:rPr lang="en-US" b="1" dirty="0">
                <a:solidFill>
                  <a:srgbClr val="00B0F0"/>
                </a:solidFill>
              </a:rPr>
              <a:t> sigma (</a:t>
            </a:r>
            <a:r>
              <a:rPr lang="el-GR" b="1" dirty="0">
                <a:solidFill>
                  <a:srgbClr val="00B0F0"/>
                </a:solidFill>
              </a:rPr>
              <a:t>σ</a:t>
            </a:r>
            <a:r>
              <a:rPr lang="en-US" b="1" dirty="0">
                <a:solidFill>
                  <a:srgbClr val="00B0F0"/>
                </a:solidFill>
              </a:rPr>
              <a:t>)</a:t>
            </a:r>
            <a:r>
              <a:rPr lang="en-US" dirty="0"/>
              <a:t>. Jika </a:t>
            </a:r>
            <a:r>
              <a:rPr lang="en-US" b="1" dirty="0" err="1">
                <a:solidFill>
                  <a:srgbClr val="00B0F0"/>
                </a:solidFill>
              </a:rPr>
              <a:t>substituen</a:t>
            </a:r>
            <a:r>
              <a:rPr lang="en-US" b="1" dirty="0">
                <a:solidFill>
                  <a:srgbClr val="00B0F0"/>
                </a:solidFill>
              </a:rPr>
              <a:t> lebih </a:t>
            </a:r>
            <a:r>
              <a:rPr lang="en-US" b="1" dirty="0" err="1">
                <a:solidFill>
                  <a:srgbClr val="00B0F0"/>
                </a:solidFill>
              </a:rPr>
              <a:t>elektronegatif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 err="1"/>
              <a:t>dibanding</a:t>
            </a:r>
            <a:r>
              <a:rPr lang="en-US" dirty="0"/>
              <a:t> </a:t>
            </a:r>
            <a:r>
              <a:rPr lang="en-US" dirty="0" err="1"/>
              <a:t>karbon</a:t>
            </a:r>
            <a:r>
              <a:rPr lang="en-US" dirty="0"/>
              <a:t> (F, Cl, Br)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cincin</a:t>
            </a:r>
            <a:r>
              <a:rPr lang="en-US" dirty="0"/>
              <a:t> </a:t>
            </a:r>
            <a:r>
              <a:rPr lang="en-US" dirty="0" err="1"/>
              <a:t>benzena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F0"/>
                </a:solidFill>
              </a:rPr>
              <a:t>bermuatan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dipol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positif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B804E1-28DE-43C1-B4F7-2E7FBE9BA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481" y="4001294"/>
            <a:ext cx="2987762" cy="12540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EB04B1-8316-0EED-D370-42D801BAB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55229"/>
            <a:ext cx="7768281" cy="262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10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A35D4-3DF6-6BD4-F1D0-48A9211CD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Efek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Resonansi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C4E13-A0E3-0434-6415-4F934435A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62168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00B0F0"/>
                </a:solidFill>
              </a:rPr>
              <a:t>Efek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resonansi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penarikan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elektron</a:t>
            </a:r>
            <a:r>
              <a:rPr lang="en-US" b="1" dirty="0">
                <a:solidFill>
                  <a:srgbClr val="00B050"/>
                </a:solidFill>
              </a:rPr>
              <a:t> (CO, -CN, -NO</a:t>
            </a:r>
            <a:r>
              <a:rPr lang="en-US" b="1" baseline="-25000" dirty="0">
                <a:solidFill>
                  <a:srgbClr val="00B050"/>
                </a:solidFill>
              </a:rPr>
              <a:t>2</a:t>
            </a:r>
            <a:r>
              <a:rPr lang="en-US" b="1" dirty="0">
                <a:solidFill>
                  <a:srgbClr val="00B050"/>
                </a:solidFill>
              </a:rPr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pemberian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elektron</a:t>
            </a:r>
            <a:r>
              <a:rPr lang="en-US" b="1" dirty="0">
                <a:solidFill>
                  <a:srgbClr val="00B050"/>
                </a:solidFill>
              </a:rPr>
              <a:t> (-X, -OH, OR)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F0"/>
                </a:solidFill>
              </a:rPr>
              <a:t>ikatan</a:t>
            </a:r>
            <a:r>
              <a:rPr lang="en-US" b="1" dirty="0">
                <a:solidFill>
                  <a:srgbClr val="00B0F0"/>
                </a:solidFill>
              </a:rPr>
              <a:t> pi (</a:t>
            </a:r>
            <a:r>
              <a:rPr lang="el-GR" b="1" dirty="0">
                <a:solidFill>
                  <a:srgbClr val="00B0F0"/>
                </a:solidFill>
              </a:rPr>
              <a:t>π</a:t>
            </a:r>
            <a:r>
              <a:rPr lang="en-US" b="1" dirty="0">
                <a:solidFill>
                  <a:srgbClr val="00B0F0"/>
                </a:solidFill>
              </a:rPr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367F24-E90E-498B-F240-1E0485608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68" y="1825625"/>
            <a:ext cx="6656966" cy="34713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FA4B89-67D4-587D-40F5-3CC171952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472501"/>
            <a:ext cx="4162169" cy="8244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B3B32F-9307-D0F6-2136-8A7307B9F35A}"/>
              </a:ext>
            </a:extLst>
          </p:cNvPr>
          <p:cNvSpPr txBox="1"/>
          <p:nvPr/>
        </p:nvSpPr>
        <p:spPr>
          <a:xfrm>
            <a:off x="7439164" y="1506022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Penarik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015DFF-4325-5072-D11C-5674B21EB6BA}"/>
              </a:ext>
            </a:extLst>
          </p:cNvPr>
          <p:cNvSpPr txBox="1"/>
          <p:nvPr/>
        </p:nvSpPr>
        <p:spPr>
          <a:xfrm>
            <a:off x="7375518" y="3631962"/>
            <a:ext cx="1906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Pemberi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842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8ED69-718F-CDD5-9812-D465590B4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Gugus –CH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31371-1DD0-3B29-7D7F-4948BF735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00B050"/>
                </a:solidFill>
              </a:rPr>
              <a:t>Gugus </a:t>
            </a:r>
            <a:r>
              <a:rPr lang="en-US" b="1" dirty="0" err="1">
                <a:solidFill>
                  <a:srgbClr val="00B050"/>
                </a:solidFill>
              </a:rPr>
              <a:t>metil</a:t>
            </a:r>
            <a:r>
              <a:rPr lang="en-US" b="1" dirty="0">
                <a:solidFill>
                  <a:srgbClr val="00B050"/>
                </a:solidFill>
              </a:rPr>
              <a:t> (-CH</a:t>
            </a:r>
            <a:r>
              <a:rPr lang="en-US" b="1" baseline="-25000" dirty="0">
                <a:solidFill>
                  <a:srgbClr val="00B050"/>
                </a:solidFill>
              </a:rPr>
              <a:t>3</a:t>
            </a:r>
            <a:r>
              <a:rPr lang="en-US" b="1" dirty="0">
                <a:solidFill>
                  <a:srgbClr val="00B050"/>
                </a:solidFill>
              </a:rPr>
              <a:t>)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elektronnya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cincin</a:t>
            </a:r>
            <a:r>
              <a:rPr lang="en-US" dirty="0"/>
              <a:t> </a:t>
            </a:r>
            <a:r>
              <a:rPr lang="en-US" dirty="0" err="1"/>
              <a:t>benzena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F0"/>
                </a:solidFill>
              </a:rPr>
              <a:t>secara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induksi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/>
              <a:t>dan </a:t>
            </a:r>
            <a:r>
              <a:rPr lang="en-US" b="1" dirty="0" err="1">
                <a:solidFill>
                  <a:srgbClr val="00B050"/>
                </a:solidFill>
              </a:rPr>
              <a:t>struktur</a:t>
            </a:r>
            <a:r>
              <a:rPr lang="en-US" b="1" dirty="0">
                <a:solidFill>
                  <a:srgbClr val="00B050"/>
                </a:solidFill>
              </a:rPr>
              <a:t> yang paling </a:t>
            </a:r>
            <a:r>
              <a:rPr lang="en-US" b="1" dirty="0" err="1">
                <a:solidFill>
                  <a:srgbClr val="00B050"/>
                </a:solidFill>
              </a:rPr>
              <a:t>stabil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adalah</a:t>
            </a:r>
            <a:r>
              <a:rPr lang="en-US" dirty="0"/>
              <a:t> pada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orto</a:t>
            </a:r>
            <a:r>
              <a:rPr lang="en-US" dirty="0"/>
              <a:t> dan </a:t>
            </a:r>
            <a:r>
              <a:rPr lang="en-US" b="1" dirty="0">
                <a:solidFill>
                  <a:srgbClr val="FF0000"/>
                </a:solidFill>
              </a:rPr>
              <a:t>para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pembentukan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karbokation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pada </a:t>
            </a:r>
            <a:r>
              <a:rPr lang="en-US" b="1" dirty="0" err="1">
                <a:solidFill>
                  <a:srgbClr val="FF0000"/>
                </a:solidFill>
              </a:rPr>
              <a:t>karbon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tersier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DB5CB2-106E-EC83-105B-E9E747A35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732" y="3028764"/>
            <a:ext cx="5888535" cy="346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2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077A-BF05-EC5B-B5E0-EEA0D3AC8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Gugus -OH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3C481-9FED-CA76-6801-FB54B3C60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00B050"/>
                </a:solidFill>
              </a:rPr>
              <a:t>Gugus –OH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pengarah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orto</a:t>
            </a:r>
            <a:r>
              <a:rPr lang="en-US" dirty="0"/>
              <a:t> dan </a:t>
            </a:r>
            <a:r>
              <a:rPr lang="en-US" b="1" dirty="0">
                <a:solidFill>
                  <a:srgbClr val="FF0000"/>
                </a:solidFill>
              </a:rPr>
              <a:t>para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memiliki</a:t>
            </a:r>
            <a:r>
              <a:rPr lang="en-US" b="1" dirty="0">
                <a:solidFill>
                  <a:srgbClr val="00B050"/>
                </a:solidFill>
              </a:rPr>
              <a:t> lebih </a:t>
            </a:r>
            <a:r>
              <a:rPr lang="en-US" b="1" dirty="0" err="1">
                <a:solidFill>
                  <a:srgbClr val="00B050"/>
                </a:solidFill>
              </a:rPr>
              <a:t>banyak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bentuk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resonansi</a:t>
            </a:r>
            <a:r>
              <a:rPr lang="en-US" dirty="0"/>
              <a:t> dan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menyumbang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pasangan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elektron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bebas</a:t>
            </a:r>
            <a:r>
              <a:rPr lang="en-US" b="1" dirty="0">
                <a:solidFill>
                  <a:srgbClr val="00B050"/>
                </a:solidFill>
              </a:rPr>
              <a:t> (PEB)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>
                <a:solidFill>
                  <a:srgbClr val="00B0F0"/>
                </a:solidFill>
              </a:rPr>
              <a:t>atom </a:t>
            </a:r>
            <a:r>
              <a:rPr lang="en-US" b="1" dirty="0" err="1">
                <a:solidFill>
                  <a:srgbClr val="00B0F0"/>
                </a:solidFill>
              </a:rPr>
              <a:t>oksigen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C28507-5F03-C21A-F38C-CE4E3DB7B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299" y="3080950"/>
            <a:ext cx="5827401" cy="341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4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30665-BDC6-448F-0E14-F1493E8EA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Gugus Halogen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D8CE3-6B71-AD29-87CA-F2DEA499A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00B050"/>
                </a:solidFill>
              </a:rPr>
              <a:t>Halogen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satu-satunya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substituen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deaktivasi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yang </a:t>
            </a:r>
            <a:r>
              <a:rPr lang="en-US" dirty="0" err="1"/>
              <a:t>mengarahkan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orto</a:t>
            </a:r>
            <a:r>
              <a:rPr lang="en-US" dirty="0"/>
              <a:t> dan </a:t>
            </a:r>
            <a:r>
              <a:rPr lang="en-US" b="1" dirty="0">
                <a:solidFill>
                  <a:srgbClr val="FF0000"/>
                </a:solidFill>
              </a:rPr>
              <a:t>para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donasi</a:t>
            </a:r>
            <a:r>
              <a:rPr lang="en-US" b="1" dirty="0">
                <a:solidFill>
                  <a:srgbClr val="00B050"/>
                </a:solidFill>
              </a:rPr>
              <a:t> PEB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>
                <a:solidFill>
                  <a:srgbClr val="00B0F0"/>
                </a:solidFill>
              </a:rPr>
              <a:t>halogen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DB9EFF-C10C-7AA3-A47A-CD5893E30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140" y="2898496"/>
            <a:ext cx="6059719" cy="359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32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4BC76-DE2E-690E-C7F4-1A84D8B2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Gugus –CF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9AD41-82F5-DC84-6B4F-DE4BC7608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47638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00B050"/>
                </a:solidFill>
              </a:rPr>
              <a:t>Gugus –CF</a:t>
            </a:r>
            <a:r>
              <a:rPr lang="en-US" b="1" baseline="-25000" dirty="0">
                <a:solidFill>
                  <a:srgbClr val="00B050"/>
                </a:solidFill>
              </a:rPr>
              <a:t>3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b="1" dirty="0">
                <a:solidFill>
                  <a:srgbClr val="00B050"/>
                </a:solidFill>
              </a:rPr>
              <a:t>3 atom flour </a:t>
            </a:r>
            <a:r>
              <a:rPr lang="en-US" dirty="0"/>
              <a:t>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kemampuan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penarik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elektron</a:t>
            </a:r>
            <a:r>
              <a:rPr lang="en-US" b="1" dirty="0">
                <a:solidFill>
                  <a:srgbClr val="00B050"/>
                </a:solidFill>
              </a:rPr>
              <a:t> yang </a:t>
            </a:r>
            <a:r>
              <a:rPr lang="en-US" b="1" dirty="0" err="1">
                <a:solidFill>
                  <a:srgbClr val="00B050"/>
                </a:solidFill>
              </a:rPr>
              <a:t>kuat</a:t>
            </a:r>
            <a:r>
              <a:rPr lang="en-US" dirty="0"/>
              <a:t> dan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mendeaktivasi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cincin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benzena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F0"/>
                </a:solidFill>
              </a:rPr>
              <a:t>substitusi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berikutnya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 err="1"/>
              <a:t>terjadi</a:t>
            </a:r>
            <a:r>
              <a:rPr lang="en-US" dirty="0"/>
              <a:t> pada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meta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7AF123-D0E5-8C80-0EB8-5E41274C5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478" y="3294183"/>
            <a:ext cx="5093043" cy="288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29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2BBF0-2187-537C-3F7E-59E4264FB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Kesimpulan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56EBD-469A-A76C-6041-5DE5F81B6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00B050"/>
                </a:solidFill>
              </a:rPr>
              <a:t>Substituen</a:t>
            </a:r>
            <a:r>
              <a:rPr lang="en-US" b="1" dirty="0">
                <a:solidFill>
                  <a:srgbClr val="00B050"/>
                </a:solidFill>
              </a:rPr>
              <a:t> pada </a:t>
            </a:r>
            <a:r>
              <a:rPr lang="en-US" b="1" dirty="0" err="1">
                <a:solidFill>
                  <a:srgbClr val="00B050"/>
                </a:solidFill>
              </a:rPr>
              <a:t>benzena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reaktivitas</a:t>
            </a:r>
            <a:r>
              <a:rPr lang="en-US" dirty="0"/>
              <a:t> dan </a:t>
            </a:r>
            <a:r>
              <a:rPr lang="en-US" b="1" dirty="0" err="1">
                <a:solidFill>
                  <a:srgbClr val="FF0000"/>
                </a:solidFill>
              </a:rPr>
              <a:t>orientasi</a:t>
            </a:r>
            <a:r>
              <a:rPr lang="en-US" dirty="0"/>
              <a:t> </a:t>
            </a:r>
            <a:r>
              <a:rPr lang="en-US" dirty="0" err="1"/>
              <a:t>substituen</a:t>
            </a:r>
            <a:r>
              <a:rPr lang="en-US" dirty="0"/>
              <a:t> </a:t>
            </a:r>
            <a:r>
              <a:rPr lang="en-US" dirty="0" err="1"/>
              <a:t>berikutnya</a:t>
            </a:r>
            <a:r>
              <a:rPr lang="en-US" dirty="0"/>
              <a:t>. </a:t>
            </a:r>
            <a:r>
              <a:rPr lang="en-US" b="1" dirty="0" err="1">
                <a:solidFill>
                  <a:srgbClr val="FF0000"/>
                </a:solidFill>
              </a:rPr>
              <a:t>Efek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induksi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reaktivitas</a:t>
            </a:r>
            <a:r>
              <a:rPr lang="en-US" dirty="0"/>
              <a:t>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efek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resonansi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orientasi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84F713-B0AD-E90A-F820-ADDD4BB91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02" y="3429000"/>
            <a:ext cx="10231395" cy="301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77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9FC10-0513-450C-8427-CC66233E7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Tambahan</a:t>
            </a:r>
            <a:r>
              <a:rPr lang="en-US" b="1" dirty="0">
                <a:solidFill>
                  <a:srgbClr val="FF0000"/>
                </a:solidFill>
              </a:rPr>
              <a:t> (</a:t>
            </a:r>
            <a:r>
              <a:rPr lang="en-US" b="1" dirty="0" err="1">
                <a:solidFill>
                  <a:srgbClr val="FF0000"/>
                </a:solidFill>
              </a:rPr>
              <a:t>Benzena</a:t>
            </a:r>
            <a:r>
              <a:rPr lang="en-US" b="1" dirty="0">
                <a:solidFill>
                  <a:srgbClr val="FF0000"/>
                </a:solidFill>
              </a:rPr>
              <a:t> 3 </a:t>
            </a:r>
            <a:r>
              <a:rPr lang="en-US" b="1" dirty="0" err="1">
                <a:solidFill>
                  <a:srgbClr val="FF0000"/>
                </a:solidFill>
              </a:rPr>
              <a:t>Substituen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60C53-227A-B627-EC1F-72BD22DA8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Jika </a:t>
            </a:r>
            <a:r>
              <a:rPr lang="en-US" b="1" dirty="0" err="1">
                <a:solidFill>
                  <a:srgbClr val="00B050"/>
                </a:solidFill>
              </a:rPr>
              <a:t>substituen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saling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bersinergi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satu</a:t>
            </a:r>
            <a:r>
              <a:rPr lang="en-US" dirty="0"/>
              <a:t> sama lain </a:t>
            </a:r>
            <a:r>
              <a:rPr lang="en-US" b="1" dirty="0" err="1">
                <a:solidFill>
                  <a:srgbClr val="00B050"/>
                </a:solidFill>
              </a:rPr>
              <a:t>maka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substituen</a:t>
            </a:r>
            <a:r>
              <a:rPr lang="en-US" b="1" dirty="0">
                <a:solidFill>
                  <a:srgbClr val="00B050"/>
                </a:solidFill>
              </a:rPr>
              <a:t> yang masuk </a:t>
            </a:r>
            <a:r>
              <a:rPr lang="en-US" b="1" dirty="0" err="1">
                <a:solidFill>
                  <a:srgbClr val="00B050"/>
                </a:solidFill>
              </a:rPr>
              <a:t>selanjutnya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dengan </a:t>
            </a:r>
            <a:r>
              <a:rPr lang="en-US" dirty="0" err="1"/>
              <a:t>jelas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36482E-4736-E49A-304C-0C103FC68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13" y="2742248"/>
            <a:ext cx="7875373" cy="251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63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84B34-BF80-0486-311B-203AFEA8F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DFED0-0406-C622-B2D9-8944E628B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Jika </a:t>
            </a:r>
            <a:r>
              <a:rPr lang="en-US" b="1" dirty="0" err="1">
                <a:solidFill>
                  <a:srgbClr val="00B050"/>
                </a:solidFill>
              </a:rPr>
              <a:t>substituen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saling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berlawanan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substituen</a:t>
            </a:r>
            <a:r>
              <a:rPr lang="en-US" b="1" dirty="0">
                <a:solidFill>
                  <a:srgbClr val="00B050"/>
                </a:solidFill>
              </a:rPr>
              <a:t> yang lebih </a:t>
            </a:r>
            <a:r>
              <a:rPr lang="en-US" b="1" dirty="0" err="1">
                <a:solidFill>
                  <a:srgbClr val="00B050"/>
                </a:solidFill>
              </a:rPr>
              <a:t>kuat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reaksi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FA4428-C3A0-1D5A-802E-8DDBC1C69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735" y="3234106"/>
            <a:ext cx="8954530" cy="280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13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42C9E-59FE-0AC6-0CAA-FEC25E975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42CCC-D593-C938-2016-4FC20D93B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Jika </a:t>
            </a:r>
            <a:r>
              <a:rPr lang="en-US" b="1" dirty="0" err="1">
                <a:solidFill>
                  <a:srgbClr val="00B050"/>
                </a:solidFill>
              </a:rPr>
              <a:t>substituen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berikutnya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terlalu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terhimpit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F0"/>
                </a:solidFill>
              </a:rPr>
              <a:t>produk</a:t>
            </a:r>
            <a:r>
              <a:rPr lang="en-US" b="1" dirty="0">
                <a:solidFill>
                  <a:srgbClr val="00B0F0"/>
                </a:solidFill>
              </a:rPr>
              <a:t> yang </a:t>
            </a:r>
            <a:r>
              <a:rPr lang="en-US" b="1" dirty="0" err="1">
                <a:solidFill>
                  <a:srgbClr val="00B0F0"/>
                </a:solidFill>
              </a:rPr>
              <a:t>dihasilkan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produk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gabungan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D36D4B-E275-92EB-B0B0-973494369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081" y="3239484"/>
            <a:ext cx="9761838" cy="280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19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C4855E-F64F-83DC-9341-F52D60497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16" y="662516"/>
            <a:ext cx="4060611" cy="19132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7C539-F362-A4DD-C4BD-29A077C95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16" y="3429000"/>
            <a:ext cx="5405565" cy="276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94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Referensi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Sistem Informasi Pusta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55" y="1690687"/>
            <a:ext cx="1993503" cy="283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rganic Chemistry: Clayden, Jonathan, Greeves, Nick, Warren, Stuart:  8601416721125: Amazon.com: Boo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48" y="1690688"/>
            <a:ext cx="2027579" cy="283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emistry for Pharmacy Students: General, Organic and Natural Product  Chemistry by Satyajit Sarker (2007-08-13): Amazon.com: Book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717" y="1690687"/>
            <a:ext cx="1976464" cy="283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rinciples of Organic Chemistry: Murray, Peter R.S.: 9780435656430:  Amazon.com: Book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086" y="1690687"/>
            <a:ext cx="1896952" cy="283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762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Terima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kasih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69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8322</TotalTime>
  <Words>322</Words>
  <Application>Microsoft Office PowerPoint</Application>
  <PresentationFormat>Widescreen</PresentationFormat>
  <Paragraphs>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Kimia Organik</vt:lpstr>
      <vt:lpstr>Outline </vt:lpstr>
      <vt:lpstr>Pendahuluan</vt:lpstr>
      <vt:lpstr>Reaktivitas &amp; Orientasi</vt:lpstr>
      <vt:lpstr>Efek Induksi</vt:lpstr>
      <vt:lpstr>Efek Resonansi</vt:lpstr>
      <vt:lpstr>Gugus –CH3</vt:lpstr>
      <vt:lpstr>Gugus -OH</vt:lpstr>
      <vt:lpstr>Gugus Halogen</vt:lpstr>
      <vt:lpstr>Gugus –CF3</vt:lpstr>
      <vt:lpstr>Kesimpulan</vt:lpstr>
      <vt:lpstr>Tambahan (Benzena 3 Substituen)</vt:lpstr>
      <vt:lpstr>PowerPoint Presentation</vt:lpstr>
      <vt:lpstr>PowerPoint Presentation</vt:lpstr>
      <vt:lpstr>PowerPoint Presentation</vt:lpstr>
      <vt:lpstr>Referensi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Obat Antijamur</dc:title>
  <dc:creator>User</dc:creator>
  <cp:lastModifiedBy>Tunas Alam</cp:lastModifiedBy>
  <cp:revision>446</cp:revision>
  <dcterms:created xsi:type="dcterms:W3CDTF">2023-03-08T01:40:43Z</dcterms:created>
  <dcterms:modified xsi:type="dcterms:W3CDTF">2026-02-16T13:50:22Z</dcterms:modified>
</cp:coreProperties>
</file>