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2" d="100"/>
          <a:sy n="152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embar_Kerja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embar_Kerja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rgbClr val="000000"/>
                </a:solidFill>
                <a:latin typeface="Arial" panose="020B0604020202090204"/>
                <a:ea typeface="+mn-ea"/>
                <a:cs typeface="+mn-cs"/>
              </a:defRPr>
            </a:pPr>
            <a:r>
              <a:rPr lang="id-ID" sz="1800" b="0" i="0" u="none" strike="noStrike">
                <a:solidFill>
                  <a:srgbClr val="000000"/>
                </a:solidFill>
                <a:latin typeface="Arial" panose="020B0604020202090204"/>
              </a:rPr>
              <a:t>Tegangan Geser vs Laju Geser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 (η = konstan)</c:v>
                </c:pt>
              </c:strCache>
            </c:strRef>
          </c:tx>
          <c:spPr>
            <a:ln w="31750" cap="flat" cmpd="sng" algn="ctr">
              <a:solidFill>
                <a:srgbClr val="0D6E8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D6E8A"/>
              </a:solidFill>
              <a:ln w="9525" cap="flat" cmpd="sng" algn="ctr">
                <a:solidFill>
                  <a:srgbClr val="0D6E8A"/>
                </a:solidFill>
                <a:prstDash val="solid"/>
                <a:round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940-5E4A-9E21-197AFFFD97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Gliserin (η = konstan)</c:v>
                </c:pt>
              </c:strCache>
            </c:strRef>
          </c:tx>
          <c:spPr>
            <a:ln w="31750" cap="flat" cmpd="sng" algn="ctr">
              <a:solidFill>
                <a:srgbClr val="00B4D8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0B4D8"/>
              </a:solidFill>
              <a:ln w="9525" cap="flat" cmpd="sng" algn="ctr">
                <a:solidFill>
                  <a:srgbClr val="00B4D8"/>
                </a:solidFill>
                <a:prstDash val="solid"/>
                <a:round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150</c:v>
                </c:pt>
                <c:pt idx="2">
                  <c:v>300</c:v>
                </c:pt>
                <c:pt idx="3">
                  <c:v>450</c:v>
                </c:pt>
                <c:pt idx="4">
                  <c:v>600</c:v>
                </c:pt>
                <c:pt idx="5">
                  <c:v>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940-5E4A-9E21-197AFFFD9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5B7FA6"/>
                </a:solidFill>
                <a:latin typeface="Arial" panose="020B0604020202090204"/>
                <a:ea typeface="+mn-ea"/>
                <a:cs typeface="+mn-cs"/>
              </a:defRPr>
            </a:pPr>
            <a:endParaRPr lang="id-ID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5B7FA6"/>
                </a:solidFill>
                <a:latin typeface="Arial" panose="020B0604020202090204"/>
                <a:ea typeface="+mn-ea"/>
                <a:cs typeface="+mn-cs"/>
              </a:defRPr>
            </a:pPr>
            <a:endParaRPr lang="id-ID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e806c1a2-2053-4885-b810-e56aa00bd575}"/>
      </c:ext>
    </c:extLst>
  </c:chart>
  <c:spPr>
    <a:solidFill>
      <a:srgbClr val="F0F8FF"/>
    </a:solidFill>
    <a:ln>
      <a:noFill/>
    </a:ln>
    <a:effectLst/>
  </c:spPr>
  <c:txPr>
    <a:bodyPr/>
    <a:lstStyle/>
    <a:p>
      <a:pPr>
        <a:defRPr lang="en-US"/>
      </a:pPr>
      <a:endParaRPr lang="id-ID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d-ID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rgbClr val="000000"/>
                </a:solidFill>
                <a:latin typeface="Arial" panose="020B0604020202090204"/>
                <a:ea typeface="+mn-ea"/>
                <a:cs typeface="+mn-cs"/>
              </a:defRPr>
            </a:pPr>
            <a:r>
              <a:rPr lang="id-ID" sz="1800" b="0" i="0" u="none" strike="noStrike">
                <a:solidFill>
                  <a:srgbClr val="000000"/>
                </a:solidFill>
                <a:latin typeface="Arial" panose="020B0604020202090204"/>
              </a:rPr>
              <a:t>Hubungan Tegangan Geser (</a:t>
            </a:r>
            <a:r>
              <a:rPr lang="el-GR" sz="1800" b="0" i="0" u="none" strike="noStrike">
                <a:solidFill>
                  <a:srgbClr val="000000"/>
                </a:solidFill>
                <a:latin typeface="Arial" panose="020B0604020202090204"/>
              </a:rPr>
              <a:t>τ) </a:t>
            </a:r>
            <a:r>
              <a:rPr lang="id-ID" sz="1800" b="0" i="0" u="none" strike="noStrike">
                <a:solidFill>
                  <a:srgbClr val="000000"/>
                </a:solidFill>
                <a:latin typeface="Arial" panose="020B0604020202090204"/>
              </a:rPr>
              <a:t>vs Laju Geser (</a:t>
            </a:r>
            <a:r>
              <a:rPr lang="el-GR" sz="1800" b="0" i="0" u="none" strike="noStrike">
                <a:solidFill>
                  <a:srgbClr val="000000"/>
                </a:solidFill>
                <a:latin typeface="Arial" panose="020B0604020202090204"/>
              </a:rPr>
              <a:t>γ̇)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Newtonian</c:v>
                </c:pt>
              </c:strCache>
            </c:strRef>
          </c:tx>
          <c:spPr>
            <a:ln w="31750" cap="flat" cmpd="sng" algn="ctr">
              <a:solidFill>
                <a:srgbClr val="0D6E8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D6E8A"/>
              </a:solidFill>
              <a:ln w="9525" cap="flat" cmpd="sng" algn="ctr">
                <a:solidFill>
                  <a:srgbClr val="0D6E8A"/>
                </a:solidFill>
                <a:prstDash val="solid"/>
                <a:round/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B-6D7C-E84D-A0A1-9F4B2E5270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Pseudoplastis</c:v>
                </c:pt>
              </c:strCache>
            </c:strRef>
          </c:tx>
          <c:spPr>
            <a:ln w="31750" cap="flat" cmpd="sng" algn="ctr">
              <a:solidFill>
                <a:srgbClr val="00B4D8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0B4D8"/>
              </a:solidFill>
              <a:ln w="9525" cap="flat" cmpd="sng" algn="ctr">
                <a:solidFill>
                  <a:srgbClr val="00B4D8"/>
                </a:solidFill>
                <a:prstDash val="solid"/>
                <a:round/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18</c:v>
                </c:pt>
                <c:pt idx="2">
                  <c:v>30</c:v>
                </c:pt>
                <c:pt idx="3">
                  <c:v>38</c:v>
                </c:pt>
                <c:pt idx="4">
                  <c:v>44</c:v>
                </c:pt>
                <c:pt idx="5">
                  <c:v>50</c:v>
                </c:pt>
                <c:pt idx="6">
                  <c:v>55</c:v>
                </c:pt>
                <c:pt idx="7">
                  <c:v>59</c:v>
                </c:pt>
                <c:pt idx="8">
                  <c:v>63</c:v>
                </c:pt>
                <c:pt idx="9">
                  <c:v>67</c:v>
                </c:pt>
                <c:pt idx="10">
                  <c:v>70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7-6D7C-E84D-A0A1-9F4B2E5270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Dilatan</c:v>
                </c:pt>
              </c:strCache>
            </c:strRef>
          </c:tx>
          <c:spPr>
            <a:ln w="31750" cap="flat" cmpd="sng" algn="ctr">
              <a:solidFill>
                <a:srgbClr val="F39C1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39C12"/>
              </a:solidFill>
              <a:ln w="9525" cap="flat" cmpd="sng" algn="ctr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4</c:v>
                </c:pt>
                <c:pt idx="2">
                  <c:v>10</c:v>
                </c:pt>
                <c:pt idx="3">
                  <c:v>18</c:v>
                </c:pt>
                <c:pt idx="4">
                  <c:v>28</c:v>
                </c:pt>
                <c:pt idx="5">
                  <c:v>40</c:v>
                </c:pt>
                <c:pt idx="6">
                  <c:v>54</c:v>
                </c:pt>
                <c:pt idx="7">
                  <c:v>70</c:v>
                </c:pt>
                <c:pt idx="8">
                  <c:v>88</c:v>
                </c:pt>
                <c:pt idx="9">
                  <c:v>100</c:v>
                </c:pt>
                <c:pt idx="10">
                  <c:v>115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6D7C-E84D-A0A1-9F4B2E5270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Bingham (Plastis)</c:v>
                </c:pt>
              </c:strCache>
            </c:strRef>
          </c:tx>
          <c:spPr>
            <a:ln w="31750" cap="flat" cmpd="sng" algn="ctr">
              <a:solidFill>
                <a:srgbClr val="E74C3C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4C3C"/>
              </a:solidFill>
              <a:ln w="9525" cap="flat" cmpd="sng" algn="ctr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20</c:v>
                </c:pt>
                <c:pt idx="1">
                  <c:v>28</c:v>
                </c:pt>
                <c:pt idx="2">
                  <c:v>36</c:v>
                </c:pt>
                <c:pt idx="3">
                  <c:v>44</c:v>
                </c:pt>
                <c:pt idx="4">
                  <c:v>52</c:v>
                </c:pt>
                <c:pt idx="5">
                  <c:v>60</c:v>
                </c:pt>
                <c:pt idx="6">
                  <c:v>68</c:v>
                </c:pt>
                <c:pt idx="7">
                  <c:v>76</c:v>
                </c:pt>
                <c:pt idx="8">
                  <c:v>84</c:v>
                </c:pt>
                <c:pt idx="9">
                  <c:v>92</c:v>
                </c:pt>
                <c:pt idx="10">
                  <c:v>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F-6D7C-E84D-A0A1-9F4B2E527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5B7FA6"/>
                </a:solidFill>
                <a:latin typeface="Arial" panose="020B0604020202090204"/>
                <a:ea typeface="+mn-ea"/>
                <a:cs typeface="+mn-cs"/>
              </a:defRPr>
            </a:pPr>
            <a:endParaRPr lang="id-ID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5B7FA6"/>
                </a:solidFill>
                <a:latin typeface="Arial" panose="020B0604020202090204"/>
                <a:ea typeface="+mn-ea"/>
                <a:cs typeface="+mn-cs"/>
              </a:defRPr>
            </a:pPr>
            <a:endParaRPr lang="id-ID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25b96898-8d0f-419a-a90c-8a0d2b8ec46e}"/>
      </c:ext>
    </c:extLst>
  </c:chart>
  <c:spPr>
    <a:solidFill>
      <a:srgbClr val="F8FBFF"/>
    </a:solidFill>
    <a:ln>
      <a:noFill/>
    </a:ln>
    <a:effectLst/>
  </c:spPr>
  <c:txPr>
    <a:bodyPr/>
    <a:lstStyle/>
    <a:p>
      <a:pPr>
        <a:defRPr lang="en-US"/>
      </a:pPr>
      <a:endParaRPr lang="id-ID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5/24/26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3657600" cy="3657600"/>
          </a:xfrm>
          <a:prstGeom prst="ellipse">
            <a:avLst/>
          </a:prstGeom>
          <a:solidFill>
            <a:srgbClr val="0D6E8A">
              <a:alpha val="30000"/>
            </a:srgbClr>
          </a:solidFill>
          <a:ln w="12700">
            <a:solidFill>
              <a:srgbClr val="0D6E8A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0" y="2286000"/>
            <a:ext cx="3200400" cy="3200400"/>
          </a:xfrm>
          <a:prstGeom prst="ellipse">
            <a:avLst/>
          </a:prstGeom>
          <a:solidFill>
            <a:srgbClr val="00B4D8">
              <a:alpha val="20000"/>
            </a:srgbClr>
          </a:solidFill>
          <a:ln w="12700">
            <a:solidFill>
              <a:srgbClr val="00B4D8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457200"/>
            <a:ext cx="1828800" cy="1828800"/>
          </a:xfrm>
          <a:prstGeom prst="ellipse">
            <a:avLst/>
          </a:prstGeom>
          <a:solidFill>
            <a:srgbClr val="0D6E8A">
              <a:alpha val="25000"/>
            </a:srgbClr>
          </a:solidFill>
          <a:ln w="12700">
            <a:solidFill>
              <a:srgbClr val="0D6E8A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57200"/>
            <a:ext cx="2926080" cy="347472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457200"/>
            <a:ext cx="29260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FARMASI FISIKA</a:t>
            </a:r>
            <a:endParaRPr lang="en-US" sz="10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960120"/>
            <a:ext cx="502920" cy="5029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97280" y="914400"/>
            <a:ext cx="7315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90E0EF"/>
                </a:solidFill>
              </a:rPr>
              <a:t>KONSEP DASAR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2920" y="1417320"/>
            <a:ext cx="7772400" cy="11887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FFFFF"/>
                </a:solidFill>
              </a:rPr>
              <a:t>RHEOLOGI</a:t>
            </a:r>
            <a:endParaRPr lang="en-US" sz="6400" dirty="0"/>
          </a:p>
        </p:txBody>
      </p:sp>
      <p:sp>
        <p:nvSpPr>
          <p:cNvPr id="10" name="Text 7"/>
          <p:cNvSpPr/>
          <p:nvPr/>
        </p:nvSpPr>
        <p:spPr>
          <a:xfrm>
            <a:off x="502920" y="2560320"/>
            <a:ext cx="64008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90E0EF"/>
                </a:solidFill>
              </a:rPr>
              <a:t>Dalam Sistem Farmasi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502920" y="3154680"/>
            <a:ext cx="4114800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3291840"/>
            <a:ext cx="640080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5B7FA6"/>
                </a:solidFill>
              </a:rPr>
              <a:t>Program Studi S1 Farmasi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5B7FA6"/>
                </a:solidFill>
              </a:rPr>
              <a:t>STIKes Prima Indonesia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4480560"/>
            <a:ext cx="8229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7FA6"/>
                </a:solidFill>
              </a:rPr>
              <a:t>Mata Kuliah Farmasi Fisika  |  Bahan Kajian: Reologi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64592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8680" y="164592"/>
            <a:ext cx="7955280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SUB CAPAIAN PEMBELAJARAN MATA KULIAH (Sub CPMK)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960120"/>
            <a:ext cx="8412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960120"/>
            <a:ext cx="594360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960120"/>
            <a:ext cx="594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97280" y="960120"/>
            <a:ext cx="74066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44"/>
                </a:solidFill>
              </a:rPr>
              <a:t>Menjelaskan konsep dasar reologi dalam sistem farmasi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65760" y="1764792"/>
            <a:ext cx="8412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1764792"/>
            <a:ext cx="594360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5760" y="1764792"/>
            <a:ext cx="594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97280" y="1764792"/>
            <a:ext cx="74066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44"/>
                </a:solidFill>
              </a:rPr>
              <a:t>Mengidentifikasi jenis aliran bahan: Newtonian dan non-Newtonian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365760" y="2569464"/>
            <a:ext cx="8412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65760" y="2569464"/>
            <a:ext cx="594360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5760" y="2569464"/>
            <a:ext cx="594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097280" y="2569464"/>
            <a:ext cx="74066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44"/>
                </a:solidFill>
              </a:rPr>
              <a:t>Menganalisis parameter reologi: viskositas, tegangan geser, dan laju geser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365760" y="3374136"/>
            <a:ext cx="8412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65760" y="3374136"/>
            <a:ext cx="594360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65760" y="3374136"/>
            <a:ext cx="594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97280" y="3374136"/>
            <a:ext cx="74066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44"/>
                </a:solidFill>
              </a:rPr>
              <a:t>Menerapkan konsep reologi dalam formulasi suspensi, emulsi, dan gel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365760" y="4178808"/>
            <a:ext cx="8412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365760" y="4178808"/>
            <a:ext cx="594360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65760" y="4178808"/>
            <a:ext cx="594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97280" y="4178808"/>
            <a:ext cx="74066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44"/>
                </a:solidFill>
              </a:rPr>
              <a:t>Mengaitkan sifat reologi dengan stabilitas dan kinerja sediaan farmasi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01  |  KONSEP DASAR REOLOGI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3931920" cy="128016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914400"/>
            <a:ext cx="3931920" cy="1280160"/>
          </a:xfrm>
          <a:prstGeom prst="rect">
            <a:avLst/>
          </a:prstGeom>
          <a:noFill/>
        </p:spPr>
        <p:txBody>
          <a:bodyPr wrap="square" lIns="127000" tIns="0" rIns="20320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0E0EF"/>
                </a:solidFill>
              </a:rPr>
              <a:t>Etimologi</a:t>
            </a:r>
            <a:r>
              <a:rPr lang="en-US" sz="1200" b="1" dirty="0">
                <a:solidFill>
                  <a:srgbClr val="90E0EF"/>
                </a:solidFill>
              </a:rPr>
              <a:t>
</a:t>
            </a:r>
            <a:r>
              <a:rPr lang="en-US" sz="1800" b="1" dirty="0">
                <a:solidFill>
                  <a:srgbClr val="00B4D8"/>
                </a:solidFill>
              </a:rPr>
              <a:t>rheos</a:t>
            </a:r>
            <a:r>
              <a:rPr lang="en-US" sz="1300" dirty="0">
                <a:solidFill>
                  <a:srgbClr val="FFFFFF"/>
                </a:solidFill>
              </a:rPr>
              <a:t>  (Yunani) = mengalir
</a:t>
            </a:r>
            <a:r>
              <a:rPr lang="en-US" sz="1800" b="1" dirty="0">
                <a:solidFill>
                  <a:srgbClr val="00B4D8"/>
                </a:solidFill>
              </a:rPr>
              <a:t>logos</a:t>
            </a:r>
            <a:r>
              <a:rPr lang="en-US" sz="1300" dirty="0">
                <a:solidFill>
                  <a:srgbClr val="FFFFFF"/>
                </a:solidFill>
              </a:rPr>
              <a:t>  = ilmu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914400"/>
            <a:ext cx="4206240" cy="1280160"/>
          </a:xfrm>
          <a:prstGeom prst="rect">
            <a:avLst/>
          </a:prstGeom>
          <a:solidFill>
            <a:srgbClr val="EBF5FB"/>
          </a:solidFill>
          <a:ln w="12700">
            <a:solidFill>
              <a:srgbClr val="90E0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3440" y="960120"/>
            <a:ext cx="402336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7FA6"/>
                </a:solidFill>
              </a:rPr>
              <a:t>Definisi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63440" y="1234440"/>
            <a:ext cx="3931920" cy="8686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44"/>
                </a:solidFill>
              </a:rPr>
              <a:t>Ilmu yang mempelajari aliran dan deformasi suatu bahan akibat gaya yang diberikan.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2423160"/>
            <a:ext cx="2606040" cy="2286000"/>
          </a:xfrm>
          <a:prstGeom prst="rect">
            <a:avLst/>
          </a:prstGeom>
          <a:solidFill>
            <a:srgbClr val="F0F8FF"/>
          </a:solidFill>
          <a:ln w="12700">
            <a:solidFill>
              <a:srgbClr val="90E0EF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280160" y="2560320"/>
            <a:ext cx="777240" cy="777240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624328"/>
            <a:ext cx="566928" cy="56692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57200" y="3429000"/>
            <a:ext cx="242316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2342"/>
                </a:solidFill>
              </a:rPr>
              <a:t>Aliran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A2342"/>
                </a:solidFill>
              </a:rPr>
              <a:t>(Flow)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3886200"/>
            <a:ext cx="23317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7FA6"/>
                </a:solidFill>
              </a:rPr>
              <a:t>Perpindahan partikel bahan secara kontinu akibat gaya geser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3200400" y="2423160"/>
            <a:ext cx="2606040" cy="2286000"/>
          </a:xfrm>
          <a:prstGeom prst="rect">
            <a:avLst/>
          </a:prstGeom>
          <a:solidFill>
            <a:srgbClr val="F0F8FF"/>
          </a:solidFill>
          <a:ln w="12700">
            <a:solidFill>
              <a:srgbClr val="90E0EF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114800" y="2560320"/>
            <a:ext cx="777240" cy="777240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2624328"/>
            <a:ext cx="566928" cy="56692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291840" y="3429000"/>
            <a:ext cx="242316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2342"/>
                </a:solidFill>
              </a:rPr>
              <a:t>Deformasi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3337560" y="3886200"/>
            <a:ext cx="23317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5B7FA6"/>
                </a:solidFill>
              </a:rPr>
              <a:t>Perubahan bentuk bahan saat gaya diterapkan dan setelah dilepas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6035040" y="2423160"/>
            <a:ext cx="2606040" cy="2286000"/>
          </a:xfrm>
          <a:prstGeom prst="rect">
            <a:avLst/>
          </a:prstGeom>
          <a:solidFill>
            <a:srgbClr val="F0F8FF"/>
          </a:solidFill>
          <a:ln w="12700">
            <a:solidFill>
              <a:srgbClr val="90E0EF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949440" y="2560320"/>
            <a:ext cx="777240" cy="777240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0" y="2624328"/>
            <a:ext cx="566928" cy="56692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126480" y="3429000"/>
            <a:ext cx="242316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2342"/>
                </a:solidFill>
              </a:rPr>
              <a:t>Gaya Mekanik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6172200" y="3886200"/>
            <a:ext cx="233172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5B7FA6"/>
                </a:solidFill>
              </a:rPr>
              <a:t>Gaya luar yang menyebabkan aliran atau perubahan bentuk bahan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7724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MENGAPA REOLOGI PENTING DALAM FARMASI?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77724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0E0EF"/>
                </a:solidFill>
              </a:rPr>
              <a:t>Reologi menjadi fondasi ilmiah dalam setiap tahap pengembangan dan produksi sediaan farmasi.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4069080" cy="1508760"/>
          </a:xfrm>
          <a:prstGeom prst="rect">
            <a:avLst/>
          </a:prstGeom>
          <a:solidFill>
            <a:srgbClr val="0D6E8A">
              <a:alpha val="85000"/>
            </a:srgbClr>
          </a:solidFill>
          <a:ln w="12700">
            <a:solidFill>
              <a:srgbClr val="0D6E8A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417320"/>
            <a:ext cx="822960" cy="150876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20240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7320" y="1554480"/>
            <a:ext cx="301752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Formulasi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417320" y="1920240"/>
            <a:ext cx="30175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0E0EF"/>
                </a:solidFill>
              </a:rPr>
              <a:t>Menentukan konsentrasi bahan aktif &amp; eksipien untuk mendapatkan konsistensi yang tepat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154680"/>
            <a:ext cx="4069080" cy="1508760"/>
          </a:xfrm>
          <a:prstGeom prst="rect">
            <a:avLst/>
          </a:prstGeom>
          <a:solidFill>
            <a:srgbClr val="1A6B8A">
              <a:alpha val="85000"/>
            </a:srgbClr>
          </a:solidFill>
          <a:ln w="12700">
            <a:solidFill>
              <a:srgbClr val="1A6B8A">
                <a:alpha val="70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02920" y="3154680"/>
            <a:ext cx="822960" cy="1508760"/>
          </a:xfrm>
          <a:prstGeom prst="rect">
            <a:avLst/>
          </a:prstGeom>
          <a:solidFill>
            <a:srgbClr val="1A6B8A"/>
          </a:solidFill>
          <a:ln w="12700">
            <a:solidFill>
              <a:srgbClr val="1A6B8A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548640" cy="5486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417320" y="3291840"/>
            <a:ext cx="301752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Manufaktur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417320" y="3657600"/>
            <a:ext cx="30175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0E0EF"/>
                </a:solidFill>
              </a:rPr>
              <a:t>Mengontrol proses pencampuran, pengisian, dan pengemasan sediaan cair &amp; semipadat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4846320" y="1417320"/>
            <a:ext cx="4069080" cy="1508760"/>
          </a:xfrm>
          <a:prstGeom prst="rect">
            <a:avLst/>
          </a:prstGeom>
          <a:solidFill>
            <a:srgbClr val="1A8A4A">
              <a:alpha val="85000"/>
            </a:srgbClr>
          </a:solidFill>
          <a:ln w="12700">
            <a:solidFill>
              <a:srgbClr val="1A8A4A">
                <a:alpha val="7000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46320" y="1417320"/>
            <a:ext cx="822960" cy="1508760"/>
          </a:xfrm>
          <a:prstGeom prst="rect">
            <a:avLst/>
          </a:prstGeom>
          <a:solidFill>
            <a:srgbClr val="1A8A4A"/>
          </a:solidFill>
          <a:ln w="12700">
            <a:solidFill>
              <a:srgbClr val="1A8A4A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480" y="1920240"/>
            <a:ext cx="548640" cy="5486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760720" y="1554480"/>
            <a:ext cx="301752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Kontrol Kualitas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5760720" y="1920240"/>
            <a:ext cx="30175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0E0EF"/>
                </a:solidFill>
              </a:rPr>
              <a:t>Parameter reologi menjadi standar uji keseragaman dan stabilitas sediaan farmasi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4846320" y="3154680"/>
            <a:ext cx="4069080" cy="1508760"/>
          </a:xfrm>
          <a:prstGeom prst="rect">
            <a:avLst/>
          </a:prstGeom>
          <a:solidFill>
            <a:srgbClr val="6A3A8A">
              <a:alpha val="85000"/>
            </a:srgbClr>
          </a:solidFill>
          <a:ln w="12700">
            <a:solidFill>
              <a:srgbClr val="6A3A8A">
                <a:alpha val="70000"/>
              </a:srgbClr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846320" y="3154680"/>
            <a:ext cx="822960" cy="1508760"/>
          </a:xfrm>
          <a:prstGeom prst="rect">
            <a:avLst/>
          </a:prstGeom>
          <a:solidFill>
            <a:srgbClr val="6A3A8A"/>
          </a:solidFill>
          <a:ln w="12700">
            <a:solidFill>
              <a:srgbClr val="6A3A8A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3657600"/>
            <a:ext cx="548640" cy="5486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760720" y="3291840"/>
            <a:ext cx="301752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Klinis &amp; Pasien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5760720" y="3657600"/>
            <a:ext cx="30175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0E0EF"/>
                </a:solidFill>
              </a:rPr>
              <a:t>Mempengaruhi kemudahan penggunaan, penyebaran, dan kenyamanan pasien saat aplikasi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02  |  KLASIFIKASI JENIS ALIRAN BAHAN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8595360" cy="502920"/>
          </a:xfrm>
          <a:prstGeom prst="rect">
            <a:avLst/>
          </a:prstGeom>
          <a:solidFill>
            <a:srgbClr val="0D6E8A">
              <a:alpha val="85000"/>
            </a:srgbClr>
          </a:solidFill>
          <a:ln w="12700">
            <a:solidFill>
              <a:srgbClr val="0D6E8A">
                <a:alpha val="7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914400"/>
            <a:ext cx="84124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2342"/>
                </a:solidFill>
              </a:rPr>
              <a:t>FLUIDA dapat diklasifikasikan berdasarkan hubungan antara TEGANGAN GESER (τ) dan LAJU GESER (γ̇)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554480"/>
            <a:ext cx="41148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B4D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554480"/>
            <a:ext cx="4114800" cy="5486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554480"/>
            <a:ext cx="4114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NEWTONIAN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7200" y="2194560"/>
            <a:ext cx="374904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7FA6"/>
                </a:solidFill>
              </a:rPr>
              <a:t>Viskositas KONSTAN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dirty="0">
                <a:solidFill>
                  <a:srgbClr val="5B7FA6"/>
                </a:solidFill>
              </a:rPr>
              <a:t>tidak bergantung laju geser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834640"/>
            <a:ext cx="37490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D6E8A"/>
                </a:solidFill>
              </a:rPr>
              <a:t>τ = η · γ̇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7200" y="3337560"/>
            <a:ext cx="37490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E44"/>
                </a:solidFill>
              </a:rPr>
              <a:t>Contoh: </a:t>
            </a:r>
            <a:r>
              <a:rPr lang="en-US" sz="1100" dirty="0">
                <a:solidFill>
                  <a:srgbClr val="5B7FA6"/>
                </a:solidFill>
              </a:rPr>
              <a:t>Air, etanol, gliserin, larutan encer, minyak mineral</a:t>
            </a:r>
            <a:endParaRPr lang="en-US" sz="1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4023360"/>
            <a:ext cx="594360" cy="59436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4754880" y="1554480"/>
            <a:ext cx="41148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754880" y="1554480"/>
            <a:ext cx="4114800" cy="54864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54880" y="1554480"/>
            <a:ext cx="4114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NON-NEWTONIAN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937760" y="2194560"/>
            <a:ext cx="374904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7FA6"/>
                </a:solidFill>
              </a:rPr>
              <a:t>Viskositas BERUBAH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dirty="0">
                <a:solidFill>
                  <a:srgbClr val="5B7FA6"/>
                </a:solidFill>
              </a:rPr>
              <a:t>tergantung tegangan/laju geser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937760" y="2834640"/>
            <a:ext cx="37490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39C12"/>
                </a:solidFill>
              </a:rPr>
              <a:t>τ = f(γ̇)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937760" y="3337560"/>
            <a:ext cx="37490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E44"/>
                </a:solidFill>
              </a:rPr>
              <a:t>Contoh: </a:t>
            </a:r>
            <a:r>
              <a:rPr lang="en-US" sz="1100" dirty="0">
                <a:solidFill>
                  <a:srgbClr val="5B7FA6"/>
                </a:solidFill>
              </a:rPr>
              <a:t>Suspensi, emulsi, gel, pasta gigi, krim farmasi</a:t>
            </a:r>
            <a:endParaRPr lang="en-US" sz="110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4023360"/>
            <a:ext cx="59436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02a  |  ALIRAN NEWTONIAN</a:t>
            </a:r>
            <a:endParaRPr lang="en-US" sz="16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365760" y="914400"/>
          <a:ext cx="4572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5303520" y="914400"/>
            <a:ext cx="3474720" cy="685800"/>
          </a:xfrm>
          <a:prstGeom prst="rect">
            <a:avLst/>
          </a:prstGeom>
          <a:solidFill>
            <a:srgbClr val="EBF5FB"/>
          </a:solidFill>
          <a:ln w="12700">
            <a:solidFill>
              <a:srgbClr val="90E0E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03520" y="914400"/>
            <a:ext cx="54864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0" y="96012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Viskositas Konstan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486400" y="1261872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Nilai η tidak berubah meski laju geser meningkat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303520" y="1719072"/>
            <a:ext cx="3474720" cy="685800"/>
          </a:xfrm>
          <a:prstGeom prst="rect">
            <a:avLst/>
          </a:prstGeom>
          <a:solidFill>
            <a:srgbClr val="EBF5FB"/>
          </a:solidFill>
          <a:ln w="12700">
            <a:solidFill>
              <a:srgbClr val="90E0E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03520" y="1719072"/>
            <a:ext cx="54864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0" y="1764792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Hubungan Linear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486400" y="2066544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Grafik τ vs γ̇ berupa garis lurus melewati titik origin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303520" y="2523744"/>
            <a:ext cx="3474720" cy="685800"/>
          </a:xfrm>
          <a:prstGeom prst="rect">
            <a:avLst/>
          </a:prstGeom>
          <a:solidFill>
            <a:srgbClr val="EBF5FB"/>
          </a:solidFill>
          <a:ln w="12700">
            <a:solidFill>
              <a:srgbClr val="90E0E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303520" y="2523744"/>
            <a:ext cx="54864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86400" y="2569464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Reversibel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5486400" y="2871216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Sifat aliran kembali normal setelah gaya dihilangkan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303520" y="3328416"/>
            <a:ext cx="3474720" cy="685800"/>
          </a:xfrm>
          <a:prstGeom prst="rect">
            <a:avLst/>
          </a:prstGeom>
          <a:solidFill>
            <a:srgbClr val="EBF5FB"/>
          </a:solidFill>
          <a:ln w="12700">
            <a:solidFill>
              <a:srgbClr val="90E0E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303520" y="3328416"/>
            <a:ext cx="54864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0" y="3374136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Contoh Farmasi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5486400" y="3675888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Larutan infus, tetes mata, pelarut organik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5303520" y="4160520"/>
            <a:ext cx="3474720" cy="685800"/>
          </a:xfrm>
          <a:prstGeom prst="rect">
            <a:avLst/>
          </a:prstGeom>
          <a:solidFill>
            <a:srgbClr val="EBF5FB"/>
          </a:solidFill>
          <a:ln>
            <a:solidFill>
              <a:srgbClr val="0D6E8A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6E8A"/>
                </a:solidFill>
              </a:rPr>
              <a:t>Hukum Newton: τ = η · γ̇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D6E8A"/>
                </a:solidFill>
              </a:rPr>
              <a:t>di mana η = koefisien viskositas (konstan)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02b  |  ALIRAN NON-NEWTONIAN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1605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4C3C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160520" cy="41148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39776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Plastis (Bingham)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1371600"/>
            <a:ext cx="388620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44"/>
                </a:solidFill>
              </a:rPr>
              <a:t>Membutuhkan yield stress (τ₀) sebelum mengalir. Contoh: pasta gigi, suspensi pekat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11480" y="2331720"/>
            <a:ext cx="3840480" cy="320040"/>
          </a:xfrm>
          <a:prstGeom prst="rect">
            <a:avLst/>
          </a:prstGeom>
          <a:solidFill>
            <a:srgbClr val="E74C3C">
              <a:alpha val="15000"/>
            </a:srgbClr>
          </a:solidFill>
          <a:ln w="12700">
            <a:solidFill>
              <a:srgbClr val="E74C3C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2331720"/>
            <a:ext cx="3840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4C3C"/>
                </a:solidFill>
              </a:rPr>
              <a:t>τ = τ₀ + η·γ̇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914400"/>
            <a:ext cx="41605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D6E8A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914400"/>
            <a:ext cx="4160520" cy="41148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00600" y="914400"/>
            <a:ext cx="39776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Pseudoplastis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46320" y="1371600"/>
            <a:ext cx="388620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44"/>
                </a:solidFill>
              </a:rPr>
              <a:t>Viskositas menurun saat laju geser meningkat (shear-thinning). Contoh: gel CMC, polimer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46320" y="2331720"/>
            <a:ext cx="3840480" cy="320040"/>
          </a:xfrm>
          <a:prstGeom prst="rect">
            <a:avLst/>
          </a:prstGeom>
          <a:solidFill>
            <a:srgbClr val="0D6E8A">
              <a:alpha val="15000"/>
            </a:srgbClr>
          </a:solidFill>
          <a:ln w="12700">
            <a:solidFill>
              <a:srgbClr val="0D6E8A">
                <a:alpha val="4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2331720"/>
            <a:ext cx="3840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6E8A"/>
                </a:solidFill>
              </a:rPr>
              <a:t>τ = K·γ̇ⁿ (n&lt;1)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2926080"/>
            <a:ext cx="41605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2926080"/>
            <a:ext cx="4160520" cy="41148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2926080"/>
            <a:ext cx="39776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Dilatan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11480" y="3383280"/>
            <a:ext cx="388620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44"/>
                </a:solidFill>
              </a:rPr>
              <a:t>Viskositas meningkat saat laju geser meningkat (shear-thickening). Contoh: suspensi kanji padat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11480" y="4343400"/>
            <a:ext cx="3840480" cy="320040"/>
          </a:xfrm>
          <a:prstGeom prst="rect">
            <a:avLst/>
          </a:prstGeom>
          <a:solidFill>
            <a:srgbClr val="F39C12">
              <a:alpha val="15000"/>
            </a:srgbClr>
          </a:solidFill>
          <a:ln w="12700">
            <a:solidFill>
              <a:srgbClr val="F39C12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4343400"/>
            <a:ext cx="3840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39C12"/>
                </a:solidFill>
              </a:rPr>
              <a:t>τ = K·γ̇ⁿ (n&gt;1)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09160" y="2926080"/>
            <a:ext cx="41605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709160" y="2926080"/>
            <a:ext cx="4160520" cy="41148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00600" y="2926080"/>
            <a:ext cx="39776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Tiksotropik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46320" y="3383280"/>
            <a:ext cx="388620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44"/>
                </a:solidFill>
              </a:rPr>
              <a:t>Viskositas menurun seiring waktu saat gaya konstan. Reversibel setelah istirahat. Contoh: gel farmasi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846320" y="4343400"/>
            <a:ext cx="3840480" cy="320040"/>
          </a:xfrm>
          <a:prstGeom prst="rect">
            <a:avLst/>
          </a:prstGeom>
          <a:solidFill>
            <a:srgbClr val="8E44AD">
              <a:alpha val="15000"/>
            </a:srgbClr>
          </a:solidFill>
          <a:ln w="12700">
            <a:solidFill>
              <a:srgbClr val="8E44AD">
                <a:alpha val="4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46320" y="4343400"/>
            <a:ext cx="3840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E44AD"/>
                </a:solidFill>
              </a:rPr>
              <a:t>η = f(t, γ̇)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02c  |  KURVA ALIRAN (RHEOGRAM)</a:t>
            </a:r>
            <a:endParaRPr lang="en-US" sz="16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365760" y="868680"/>
          <a:ext cx="54864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035040" y="960120"/>
            <a:ext cx="27432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2342"/>
                </a:solidFill>
              </a:rPr>
              <a:t>Keterangan Kurva: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035040" y="1371600"/>
            <a:ext cx="2834640" cy="685800"/>
          </a:xfrm>
          <a:prstGeom prst="rect">
            <a:avLst/>
          </a:prstGeom>
          <a:solidFill>
            <a:srgbClr val="F0F8FF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035040" y="1371600"/>
            <a:ext cx="109728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36208" y="1426464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6E8A"/>
                </a:solidFill>
              </a:rPr>
              <a:t>Newtonian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236208" y="1719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Garis lurus, melewati origin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035040" y="2176272"/>
            <a:ext cx="2834640" cy="685800"/>
          </a:xfrm>
          <a:prstGeom prst="rect">
            <a:avLst/>
          </a:prstGeom>
          <a:solidFill>
            <a:srgbClr val="F0F8FF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035040" y="2176272"/>
            <a:ext cx="109728" cy="6858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36208" y="2231136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D8"/>
                </a:solidFill>
              </a:rPr>
              <a:t>Pseudoplastis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236208" y="2523744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Kurva cekung ke bawah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035040" y="2980944"/>
            <a:ext cx="2834640" cy="685800"/>
          </a:xfrm>
          <a:prstGeom prst="rect">
            <a:avLst/>
          </a:prstGeom>
          <a:solidFill>
            <a:srgbClr val="F0F8FF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035040" y="2980944"/>
            <a:ext cx="109728" cy="68580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36208" y="3035808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</a:rPr>
              <a:t>Dilatan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236208" y="3328416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Kurva cembung ke atas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035040" y="3785616"/>
            <a:ext cx="2834640" cy="685800"/>
          </a:xfrm>
          <a:prstGeom prst="rect">
            <a:avLst/>
          </a:prstGeom>
          <a:solidFill>
            <a:srgbClr val="F0F8FF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035040" y="3785616"/>
            <a:ext cx="109728" cy="68580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36208" y="3840480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74C3C"/>
                </a:solidFill>
              </a:rPr>
              <a:t>Bingham (Plastis)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236208" y="4133088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Garis lurus, tidak melewati origin (ada τ₀)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82880"/>
            <a:ext cx="822960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03  |  PARAMETER REOLOGI: VISKOSITAS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02920" y="777240"/>
            <a:ext cx="8321040" cy="914400"/>
          </a:xfrm>
          <a:prstGeom prst="rect">
            <a:avLst/>
          </a:prstGeom>
          <a:solidFill>
            <a:srgbClr val="0D6E8A">
              <a:alpha val="80000"/>
            </a:srgbClr>
          </a:solidFill>
          <a:ln w="12700">
            <a:solidFill>
              <a:srgbClr val="0D6E8A">
                <a:alpha val="6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777240"/>
            <a:ext cx="813816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</a:rPr>
              <a:t>Viskositas (η) adalah ukuran ketahanan suatu fluida terhadap aliran — semakin tinggi viskositas, semakin kental dan lambat aliran fluida tersebut.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2606040" cy="2926080"/>
          </a:xfrm>
          <a:prstGeom prst="rect">
            <a:avLst/>
          </a:prstGeom>
          <a:solidFill>
            <a:srgbClr val="0D2A4A">
              <a:alpha val="90000"/>
            </a:srgbClr>
          </a:solidFill>
          <a:ln w="12700">
            <a:solidFill>
              <a:srgbClr val="00B4D8">
                <a:alpha val="6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874520"/>
            <a:ext cx="2606040" cy="73152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965960"/>
            <a:ext cx="24231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</a:rPr>
              <a:t>Viskositas Dinamik (η)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94360" y="2606040"/>
            <a:ext cx="242316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η = τ / γ̇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640080" y="3337560"/>
            <a:ext cx="2331720" cy="320040"/>
          </a:xfrm>
          <a:prstGeom prst="rect">
            <a:avLst/>
          </a:prstGeom>
          <a:solidFill>
            <a:srgbClr val="0D6E8A">
              <a:alpha val="50000"/>
            </a:srgbClr>
          </a:solidFill>
          <a:ln w="12700">
            <a:solidFill>
              <a:srgbClr val="0D6E8A">
                <a:alpha val="4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337560"/>
            <a:ext cx="2331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0E0EF"/>
                </a:solidFill>
              </a:rPr>
              <a:t>Pa·s  atau  mPa·s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94360" y="3749040"/>
            <a:ext cx="2423160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Ratio tegangan geser terhadap laju geser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91840" y="1874520"/>
            <a:ext cx="2606040" cy="2926080"/>
          </a:xfrm>
          <a:prstGeom prst="rect">
            <a:avLst/>
          </a:prstGeom>
          <a:solidFill>
            <a:srgbClr val="0D2A4A">
              <a:alpha val="90000"/>
            </a:srgbClr>
          </a:solidFill>
          <a:ln w="12700">
            <a:solidFill>
              <a:srgbClr val="00B4D8">
                <a:alpha val="6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91840" y="1874520"/>
            <a:ext cx="2606040" cy="73152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83280" y="1965960"/>
            <a:ext cx="24231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</a:rPr>
              <a:t>Viskositas Kinematik (ν)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83280" y="2606040"/>
            <a:ext cx="242316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ν = η / ρ</a:t>
            </a:r>
            <a:endParaRPr lang="en-US" sz="2600" dirty="0"/>
          </a:p>
        </p:txBody>
      </p:sp>
      <p:sp>
        <p:nvSpPr>
          <p:cNvPr id="17" name="Shape 15"/>
          <p:cNvSpPr/>
          <p:nvPr/>
        </p:nvSpPr>
        <p:spPr>
          <a:xfrm>
            <a:off x="3429000" y="3337560"/>
            <a:ext cx="2331720" cy="320040"/>
          </a:xfrm>
          <a:prstGeom prst="rect">
            <a:avLst/>
          </a:prstGeom>
          <a:solidFill>
            <a:srgbClr val="0D6E8A">
              <a:alpha val="50000"/>
            </a:srgbClr>
          </a:solidFill>
          <a:ln w="12700">
            <a:solidFill>
              <a:srgbClr val="0D6E8A">
                <a:alpha val="4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29000" y="3337560"/>
            <a:ext cx="2331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0E0EF"/>
                </a:solidFill>
              </a:rPr>
              <a:t>m²/s  atau  cSt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0" y="3749040"/>
            <a:ext cx="2423160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Viskositas dinamik dibagi densitas fluida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080760" y="1874520"/>
            <a:ext cx="2606040" cy="2926080"/>
          </a:xfrm>
          <a:prstGeom prst="rect">
            <a:avLst/>
          </a:prstGeom>
          <a:solidFill>
            <a:srgbClr val="0D2A4A">
              <a:alpha val="90000"/>
            </a:srgbClr>
          </a:solidFill>
          <a:ln w="12700">
            <a:solidFill>
              <a:srgbClr val="00B4D8">
                <a:alpha val="6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80760" y="1874520"/>
            <a:ext cx="2606040" cy="73152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72200" y="1965960"/>
            <a:ext cx="242316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B4D8"/>
                </a:solidFill>
              </a:rPr>
              <a:t>Viskositas Relatif (ηᵣ)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72200" y="2606040"/>
            <a:ext cx="242316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ηᵣ = η / η₀</a:t>
            </a:r>
            <a:endParaRPr lang="en-US" sz="2600" dirty="0"/>
          </a:p>
        </p:txBody>
      </p:sp>
      <p:sp>
        <p:nvSpPr>
          <p:cNvPr id="24" name="Shape 22"/>
          <p:cNvSpPr/>
          <p:nvPr/>
        </p:nvSpPr>
        <p:spPr>
          <a:xfrm>
            <a:off x="6217920" y="3337560"/>
            <a:ext cx="2331720" cy="320040"/>
          </a:xfrm>
          <a:prstGeom prst="rect">
            <a:avLst/>
          </a:prstGeom>
          <a:solidFill>
            <a:srgbClr val="0D6E8A">
              <a:alpha val="50000"/>
            </a:srgbClr>
          </a:solidFill>
          <a:ln w="12700">
            <a:solidFill>
              <a:srgbClr val="0D6E8A">
                <a:alpha val="4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17920" y="3337560"/>
            <a:ext cx="2331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0E0EF"/>
                </a:solidFill>
              </a:rPr>
              <a:t>Tidak berdimensi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172200" y="3749040"/>
            <a:ext cx="2423160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Perbandingan viskositas larutan terhadap pelarut murni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03  |  TEGANGAN GESER &amp; LAJU GESER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40233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0D6E8A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023360" cy="4572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TEGANGAN GESER (τ)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463040"/>
            <a:ext cx="384048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7FA6"/>
                </a:solidFill>
              </a:rPr>
              <a:t>Shear Stress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65760" y="1874520"/>
            <a:ext cx="3840480" cy="5943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D6E8A"/>
                </a:solidFill>
              </a:rPr>
              <a:t>τ = F / A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57200" y="2606040"/>
            <a:ext cx="365760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2E44"/>
                </a:solidFill>
              </a:rPr>
              <a:t>F</a:t>
            </a:r>
            <a:r>
              <a:rPr lang="en-US" sz="1150" dirty="0">
                <a:solidFill>
                  <a:srgbClr val="1A2E44"/>
                </a:solidFill>
              </a:rPr>
              <a:t> = gaya yang diterapkan (Newton)
</a:t>
            </a:r>
            <a:r>
              <a:rPr lang="en-US" sz="1150" b="1" dirty="0">
                <a:solidFill>
                  <a:srgbClr val="1A2E44"/>
                </a:solidFill>
              </a:rPr>
              <a:t>A</a:t>
            </a:r>
            <a:r>
              <a:rPr lang="en-US" sz="1150" dirty="0">
                <a:solidFill>
                  <a:srgbClr val="1A2E44"/>
                </a:solidFill>
              </a:rPr>
              <a:t> = luas penampang (m²)
</a:t>
            </a:r>
            <a:r>
              <a:rPr lang="en-US" sz="1150" b="1" dirty="0">
                <a:solidFill>
                  <a:srgbClr val="1A2E44"/>
                </a:solidFill>
              </a:rPr>
              <a:t>τ</a:t>
            </a:r>
            <a:r>
              <a:rPr lang="en-US" sz="1150" dirty="0">
                <a:solidFill>
                  <a:srgbClr val="1A2E44"/>
                </a:solidFill>
              </a:rPr>
              <a:t> = tegangan geser (Pa = N/m²)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3703320"/>
            <a:ext cx="3657600" cy="8686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7FA6"/>
                </a:solidFill>
              </a:rPr>
              <a:t>Tegangan geser adalah gaya per satuan luas yang menyebabkan lapisan fluida bergerak paralel.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846320" y="914400"/>
            <a:ext cx="40233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B4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846320" y="914400"/>
            <a:ext cx="4023360" cy="4572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46320" y="91440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LAJU GESER (γ̇)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60" y="1463040"/>
            <a:ext cx="384048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7FA6"/>
                </a:solidFill>
              </a:rPr>
              <a:t>Shear Rate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37760" y="1874520"/>
            <a:ext cx="3840480" cy="5943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B4D8"/>
                </a:solidFill>
              </a:rPr>
              <a:t>γ̇ = dv / dy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4983480" y="2606040"/>
            <a:ext cx="365760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2E44"/>
                </a:solidFill>
              </a:rPr>
              <a:t>dv</a:t>
            </a:r>
            <a:r>
              <a:rPr lang="en-US" sz="1150" dirty="0">
                <a:solidFill>
                  <a:srgbClr val="1A2E44"/>
                </a:solidFill>
              </a:rPr>
              <a:t> = perbedaan kecepatan (m/s)
</a:t>
            </a:r>
            <a:r>
              <a:rPr lang="en-US" sz="1150" b="1" dirty="0">
                <a:solidFill>
                  <a:srgbClr val="1A2E44"/>
                </a:solidFill>
              </a:rPr>
              <a:t>dy</a:t>
            </a:r>
            <a:r>
              <a:rPr lang="en-US" sz="1150" dirty="0">
                <a:solidFill>
                  <a:srgbClr val="1A2E44"/>
                </a:solidFill>
              </a:rPr>
              <a:t> = perbedaan jarak antar lapisan (m)
</a:t>
            </a:r>
            <a:r>
              <a:rPr lang="en-US" sz="1150" b="1" dirty="0">
                <a:solidFill>
                  <a:srgbClr val="1A2E44"/>
                </a:solidFill>
              </a:rPr>
              <a:t>γ̇</a:t>
            </a:r>
            <a:r>
              <a:rPr lang="en-US" sz="1150" dirty="0">
                <a:solidFill>
                  <a:srgbClr val="1A2E44"/>
                </a:solidFill>
              </a:rPr>
              <a:t> = laju geser (s⁻¹ atau 1/s)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983480" y="3703320"/>
            <a:ext cx="3657600" cy="8686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7FA6"/>
                </a:solidFill>
              </a:rPr>
              <a:t>Laju geser menggambarkan kecepatan relatif lapisan fluida yang berdekatan saat mengalir.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03  |  ALAT PENGUKURAN PARAMETER REOLOGI</a:t>
            </a:r>
            <a:endParaRPr lang="en-US" sz="1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/>
        </p:nvGraphicFramePr>
        <p:xfrm>
          <a:off x="274320" y="914400"/>
          <a:ext cx="8595360" cy="3931921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Alat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Tipe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Penggunaan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Parameter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Keterbatasan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6E8A"/>
                          </a:solidFill>
                        </a:rPr>
                        <a:t>Viskometer Ostwald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Kapiler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Fluida Newtonian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Viskositas kinematis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5B7FA6"/>
                          </a:solidFill>
                        </a:rPr>
                        <a:t>Hanya fluida encer/Newtonian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6E8A"/>
                          </a:solidFill>
                        </a:rPr>
                        <a:t>Viskometer Brookfield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Rotasional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Non-Newtonian (pasta, gel)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Viskositas dinamis &amp; profil aliran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5B7FA6"/>
                          </a:solidFill>
                        </a:rPr>
                        <a:t>Bergantung geometri spindle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6E8A"/>
                          </a:solidFill>
                        </a:rPr>
                        <a:t>Reometer Cone-Plate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Rotasional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Semua jenis fluida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τ, γ̇, G', G''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5B7FA6"/>
                          </a:solidFill>
                        </a:rPr>
                        <a:t>Mahal, butuh keahlian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6E8A"/>
                          </a:solidFill>
                        </a:rPr>
                        <a:t>Viskometer Bola Jatuh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Gravitasi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Fluida transparan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Viskositas dinamis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5B7FA6"/>
                          </a:solidFill>
                        </a:rPr>
                        <a:t>Terbatas untuk fluida kental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6E8A"/>
                          </a:solidFill>
                        </a:rPr>
                        <a:t>Reometer Kapiler (HPPS)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Kapiler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Polimer/dispersi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Viskositas pada berbagai laju geser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5B7FA6"/>
                          </a:solidFill>
                        </a:rPr>
                        <a:t>Perlu koreksi wall slip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6E8A"/>
                          </a:solidFill>
                        </a:rPr>
                        <a:t>Mikroviskometer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Mikro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Volume sangat kecil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Viskositas sampel sedikit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5B7FA6"/>
                          </a:solidFill>
                        </a:rPr>
                        <a:t>Range pengukuran terbatas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82880"/>
            <a:ext cx="822960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04  |  REOLOGI DALAM FORMULASI: SUSPENSI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02920" y="777240"/>
            <a:ext cx="8321040" cy="685800"/>
          </a:xfrm>
          <a:prstGeom prst="rect">
            <a:avLst/>
          </a:prstGeom>
          <a:solidFill>
            <a:srgbClr val="0D3A1A"/>
          </a:solidFill>
          <a:ln w="12700">
            <a:solidFill>
              <a:srgbClr val="2ECC71">
                <a:alpha val="6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777240"/>
            <a:ext cx="8138160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0E0EF"/>
                </a:solidFill>
              </a:rPr>
              <a:t>Suspensi adalah dispersi partikel padat dalam medium cair. Sifat reologi suspensi bersifat non-Newtonian (umumnya pseudoplastis atau plastis) dan sangat memengaruhi stabilitas fisik.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02920" y="1600200"/>
            <a:ext cx="8321040" cy="731520"/>
          </a:xfrm>
          <a:prstGeom prst="rect">
            <a:avLst/>
          </a:prstGeom>
          <a:solidFill>
            <a:srgbClr val="0D2A1A">
              <a:alpha val="90000"/>
            </a:srgbClr>
          </a:solidFill>
          <a:ln w="12700">
            <a:solidFill>
              <a:srgbClr val="2ECC71">
                <a:alpha val="4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600200"/>
            <a:ext cx="73152" cy="7315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645920"/>
            <a:ext cx="7955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C71"/>
                </a:solidFill>
              </a:rPr>
              <a:t>Flokulan vs Deflokulasi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" y="1947672"/>
            <a:ext cx="79552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Suspensi flokulan memiliki agregat longgar → mudah redispersi. Suspensi deflokulat membentuk 'caking' padat yang sulit diredispersi.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02920" y="2441448"/>
            <a:ext cx="8321040" cy="731520"/>
          </a:xfrm>
          <a:prstGeom prst="rect">
            <a:avLst/>
          </a:prstGeom>
          <a:solidFill>
            <a:srgbClr val="0D2A1A">
              <a:alpha val="90000"/>
            </a:srgbClr>
          </a:solidFill>
          <a:ln w="12700">
            <a:solidFill>
              <a:srgbClr val="2ECC71">
                <a:alpha val="4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2920" y="2441448"/>
            <a:ext cx="73152" cy="7315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2487168"/>
            <a:ext cx="7955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C71"/>
                </a:solidFill>
              </a:rPr>
              <a:t>Viskositas &amp; Laju Sedimentasi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2788920"/>
            <a:ext cx="79552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Meningkatkan viskositas medium (tambah suspending agent seperti CMC, HPMC) memperlambat laju sedimentasi sesuai Hukum Stokes: v = 2r²(ρₛ-ρₗ)g / 9η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3282696"/>
            <a:ext cx="8321040" cy="731520"/>
          </a:xfrm>
          <a:prstGeom prst="rect">
            <a:avLst/>
          </a:prstGeom>
          <a:solidFill>
            <a:srgbClr val="0D2A1A">
              <a:alpha val="90000"/>
            </a:srgbClr>
          </a:solidFill>
          <a:ln w="12700">
            <a:solidFill>
              <a:srgbClr val="2ECC71">
                <a:alpha val="4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2920" y="3282696"/>
            <a:ext cx="73152" cy="7315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3328416"/>
            <a:ext cx="7955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C71"/>
                </a:solidFill>
              </a:rPr>
              <a:t>Yield Value (τ₀)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85800" y="3630168"/>
            <a:ext cx="79552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Suspensi ideal memiliki yield value rendah → partikel tidak mengendap di diam, tapi mudah mengalir saat dikocok (tiksotropik).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4123944"/>
            <a:ext cx="8321040" cy="731520"/>
          </a:xfrm>
          <a:prstGeom prst="rect">
            <a:avLst/>
          </a:prstGeom>
          <a:solidFill>
            <a:srgbClr val="0D2A1A">
              <a:alpha val="90000"/>
            </a:srgbClr>
          </a:solidFill>
          <a:ln w="12700">
            <a:solidFill>
              <a:srgbClr val="2ECC71">
                <a:alpha val="4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2920" y="4123944"/>
            <a:ext cx="73152" cy="7315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169664"/>
            <a:ext cx="7955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CC71"/>
                </a:solidFill>
              </a:rPr>
              <a:t>Agen Pensuspensi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85800" y="4471416"/>
            <a:ext cx="79552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Polimer seperti Xanthan Gum dan Veegum memberikan sifat pseudoplastis dan tiksotropik yang mengontrol stabilitas suspensi.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04  |  REOLOGI DALAM FORMULASI: EMULSI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5760" y="960120"/>
            <a:ext cx="393192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342"/>
                </a:solidFill>
              </a:rPr>
              <a:t>Faktor Penentu Reologi Emulsi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65760" y="1463040"/>
            <a:ext cx="39319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29768" y="1664208"/>
            <a:ext cx="320040" cy="32004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1517904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Fraksi Volume Fase Dispersi (φ)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41248" y="1847088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Semakin tinggi φ, viskositas meningkat eksponensial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65760" y="2331720"/>
            <a:ext cx="39319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9768" y="2532888"/>
            <a:ext cx="320040" cy="32004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2386584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Ukuran Droplet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41248" y="2715768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Droplet lebih kecil → viskositas lebih tinggi &amp; lebih stabil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65760" y="3200400"/>
            <a:ext cx="39319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29768" y="3401568"/>
            <a:ext cx="320040" cy="32004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3255264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Jenis &amp; Konsentrasi Emulgator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41248" y="3584448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Membentuk film interfasial yang memengaruhi sifat reologi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65760" y="4069080"/>
            <a:ext cx="39319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29768" y="4270248"/>
            <a:ext cx="320040" cy="32004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" y="4123944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</a:rPr>
              <a:t>Viskositas Fase Kontinu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41248" y="4453128"/>
            <a:ext cx="33375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Pengental (HPC, Carbomer) meningkatkan viskositas sistem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63440" y="960120"/>
            <a:ext cx="41148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6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00600" y="1051560"/>
            <a:ext cx="384048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2342"/>
                </a:solidFill>
              </a:rPr>
              <a:t>Persamaan Einstein-Simha: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800600" y="1417320"/>
            <a:ext cx="38404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39C12"/>
                </a:solidFill>
              </a:rPr>
              <a:t>η = η₀ (1 + 2.5φ + 6.2φ²)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800600" y="1965960"/>
            <a:ext cx="3840480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7FA6"/>
                </a:solidFill>
              </a:rPr>
              <a:t>η₀ = viskositas medium kontinu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B7FA6"/>
                </a:solidFill>
              </a:rPr>
              <a:t>φ = fraksi volume fase terdispersi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63440" y="2926080"/>
            <a:ext cx="41148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6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00600" y="3017520"/>
            <a:ext cx="384048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2342"/>
                </a:solidFill>
              </a:rPr>
              <a:t>Tipe Emulsi &amp; Reologi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00600" y="3429000"/>
            <a:ext cx="3840480" cy="34747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</a:rPr>
              <a:t>O/W (minyak dalam air): </a:t>
            </a:r>
            <a:r>
              <a:rPr lang="en-US" sz="1100" dirty="0">
                <a:solidFill>
                  <a:srgbClr val="1A2E44"/>
                </a:solidFill>
              </a:rPr>
              <a:t>Umumnya viskositas rendah-sedang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00600" y="3840480"/>
            <a:ext cx="3840480" cy="34747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</a:rPr>
              <a:t>W/O (air dalam minyak): </a:t>
            </a:r>
            <a:r>
              <a:rPr lang="en-US" sz="1100" dirty="0">
                <a:solidFill>
                  <a:srgbClr val="1A2E44"/>
                </a:solidFill>
              </a:rPr>
              <a:t>Viskositas lebih tinggi, lebih kental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800600" y="4251960"/>
            <a:ext cx="3840480" cy="34747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39C12"/>
                </a:solidFill>
              </a:rPr>
              <a:t>Multiple (W/O/W): </a:t>
            </a:r>
            <a:r>
              <a:rPr lang="en-US" sz="1100" dirty="0">
                <a:solidFill>
                  <a:srgbClr val="1A2E44"/>
                </a:solidFill>
              </a:rPr>
              <a:t>Viskositas kompleks, perlu optimasi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04  |  REOLOGI DALAM FORMULASI: GEL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7FA6"/>
                </a:solidFill>
              </a:rPr>
              <a:t>Gel adalah sistem semipadat dengan jaringan tiga dimensi yang memberikan sifat viskoelastik unik.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417320"/>
            <a:ext cx="3931920" cy="3383280"/>
          </a:xfrm>
          <a:prstGeom prst="rect">
            <a:avLst/>
          </a:prstGeom>
          <a:solidFill>
            <a:srgbClr val="F0F8FF"/>
          </a:solidFill>
          <a:ln w="12700">
            <a:solidFill>
              <a:srgbClr val="8E44AD">
                <a:alpha val="5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508760"/>
            <a:ext cx="3657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44AD"/>
                </a:solidFill>
              </a:rPr>
              <a:t>Sifat Viskoelastik Gel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36576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00253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</a:rPr>
              <a:t>G' (Storage Modulus)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2768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Komponen elastik — kemampuan gel menyimpan energi deformasi. G' tinggi = gel kaku/solid-like.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2920" y="2697480"/>
            <a:ext cx="36576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>
                <a:alpha val="3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73405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</a:rPr>
              <a:t>G'' (Loss Modulus)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300837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Komponen viskos — energi yang hilang sebagai panas. G'' &gt; G' = perilaku liquid-like.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3429000"/>
            <a:ext cx="36576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>
                <a:alpha val="3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346557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</a:rPr>
              <a:t>tan δ = G''/G'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373989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Loss tangent: nilai &lt; 1 menunjukkan gel solid-like (elastis dominan).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02920" y="4160520"/>
            <a:ext cx="36576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>
                <a:alpha val="3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419709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44AD"/>
                </a:solidFill>
              </a:rPr>
              <a:t>Tiksotropi pada Gel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447141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7FA6"/>
                </a:solidFill>
              </a:rPr>
              <a:t>Gel farmasi umumnya tiksotropik → mudah menyebar saat diaplikasikan, kembali padat saat diam.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663440" y="1417320"/>
            <a:ext cx="4114800" cy="3383280"/>
          </a:xfrm>
          <a:prstGeom prst="rect">
            <a:avLst/>
          </a:prstGeom>
          <a:solidFill>
            <a:srgbClr val="F0F8FF"/>
          </a:solidFill>
          <a:ln w="12700">
            <a:solidFill>
              <a:srgbClr val="8E44AD">
                <a:alpha val="5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00600" y="1508760"/>
            <a:ext cx="384048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44AD"/>
                </a:solidFill>
              </a:rPr>
              <a:t>Jenis Basis Gel &amp; Karakteristik Reologi</a:t>
            </a:r>
            <a:endParaRPr lang="en-US" sz="13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/>
        </p:nvGraphicFramePr>
        <p:xfrm>
          <a:off x="4663440" y="1965960"/>
          <a:ext cx="4389120" cy="27432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Basis Gel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44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Viskositas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44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Aliran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44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Kadar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44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8E44AD"/>
                          </a:solidFill>
                        </a:rPr>
                        <a:t>Carbomer (Carbopol)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Sangat tinggi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Pseudoplastis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0.5–2%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8E44AD"/>
                          </a:solidFill>
                        </a:rPr>
                        <a:t>HPMC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Sedang–tinggi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Pseudoplastis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1–5%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8E44AD"/>
                          </a:solidFill>
                        </a:rPr>
                        <a:t>Na-CMC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Sedang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Pseudoplastis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1–3%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8E44AD"/>
                          </a:solidFill>
                        </a:rPr>
                        <a:t>Polivinil Alkohol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Sedang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Pseudoplastis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10–25%</a:t>
                      </a:r>
                      <a:endParaRPr lang="en-US" sz="1050" dirty="0"/>
                    </a:p>
                  </a:txBody>
                  <a:tcPr>
                    <a:lnL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C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82880"/>
            <a:ext cx="822960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05  |  REOLOGI &amp; STABILITAS SEDIAAN FARMASI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02920" y="868680"/>
            <a:ext cx="4023360" cy="1737360"/>
          </a:xfrm>
          <a:prstGeom prst="rect">
            <a:avLst/>
          </a:prstGeom>
          <a:solidFill>
            <a:srgbClr val="0D6E8A">
              <a:alpha val="18000"/>
            </a:srgbClr>
          </a:solidFill>
          <a:ln w="12700">
            <a:solidFill>
              <a:srgbClr val="0D6E8A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868680"/>
            <a:ext cx="4023360" cy="73152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033272"/>
            <a:ext cx="411480" cy="411480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033272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33272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Stabilitas Fisik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85800" y="1554480"/>
            <a:ext cx="361188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Sifat reologi mencegah pemisahan fase, sedimentasi, dan agregasi. Viskositas optimal menjaga homogenitas sediaan selama penyimpanan.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800600" y="868680"/>
            <a:ext cx="4023360" cy="1737360"/>
          </a:xfrm>
          <a:prstGeom prst="rect">
            <a:avLst/>
          </a:prstGeom>
          <a:solidFill>
            <a:srgbClr val="2ECC71">
              <a:alpha val="18000"/>
            </a:srgbClr>
          </a:solidFill>
          <a:ln w="12700">
            <a:solidFill>
              <a:srgbClr val="2ECC71">
                <a:alpha val="5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00600" y="868680"/>
            <a:ext cx="4023360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033272"/>
            <a:ext cx="411480" cy="41148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37760" y="1033272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0" y="1033272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Kemudahan Aplikasi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3480" y="1554480"/>
            <a:ext cx="361188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Sifat pseudoplastis memungkinkan sediaan mudah dioleskan/dituang saat diberikan gaya, namun tetap pada tempatnya saat tidak digunakan.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2834640"/>
            <a:ext cx="4023360" cy="1737360"/>
          </a:xfrm>
          <a:prstGeom prst="rect">
            <a:avLst/>
          </a:prstGeom>
          <a:solidFill>
            <a:srgbClr val="F39C12">
              <a:alpha val="18000"/>
            </a:srgbClr>
          </a:solidFill>
          <a:ln w="12700">
            <a:solidFill>
              <a:srgbClr val="F39C12">
                <a:alpha val="5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2834640"/>
            <a:ext cx="4023360" cy="73152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2999232"/>
            <a:ext cx="411480" cy="41148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2999232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2999232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Bioavailabilitas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85800" y="3520440"/>
            <a:ext cx="361188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Viskositas memengaruhi laju disolusi, absorbsi, dan penetrasi bahan aktif. Reologi gel mukoadhesif memengaruhi waktu kontak dengan mukosa.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800600" y="2834640"/>
            <a:ext cx="4023360" cy="1737360"/>
          </a:xfrm>
          <a:prstGeom prst="rect">
            <a:avLst/>
          </a:prstGeom>
          <a:solidFill>
            <a:srgbClr val="8E44AD">
              <a:alpha val="18000"/>
            </a:srgbClr>
          </a:solidFill>
          <a:ln w="12700">
            <a:solidFill>
              <a:srgbClr val="8E44AD">
                <a:alpha val="5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00600" y="2834640"/>
            <a:ext cx="4023360" cy="73152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937760" y="2999232"/>
            <a:ext cx="411480" cy="41148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2999232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86400" y="2999232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Umur Simpan (Shelf Life)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983480" y="3520440"/>
            <a:ext cx="361188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Perubahan reologi selama penyimpanan (aging, crystallization) menjadi indikator degradasi sediaan. Studi reologi wajib dalam ICH stability testing.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05  |  METODE UJI REOLOGI SEDIAAN FARMASI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51560"/>
            <a:ext cx="438912" cy="438912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051560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05840" y="969264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6E8A"/>
                </a:solidFill>
              </a:rPr>
              <a:t>Persiapan Sampel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" y="1280160"/>
            <a:ext cx="749808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Kondisikan sampel pada suhu terstandar (25°C atau 37°C). Hindari gelembung udara dan pastikan sampel homogen.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65760" y="1737360"/>
            <a:ext cx="8412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1874520"/>
            <a:ext cx="438912" cy="438912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874520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05840" y="1792224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6E8A"/>
                </a:solidFill>
              </a:rPr>
              <a:t>Pemilihan Metode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103120"/>
            <a:ext cx="749808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Sesuaikan alat ukur dengan jenis sediaan: kapiler untuk larutan encer, rotasional untuk semipadat/gel.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65760" y="2560320"/>
            <a:ext cx="8412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7200" y="2697480"/>
            <a:ext cx="438912" cy="438912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697480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05840" y="2615184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6E8A"/>
                </a:solidFill>
              </a:rPr>
              <a:t>Pengukuran Profil Aliran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05840" y="2926080"/>
            <a:ext cx="749808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Lakukan pengukuran pada rentang laju geser 0.1–1000 s⁻¹ untuk mendapatkan kurva aliran lengkap (up-down curve).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65760" y="3383280"/>
            <a:ext cx="8412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3520440"/>
            <a:ext cx="438912" cy="438912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520440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05840" y="3438144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6E8A"/>
                </a:solidFill>
              </a:rPr>
              <a:t>Analisis Viskoelastik (SAOS)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05840" y="3749040"/>
            <a:ext cx="749808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Uji Small Amplitude Oscillatory Shear untuk menentukan G', G'' dan daerah viskoelastis linear (LVR).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65760" y="4206240"/>
            <a:ext cx="84124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90E0EF"/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57200" y="4343400"/>
            <a:ext cx="438912" cy="438912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4343400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005840" y="4261104"/>
            <a:ext cx="320040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6E8A"/>
                </a:solidFill>
              </a:rPr>
              <a:t>Studi Tiksotropi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05840" y="4572000"/>
            <a:ext cx="7498080" cy="30175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Bandingkan kurva naik dan turun untuk menghitung area tiksotropik (hysteresis loop) sebagai indikator pemulihan struktur.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STUDI KASUS: REOLOGI SEDIAAN FARMASI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8503920" cy="1188720"/>
          </a:xfrm>
          <a:prstGeom prst="rect">
            <a:avLst/>
          </a:prstGeom>
          <a:solidFill>
            <a:srgbClr val="EBF8FF"/>
          </a:solidFill>
          <a:ln w="12700">
            <a:solidFill>
              <a:srgbClr val="0D6E8A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914400"/>
            <a:ext cx="594360" cy="118872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914400"/>
            <a:ext cx="59436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1005840"/>
            <a:ext cx="758952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6E8A"/>
                </a:solidFill>
              </a:rPr>
              <a:t>Suspensi Antasida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1353312"/>
            <a:ext cx="75895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Masalah: Sedimentasi cepat &amp; caking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05840" y="1627632"/>
            <a:ext cx="7589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Solusi reologi: Tambahkan Xanthan Gum 0.3% → viskositas 450 mPa·s, yield value 3.2 Pa, sifat tiksotropik → sedimentasi minimal, mudah redispersi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" y="2286000"/>
            <a:ext cx="8503920" cy="1188720"/>
          </a:xfrm>
          <a:prstGeom prst="rect">
            <a:avLst/>
          </a:prstGeom>
          <a:solidFill>
            <a:srgbClr val="FFF5E6"/>
          </a:solidFill>
          <a:ln w="12700">
            <a:solidFill>
              <a:srgbClr val="F39C12">
                <a:alpha val="5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0040" y="2286000"/>
            <a:ext cx="594360" cy="118872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2286000"/>
            <a:ext cx="59436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B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05840" y="2377440"/>
            <a:ext cx="758952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39C12"/>
                </a:solidFill>
              </a:rPr>
              <a:t>Emulsi Topikal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724912"/>
            <a:ext cx="75895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Masalah: Emulsi terlalu encer, sulit menyebar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05840" y="2999232"/>
            <a:ext cx="7589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Solusi reologi: Formulasi ulang dengan Carbomer 0.3% → η = 8000 mPa·s, pseudoplastis → mudah dioleskan, tidak menetes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3657600"/>
            <a:ext cx="8503920" cy="1188720"/>
          </a:xfrm>
          <a:prstGeom prst="rect">
            <a:avLst/>
          </a:prstGeom>
          <a:solidFill>
            <a:srgbClr val="F5F0FF"/>
          </a:solidFill>
          <a:ln w="12700">
            <a:solidFill>
              <a:srgbClr val="8E44AD">
                <a:alpha val="5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3657600"/>
            <a:ext cx="594360" cy="118872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3657600"/>
            <a:ext cx="59436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005840" y="3749040"/>
            <a:ext cx="758952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44AD"/>
                </a:solidFill>
              </a:rPr>
              <a:t>Gel Vaginal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05840" y="4096512"/>
            <a:ext cx="75895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Masalah: Gel terlalu kaku, tidak nyaman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05840" y="4370832"/>
            <a:ext cx="7589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FA6"/>
                </a:solidFill>
              </a:rPr>
              <a:t>Solusi reologi: Optimasi HPMC 2% + gliserin 15% → G' = 85 Pa, tan δ = 0.15 → viskoelastis, mudah aplikasi, mukoadhesif optimal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90E0EF"/>
          </a:solidFill>
          <a:ln w="12700">
            <a:solidFill>
              <a:srgbClr val="90E0E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82880"/>
            <a:ext cx="822960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PERKEMBANGAN TERKINI REOLOGI DALAM FARMASI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8229600" cy="34747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7FA6"/>
                </a:solidFill>
              </a:rPr>
              <a:t>Berdasarkan publikasi Journal of Pharmaceutical Sciences, International Journal of Pharmaceutics, dan AAPS PharmSciTech (2020–2024)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4023360" cy="1600200"/>
          </a:xfrm>
          <a:prstGeom prst="rect">
            <a:avLst/>
          </a:prstGeom>
          <a:solidFill>
            <a:srgbClr val="0D6E8A">
              <a:alpha val="12000"/>
            </a:srgbClr>
          </a:solidFill>
          <a:ln w="12700">
            <a:solidFill>
              <a:srgbClr val="0D6E8A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371600"/>
            <a:ext cx="502920" cy="502920"/>
          </a:xfrm>
          <a:prstGeom prst="ellipse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17320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13716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Nanoformulasi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85800" y="2011680"/>
            <a:ext cx="3657600" cy="777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Reologi nanoemulsi dan nanosuspensi untuk drug delivery. Microrheology digunakan untuk karakterisasi pada skala nanometer.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800600" y="1234440"/>
            <a:ext cx="4023360" cy="1600200"/>
          </a:xfrm>
          <a:prstGeom prst="rect">
            <a:avLst/>
          </a:prstGeom>
          <a:solidFill>
            <a:srgbClr val="00B4D8">
              <a:alpha val="12000"/>
            </a:srgbClr>
          </a:solidFill>
          <a:ln w="12700">
            <a:solidFill>
              <a:srgbClr val="00B4D8">
                <a:alpha val="4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37760" y="1371600"/>
            <a:ext cx="502920" cy="502920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417320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577840" y="13716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Bioprinting 3D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983480" y="2011680"/>
            <a:ext cx="3657600" cy="777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Tinta bioprinting farmasi harus memiliki sifat reologi spesifik: yield stress ≥ 100 Pa, pemulihan tiksotropik &gt; 90% dalam 60 detik.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02920" y="3063240"/>
            <a:ext cx="4023360" cy="1600200"/>
          </a:xfrm>
          <a:prstGeom prst="rect">
            <a:avLst/>
          </a:prstGeom>
          <a:solidFill>
            <a:srgbClr val="2ECC71">
              <a:alpha val="12000"/>
            </a:srgbClr>
          </a:solidFill>
          <a:ln w="12700">
            <a:solidFill>
              <a:srgbClr val="2ECC71">
                <a:alpha val="4500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40080" y="3200400"/>
            <a:ext cx="502920" cy="50292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246120"/>
            <a:ext cx="384048" cy="38404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2004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Gel In Situ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85800" y="3840480"/>
            <a:ext cx="3657600" cy="777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Sistem sol-gel yang bertransisi dari cair → padat pada suhu tubuh (37°C). Reologi suhu-responsif dikontrol dengan Poloxamer 407/188.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800600" y="3063240"/>
            <a:ext cx="4023360" cy="1600200"/>
          </a:xfrm>
          <a:prstGeom prst="rect">
            <a:avLst/>
          </a:prstGeom>
          <a:solidFill>
            <a:srgbClr val="F39C12">
              <a:alpha val="12000"/>
            </a:srgbClr>
          </a:solidFill>
          <a:ln w="12700">
            <a:solidFill>
              <a:srgbClr val="F39C12">
                <a:alpha val="45000"/>
              </a:srgbClr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937760" y="3200400"/>
            <a:ext cx="502920" cy="50292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3246120"/>
            <a:ext cx="384048" cy="38404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577840" y="32004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Biofarmasi Protein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4983480" y="3840480"/>
            <a:ext cx="3657600" cy="777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0E0EF"/>
                </a:solidFill>
              </a:rPr>
              <a:t>Reologi formulasi antibodi monoklonal (mAb) konsentrasi tinggi. Viscosity &gt; 20 mPa·s dapat menghambat injeksi subkutan.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RINGKASAN MATERI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8595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D6E8A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14400"/>
            <a:ext cx="457200" cy="685800"/>
          </a:xfrm>
          <a:prstGeom prst="rect">
            <a:avLst/>
          </a:prstGeom>
          <a:solidFill>
            <a:srgbClr val="0D6E8A"/>
          </a:solidFill>
          <a:ln w="12700">
            <a:solidFill>
              <a:srgbClr val="0D6E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4572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1005840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6E8A"/>
                </a:solidFill>
              </a:rPr>
              <a:t>Konsep Dasar: 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560320" y="1005840"/>
            <a:ext cx="612648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44"/>
                </a:solidFill>
              </a:rPr>
              <a:t>Reologi = ilmu aliran &amp; deformasi bahan. Parameter utama: viskositas (η), tegangan geser (τ), laju geser (γ̇)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74320" y="1719072"/>
            <a:ext cx="8595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1A8A4A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1719072"/>
            <a:ext cx="457200" cy="685800"/>
          </a:xfrm>
          <a:prstGeom prst="rect">
            <a:avLst/>
          </a:prstGeom>
          <a:solidFill>
            <a:srgbClr val="1A8A4A"/>
          </a:solidFill>
          <a:ln w="12700">
            <a:solidFill>
              <a:srgbClr val="1A8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719072"/>
            <a:ext cx="4572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1810512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8A4A"/>
                </a:solidFill>
              </a:rPr>
              <a:t>Jenis Aliran: 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560320" y="1810512"/>
            <a:ext cx="612648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44"/>
                </a:solidFill>
              </a:rPr>
              <a:t>Newtonian (η konstan) vs Non-Newtonian (plastis, pseudoplastis, dilatan, tiksotropik)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274320" y="2523744"/>
            <a:ext cx="8595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39C12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523744"/>
            <a:ext cx="457200" cy="68580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2523744"/>
            <a:ext cx="4572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22960" y="2615184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9C12"/>
                </a:solidFill>
              </a:rPr>
              <a:t>Parameter Reologi: 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560320" y="2615184"/>
            <a:ext cx="612648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44"/>
                </a:solidFill>
              </a:rPr>
              <a:t>Viskositas dinamik (η = τ/γ̇), kinematik (ν = η/ρ), dan moduli viskoelastik G' &amp; G''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274320" y="3328416"/>
            <a:ext cx="8595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E44AD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74320" y="3328416"/>
            <a:ext cx="457200" cy="68580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328416"/>
            <a:ext cx="4572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" y="3419856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E44AD"/>
                </a:solidFill>
              </a:rPr>
              <a:t>Formulasi Farmasi: 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560320" y="3419856"/>
            <a:ext cx="612648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44"/>
                </a:solidFill>
              </a:rPr>
              <a:t>Suspensi (suspending agent), Emulsi (emulgator + pengental), Gel (basis polimer)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274320" y="4133088"/>
            <a:ext cx="8595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4C3C">
                <a:alpha val="50000"/>
              </a:srgbClr>
            </a:solidFill>
            <a:prstDash val="solid"/>
          </a:ln>
          <a:effectLst>
            <a:outerShdw blurRad="50800" dist="254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4133088"/>
            <a:ext cx="457200" cy="68580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74320" y="4133088"/>
            <a:ext cx="4572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22960" y="4224528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74C3C"/>
                </a:solidFill>
              </a:rPr>
              <a:t>Stabilitas &amp; Kinerja: 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2560320" y="4224528"/>
            <a:ext cx="612648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44"/>
                </a:solidFill>
              </a:rPr>
              <a:t>Reologi yang tepat menjamin stabilitas fisik, kemudahan aplikasi, bioavailabilitas, dan umur simpan sediaan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2286000"/>
            <a:ext cx="4572000" cy="4572000"/>
          </a:xfrm>
          <a:prstGeom prst="ellipse">
            <a:avLst/>
          </a:prstGeom>
          <a:solidFill>
            <a:srgbClr val="0D6E8A">
              <a:alpha val="25000"/>
            </a:srgbClr>
          </a:solidFill>
          <a:ln w="12700">
            <a:solidFill>
              <a:srgbClr val="0D6E8A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-1371600"/>
            <a:ext cx="3657600" cy="3657600"/>
          </a:xfrm>
          <a:prstGeom prst="ellipse">
            <a:avLst/>
          </a:prstGeom>
          <a:solidFill>
            <a:srgbClr val="00B4D8">
              <a:alpha val="20000"/>
            </a:srgbClr>
          </a:solidFill>
          <a:ln w="12700">
            <a:solidFill>
              <a:srgbClr val="00B4D8">
                <a:alpha val="2000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365760"/>
            <a:ext cx="1005840" cy="1005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1417320"/>
            <a:ext cx="731520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RHEOLOGI FARMASI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73152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90E0EF"/>
                </a:solidFill>
              </a:rPr>
              <a:t>Ilmu di Balik Setiap Sediaan Farmasi Berkualitas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2286000" y="2651760"/>
            <a:ext cx="4572000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2834640"/>
            <a:ext cx="694944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00B4D8"/>
                </a:solidFill>
              </a:rPr>
              <a:t>"</a:t>
            </a:r>
            <a:r>
              <a:rPr lang="en-US" sz="1400" i="1" dirty="0">
                <a:solidFill>
                  <a:srgbClr val="90E0EF"/>
                </a:solidFill>
              </a:rPr>
              <a:t>Memahami reologi adalah kunci untuk merancang sediaan farmasi yang efektif, stabil, dan nyaman digunakan oleh pasien.</a:t>
            </a:r>
            <a:r>
              <a:rPr lang="en-US" sz="2800" i="1" dirty="0">
                <a:solidFill>
                  <a:srgbClr val="00B4D8"/>
                </a:solidFill>
              </a:rPr>
              <a:t>"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731520" y="3931920"/>
            <a:ext cx="768096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00B4D8"/>
                </a:solidFill>
              </a:rPr>
              <a:t>Referensi:</a:t>
            </a:r>
            <a:endParaRPr lang="en-US" dirty="0"/>
          </a:p>
          <a:p>
            <a:pPr marL="0" indent="0" algn="l">
              <a:buNone/>
            </a:pPr>
            <a:r>
              <a:rPr lang="en-US" sz="900" dirty="0">
                <a:solidFill>
                  <a:srgbClr val="5B7FA6"/>
                </a:solidFill>
              </a:rPr>
              <a:t>• Martin, A. et al. Physical Pharmacy &amp; Pharmaceutical Sciences, 6th Ed. Lippincott, 2021
• Florence &amp; Attwood. Physicochemical Principles of Pharmacy, 6th Ed. 2022
• Aulton, M.E. Aulton's Pharmaceutics, 5th Ed. Elsevier, 2021
• USP-NF &lt;1911&gt; Rheometry. United States Pharmacopeia, 2023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1954</Words>
  <Application>Microsoft Macintosh PowerPoint</Application>
  <PresentationFormat>Peragaan Layar (16:9)</PresentationFormat>
  <Paragraphs>301</Paragraphs>
  <Slides>20</Slides>
  <Notes>20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Dasar Reologi - Farmasi Fisika</dc:title>
  <dc:subject>PptxGenJS Presentation</dc:subject>
  <dc:creator>STIKes Prima Indonesia</dc:creator>
  <cp:lastModifiedBy>Reski Mulia</cp:lastModifiedBy>
  <cp:revision>3</cp:revision>
  <dcterms:created xsi:type="dcterms:W3CDTF">2026-05-24T09:41:42Z</dcterms:created>
  <dcterms:modified xsi:type="dcterms:W3CDTF">2026-05-24T09:59:44Z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CA274D2643254DC6D6C7126A7CA3621C_43</vt:lpwstr>
  </property>
  <property fmtid="{D5CDD505-2E9C-101B-9397-08002B2CF9AE}" pid="3" name="KSOProductBuildVer">
    <vt:lpwstr>1033-12.1.25867.25867</vt:lpwstr>
  </property>
</Properties>
</file>