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5/24/26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4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73152"/>
            <a:ext cx="228600" cy="4997196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0" y="274320"/>
            <a:ext cx="457200" cy="457200"/>
          </a:xfrm>
          <a:prstGeom prst="ellipse">
            <a:avLst/>
          </a:prstGeom>
          <a:solidFill>
            <a:srgbClr val="01BAEF">
              <a:alpha val="40000"/>
            </a:srgbClr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0" y="274320"/>
            <a:ext cx="457200" cy="457200"/>
          </a:xfrm>
          <a:prstGeom prst="ellipse">
            <a:avLst/>
          </a:prstGeom>
          <a:solidFill>
            <a:srgbClr val="01BAEF">
              <a:alpha val="40000"/>
            </a:srgbClr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38160" y="274320"/>
            <a:ext cx="457200" cy="457200"/>
          </a:xfrm>
          <a:prstGeom prst="ellipse">
            <a:avLst/>
          </a:prstGeom>
          <a:solidFill>
            <a:srgbClr val="01BAEF">
              <a:alpha val="40000"/>
            </a:srgbClr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0" y="1005840"/>
            <a:ext cx="457200" cy="457200"/>
          </a:xfrm>
          <a:prstGeom prst="ellipse">
            <a:avLst/>
          </a:prstGeom>
          <a:solidFill>
            <a:srgbClr val="01BAEF">
              <a:alpha val="40000"/>
            </a:srgbClr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0" y="1005840"/>
            <a:ext cx="457200" cy="457200"/>
          </a:xfrm>
          <a:prstGeom prst="ellipse">
            <a:avLst/>
          </a:prstGeom>
          <a:solidFill>
            <a:srgbClr val="01BAEF">
              <a:alpha val="40000"/>
            </a:srgbClr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600" dirty="0">
                <a:solidFill>
                  <a:srgbClr val="01BA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FARMASI</a:t>
            </a:r>
            <a:r>
              <a:rPr lang="en-US" sz="1400" b="1" kern="0" spc="600" dirty="0">
                <a:solidFill>
                  <a:srgbClr val="01BAEF"/>
                </a:solidFill>
              </a:rPr>
              <a:t> </a:t>
            </a:r>
            <a:r>
              <a:rPr lang="en-US" sz="2000" b="1" kern="0" spc="600" dirty="0">
                <a:solidFill>
                  <a:srgbClr val="01BAEF"/>
                </a:solidFill>
              </a:rPr>
              <a:t>FISIKA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7200" y="1188720"/>
            <a:ext cx="68580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EMULSI, DISOLUSI OBAT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&amp; DISINTEGRASI TABLET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57200" y="27432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1BAEF"/>
                </a:solidFill>
              </a:rPr>
              <a:t>Pertemuan 9 &amp; 10  |  Program Studi S1 Farmasi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24612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Sub CPMK 1 &amp; 2  |  Mata Kuliah Farmasi Fisika</a:t>
            </a:r>
            <a:endParaRPr lang="en-US" sz="1000" dirty="0"/>
          </a:p>
        </p:txBody>
      </p:sp>
      <p:sp>
        <p:nvSpPr>
          <p:cNvPr id="15" name="Text Box 14"/>
          <p:cNvSpPr txBox="1"/>
          <p:nvPr/>
        </p:nvSpPr>
        <p:spPr>
          <a:xfrm>
            <a:off x="2971800" y="3410585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Dosen </a:t>
            </a:r>
            <a:r>
              <a:rPr lang="en-US" dirty="0" err="1"/>
              <a:t>Pengampu</a:t>
            </a:r>
            <a:endParaRPr lang="en-US" dirty="0"/>
          </a:p>
          <a:p>
            <a:pPr algn="ctr"/>
            <a:r>
              <a:rPr lang="en-US" dirty="0"/>
              <a:t>apt. Reski Mulia, </a:t>
            </a:r>
            <a:r>
              <a:rPr lang="en-US" dirty="0" err="1"/>
              <a:t>M.Farm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0"/>
            <a:ext cx="9144000" cy="91440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310896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TOPIK PEMBAHASAN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411480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97280"/>
            <a:ext cx="4114800" cy="50292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143000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 err="1">
                <a:solidFill>
                  <a:srgbClr val="FFFFFF"/>
                </a:solidFill>
              </a:rPr>
              <a:t>Pertemuan</a:t>
            </a:r>
            <a:r>
              <a:rPr lang="en-US" sz="1100" b="1" dirty="0">
                <a:solidFill>
                  <a:srgbClr val="FFFFFF"/>
                </a:solidFill>
              </a:rPr>
              <a:t> 9 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01168" cy="201168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764792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Emulsi – definisi &amp; jenis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441448"/>
            <a:ext cx="201168" cy="201168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423160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Teori Emulsifikasi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099816"/>
            <a:ext cx="201168" cy="201168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3081528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HLB &amp; Stabilitas Emulsi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3758184"/>
            <a:ext cx="201168" cy="201168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739896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Disolusi – Konsep Dasar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754880" y="1097280"/>
            <a:ext cx="411480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54880" y="1097280"/>
            <a:ext cx="411480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46320" y="1143000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 err="1">
                <a:solidFill>
                  <a:srgbClr val="FFFFFF"/>
                </a:solidFill>
              </a:rPr>
              <a:t>Pertemuan</a:t>
            </a:r>
            <a:r>
              <a:rPr lang="en-US" sz="1100" b="1" dirty="0">
                <a:solidFill>
                  <a:srgbClr val="FFFFFF"/>
                </a:solidFill>
              </a:rPr>
              <a:t> 10 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937760" y="1783080"/>
            <a:ext cx="201168" cy="20116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12080" y="1764792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Faktor yang Mempengaruhi Disolusi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37760" y="2441448"/>
            <a:ext cx="201168" cy="20116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212080" y="2423160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Disolusi &amp; Bioavailabilitas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937760" y="3099816"/>
            <a:ext cx="201168" cy="20116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212080" y="3081528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Disintegrasi Tablet/Kapsul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37760" y="3758184"/>
            <a:ext cx="201168" cy="20116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0" y="3739896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Formulasi &amp; Evaluasi Sediaan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36576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54480" y="91440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51760" y="36576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49040" y="91440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46320" y="36576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0" y="91440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40880" y="36576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38160" y="914400"/>
            <a:ext cx="320040" cy="320040"/>
          </a:xfrm>
          <a:prstGeom prst="ellipse">
            <a:avLst/>
          </a:prstGeom>
          <a:solidFill>
            <a:srgbClr val="01BAEF">
              <a:alpha val="30000"/>
            </a:srgbClr>
          </a:solidFill>
          <a:ln w="12700">
            <a:solidFill>
              <a:srgbClr val="01BAEF">
                <a:alpha val="5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1371600"/>
            <a:ext cx="73152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800" dirty="0">
                <a:solidFill>
                  <a:srgbClr val="01BAEF"/>
                </a:solidFill>
              </a:rPr>
              <a:t>PERTEMUAN 9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2011680"/>
            <a:ext cx="82296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EMULSI &amp; DASAR DISOLUSI OBAT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EMULSI — DEFINISI &amp; KONSEP DASAR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71E22"/>
                </a:solidFill>
              </a:rPr>
              <a:t>	</a:t>
            </a:r>
            <a:r>
              <a:rPr lang="en-US" sz="1300" i="1" dirty="0" err="1">
                <a:solidFill>
                  <a:srgbClr val="071E22"/>
                </a:solidFill>
              </a:rPr>
              <a:t>Emulsi</a:t>
            </a:r>
            <a:r>
              <a:rPr lang="en-US" sz="1300" i="1" dirty="0">
                <a:solidFill>
                  <a:srgbClr val="071E22"/>
                </a:solidFill>
              </a:rPr>
              <a:t> adalah sistem dua fase di mana satu cairan (fase terdispersi) terdistribusi dalam bentuk droplet kecil dalam cairan lain yang tidak saling campur (fase kontinu), distabilkan oleh emulgator.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737360"/>
            <a:ext cx="8412480" cy="86868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737360"/>
            <a:ext cx="109728" cy="86868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78308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1BAEF"/>
                </a:solidFill>
              </a:rPr>
              <a:t>O/W (oil-in-water)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94360" y="2103120"/>
            <a:ext cx="7955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71E22"/>
                </a:solidFill>
              </a:rPr>
              <a:t>Minyak sebagai fase terdispersi dalam air; contoh: susu, krim topikal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2743200"/>
            <a:ext cx="8412480" cy="86868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5760" y="2743200"/>
            <a:ext cx="109728" cy="8686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7889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A623"/>
                </a:solidFill>
              </a:rPr>
              <a:t>W/O (water-in-oil)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" y="3108960"/>
            <a:ext cx="7955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71E22"/>
                </a:solidFill>
              </a:rPr>
              <a:t>Air sebagai fase terdispersi dalam minyak; contoh: margarin, krim dingin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F3F4F6"/>
          </a:solidFill>
          <a:ln w="254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65760" y="3749040"/>
            <a:ext cx="109728" cy="8686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379476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Emulsi Ganda (W/O/W)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4360" y="4114800"/>
            <a:ext cx="7955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71E22"/>
                </a:solidFill>
              </a:rPr>
              <a:t>Fase air terdispersi dalam minyak, kemudian dalam air; digunakan untuk penghantaran terkontrol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Allen et al., Ansel's Pharmaceutical Dosage Forms, 2021; Martin's Physical Pharmacy, 2022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TEORI EMULSIFIKASI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2651760" cy="374904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05840"/>
            <a:ext cx="265176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4440" y="1143000"/>
            <a:ext cx="914400" cy="914400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1234440"/>
            <a:ext cx="914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02920" y="22402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Teori Tegangan Antarmuka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2834640"/>
            <a:ext cx="2377440" cy="164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71E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Emulgator menurunkan tegangan antarmuka antara fase minyak dan air, sehingga droplet dapat terbentuk dan dipertahankan.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200400" y="1005840"/>
            <a:ext cx="2651760" cy="374904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0" y="1005840"/>
            <a:ext cx="265176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69080" y="1143000"/>
            <a:ext cx="914400" cy="914400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69080" y="1234440"/>
            <a:ext cx="914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337560" y="22402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Teori Film Adsorpsi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37560" y="2834640"/>
            <a:ext cx="2377440" cy="164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71E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Emulgator membentuk film kohesif di sekitar droplet, mencegah koalesensi dan mempertahankan dispersi.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35040" y="1005840"/>
            <a:ext cx="2651760" cy="374904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35040" y="1005840"/>
            <a:ext cx="265176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03720" y="1143000"/>
            <a:ext cx="914400" cy="914400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903720" y="1234440"/>
            <a:ext cx="914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172200" y="22402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Teori Listrik Ganda (EDL)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172200" y="2834640"/>
            <a:ext cx="2377440" cy="164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71E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Muatan permukaan droplet menciptakan tolakan elektrostatik yang mencegah penggabungan droplet.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Florence &amp; Attwood, Physicochemical Principles of Pharmacy, 2016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HLB &amp; STABILITAS EMULSI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175918" cy="457200"/>
          </a:xfrm>
          <a:prstGeom prst="rect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633118" y="1005840"/>
            <a:ext cx="1175918" cy="45720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33118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9037" y="1005840"/>
            <a:ext cx="1175918" cy="457200"/>
          </a:xfrm>
          <a:prstGeom prst="rect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09037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6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984955" y="1005840"/>
            <a:ext cx="1175918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984955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8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160874" y="1005840"/>
            <a:ext cx="1175918" cy="457200"/>
          </a:xfrm>
          <a:prstGeom prst="rect">
            <a:avLst/>
          </a:prstGeom>
          <a:solidFill>
            <a:srgbClr val="06B6D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60874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36792" y="1005840"/>
            <a:ext cx="1175918" cy="457200"/>
          </a:xfrm>
          <a:prstGeom prst="rect">
            <a:avLst/>
          </a:prstGeom>
          <a:solidFill>
            <a:srgbClr val="3B82F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36792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12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512710" y="1005840"/>
            <a:ext cx="1175918" cy="457200"/>
          </a:xfrm>
          <a:prstGeom prst="rect">
            <a:avLst/>
          </a:prstGeom>
          <a:solidFill>
            <a:srgbClr val="6366F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12710" y="1005840"/>
            <a:ext cx="1175918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15544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59E0B"/>
                </a:solidFill>
              </a:rPr>
              <a:t>HLB 2–6: W/O Emulsifier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0" y="1554480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1BAEF"/>
                </a:solidFill>
              </a:rPr>
              <a:t>HLB 8–18: O/W Emulsifier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65760" y="1920240"/>
            <a:ext cx="2651760" cy="2743200"/>
          </a:xfrm>
          <a:prstGeom prst="rect">
            <a:avLst/>
          </a:prstGeom>
          <a:solidFill>
            <a:srgbClr val="F3F4F6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1234440" y="2011680"/>
            <a:ext cx="914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⚗️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57200" y="2651760"/>
            <a:ext cx="24688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Konsentrasi Emulgator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3154680"/>
            <a:ext cx="246888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71E22"/>
                </a:solidFill>
              </a:rPr>
              <a:t>Konsentrasi optimal emulgator penting; terlalu sedikit tidak cukup stabil, terlalu banyak dapat menyebabkan inversi fase.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0" y="1920240"/>
            <a:ext cx="2651760" cy="2743200"/>
          </a:xfrm>
          <a:prstGeom prst="rect">
            <a:avLst/>
          </a:prstGeom>
          <a:solidFill>
            <a:srgbClr val="F3F4F6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069080" y="2011680"/>
            <a:ext cx="914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🌡️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3291840" y="2651760"/>
            <a:ext cx="24688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Suhu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291840" y="3154680"/>
            <a:ext cx="246888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071E22"/>
                </a:solidFill>
              </a:rPr>
              <a:t>Peningkatan suhu menurunkan viskositas, mempercepat pergerakan droplet, dan meningkatkan risiko koalesensi.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35040" y="1920240"/>
            <a:ext cx="2651760" cy="2743200"/>
          </a:xfrm>
          <a:prstGeom prst="rect">
            <a:avLst/>
          </a:prstGeom>
          <a:solidFill>
            <a:srgbClr val="F3F4F6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903720" y="2011680"/>
            <a:ext cx="914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⚡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6126480" y="2651760"/>
            <a:ext cx="24688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</a:rPr>
              <a:t>Potensial Zeta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126480" y="3154680"/>
            <a:ext cx="246888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071E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Nilai potensial zeta ≥ ±30 mV menunjukkan stabilitas elektrostatik yang baik pada emulsi.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Tadros, T., Emulsions: Formation, Stability, Industrial Applications, 2016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KONSEP DASAR DISOLUSI OBAT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71E22"/>
                </a:solidFill>
              </a:rPr>
              <a:t>Disolusi adalah proses pelarutan zat obat dari bentuk padat ke dalam medium cair hingga menjadi larutan, merupakan tahap penting sebelum absorpsi.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600200"/>
            <a:ext cx="1554480" cy="6400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645920"/>
            <a:ext cx="1554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Kontak Medium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828800" y="1691640"/>
            <a:ext cx="16459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A623"/>
                </a:solidFill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993392" y="1600200"/>
            <a:ext cx="1554480" cy="6400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993392" y="1645920"/>
            <a:ext cx="1554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Wettability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547872" y="1691640"/>
            <a:ext cx="16459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A623"/>
                </a:solidFill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712464" y="1600200"/>
            <a:ext cx="1554480" cy="6400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712464" y="1645920"/>
            <a:ext cx="1554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Difusi Lapisan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266944" y="1691640"/>
            <a:ext cx="16459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A623"/>
                </a:solidFill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31536" y="1600200"/>
            <a:ext cx="1554480" cy="6400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431536" y="1645920"/>
            <a:ext cx="1554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Larutan Jenuh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986016" y="1691640"/>
            <a:ext cx="16459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A623"/>
                </a:solidFill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150608" y="1600200"/>
            <a:ext cx="1554480" cy="6400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150608" y="1645920"/>
            <a:ext cx="1554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Absorpsi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2423160"/>
            <a:ext cx="8412480" cy="233172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48640" y="251460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Persamaan Noyes-Whitney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2926080"/>
            <a:ext cx="78638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A623"/>
                </a:solidFill>
              </a:rPr>
              <a:t>dC/dt  =  D · A · (Cs – C) / h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48640" y="352044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B4F6C"/>
                </a:solidFill>
              </a:rPr>
              <a:t>D </a:t>
            </a:r>
            <a:r>
              <a:rPr lang="en-US" sz="1000" dirty="0">
                <a:solidFill>
                  <a:srgbClr val="071E22"/>
                </a:solidFill>
              </a:rPr>
              <a:t>= koefisien difusi obat  |  </a:t>
            </a:r>
            <a:r>
              <a:rPr lang="en-US" sz="1000" b="1" dirty="0">
                <a:solidFill>
                  <a:srgbClr val="0B4F6C"/>
                </a:solidFill>
              </a:rPr>
              <a:t>A </a:t>
            </a:r>
            <a:r>
              <a:rPr lang="en-US" sz="1000" dirty="0">
                <a:solidFill>
                  <a:srgbClr val="071E22"/>
                </a:solidFill>
              </a:rPr>
              <a:t>= luas permukaan  |  </a:t>
            </a:r>
            <a:r>
              <a:rPr lang="en-US" sz="1000" b="1" dirty="0">
                <a:solidFill>
                  <a:srgbClr val="0B4F6C"/>
                </a:solidFill>
              </a:rPr>
              <a:t>Cs </a:t>
            </a:r>
            <a:r>
              <a:rPr lang="en-US" sz="1000" dirty="0">
                <a:solidFill>
                  <a:srgbClr val="071E22"/>
                </a:solidFill>
              </a:rPr>
              <a:t>= kelarutan jenuh  |  </a:t>
            </a:r>
            <a:r>
              <a:rPr lang="en-US" sz="1000" b="1" dirty="0">
                <a:solidFill>
                  <a:srgbClr val="0B4F6C"/>
                </a:solidFill>
              </a:rPr>
              <a:t>C </a:t>
            </a:r>
            <a:r>
              <a:rPr lang="en-US" sz="1000" dirty="0">
                <a:solidFill>
                  <a:srgbClr val="071E22"/>
                </a:solidFill>
              </a:rPr>
              <a:t>= konsentrasi bulk  |  </a:t>
            </a:r>
            <a:r>
              <a:rPr lang="en-US" sz="1000" b="1" dirty="0">
                <a:solidFill>
                  <a:srgbClr val="0B4F6C"/>
                </a:solidFill>
              </a:rPr>
              <a:t>h </a:t>
            </a:r>
            <a:r>
              <a:rPr lang="en-US" sz="1000" dirty="0">
                <a:solidFill>
                  <a:srgbClr val="071E22"/>
                </a:solidFill>
              </a:rPr>
              <a:t>= tebal lapisan difusi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3977640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</a:rPr>
              <a:t>Sumber: Sumber: Sinko, P.J., Martin's Physical Pharmacy and Pharmaceutical Sciences, 8th ed., 2022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Sinko, P.J., Martin's Physical Pharmacy and Pharmaceutical Sciences, 8th ed., 2022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SISTEM KLASIFIKASI BIOFARMASI (BCS)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41148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960120"/>
            <a:ext cx="4114800" cy="4572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Kelas I  |  Kelarutan: Tinggi  |  Permeabilitas: Tinggi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50876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Contoh: Metoprolol, Diltiazem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187452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</a:rPr>
              <a:t>Ideal — disolusi &amp; absorpsi baik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09160" y="960120"/>
            <a:ext cx="41148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960120"/>
            <a:ext cx="411480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100584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Kelas II  |  Kelarutan: Rendah  |  Permeabilitas: Tinggi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800600" y="150876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Contoh: Ibuprofen, Fenofibrat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800600" y="187452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</a:rPr>
              <a:t>Disolusi jadi faktor penentu bioavailabilitas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2880360"/>
            <a:ext cx="41148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2880360"/>
            <a:ext cx="4114800" cy="45720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92608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Kelas III  |  Kelarutan: Tinggi  |  Permeabilitas: Rendah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342900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Contoh: Ranitidine, Acyclovir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57200" y="379476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</a:rPr>
              <a:t>Absorpsi menjadi faktor pembatas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709160" y="2880360"/>
            <a:ext cx="41148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EF4444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09160" y="2880360"/>
            <a:ext cx="4114800" cy="45720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00600" y="292608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Kelas IV  |  Kelarutan: Rendah  |  Permeabilitas: Rendah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800600" y="342900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Contoh: Furosemide, Taxol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800600" y="379476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</a:rPr>
              <a:t>Bioavailabilitas sangat rendah — tantangan formulasi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FDA BCS Guidance, 2017; Amidon et al., Pharm Res, 1995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DISOLUSI, KELARUTAN &amp; DIFUSI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3840480"/>
          </a:xfrm>
          <a:prstGeom prst="rect">
            <a:avLst/>
          </a:prstGeom>
          <a:solidFill>
            <a:srgbClr val="F3F4F6"/>
          </a:solidFill>
          <a:ln w="254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743200" cy="5943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87552"/>
            <a:ext cx="25603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KELARUTAN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65760" y="1298448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</a:rPr>
              <a:t>Equilibrium Property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84048" y="1645920"/>
            <a:ext cx="2523744" cy="3017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Jumlah maksimum zat yang dapat larut dalam volume pelarut tertentu pada suhu dan tekanan tertentu (mol/L atau mg/mL).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Ks = [produk ion] / [reaktan ion]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017520" y="2560320"/>
            <a:ext cx="164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F6C"/>
                </a:solidFill>
              </a:rPr>
              <a:t>⟺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182112" y="960120"/>
            <a:ext cx="2743200" cy="384048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82112" y="960120"/>
            <a:ext cx="2743200" cy="59436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73552" y="987552"/>
            <a:ext cx="25603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DIFUSI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73552" y="1298448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</a:rPr>
              <a:t>Transport Property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291840" y="1645920"/>
            <a:ext cx="2523744" cy="3017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Perpindahan molekul obat dari daerah konsentrasi tinggi (permukaan partikel) ke konsentrasi rendah (bulk medium).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J = -D · (dC/dx)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25312" y="2560320"/>
            <a:ext cx="164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F6C"/>
                </a:solidFill>
              </a:rPr>
              <a:t>⟺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089904" y="960120"/>
            <a:ext cx="2743200" cy="384048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89904" y="960120"/>
            <a:ext cx="2743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81344" y="987552"/>
            <a:ext cx="25603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DISOLUSI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81344" y="1298448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</a:rPr>
              <a:t>Kinetic Property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199632" y="1645920"/>
            <a:ext cx="2523744" cy="3017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Laju pelarutan partikel padat ke dalam medium; merupakan integrasi antara kelarutan dan difusi.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dC/dt = D·A·Cs/Vh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Williams, R.L., et al., Pharm Res, 2013; Sinko, Martin's Physical Pharmacy, 2022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FAKTOR YANG MEMPENGARUHI LAJU DISOLUSI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05156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🔬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14300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Ukuran Partikel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173736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↓ Ukuran partikel → ↑ Luas permukaan (A) → ↑ Laju disolusi. Mikronisasi &amp; nanosisasi meningkatkan kelarutan.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182112" y="96012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73552" y="105156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🌡️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913632" y="114300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Suhu Medium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273552" y="173736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↑ Suhu → ↑ Energi kinetik → ↑ Koefisien difusi (D) → ↑ Laju disolusi obat dalam medium.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89904" y="96012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81344" y="105156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🌊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21424" y="114300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Kecepatan Pengadukan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181344" y="173736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↑ Kecepatan → ↓ Tebal lapisan difusi (h) → ↑ Gradien konsentrasi → ↑ Laju disolusi.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301752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💧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10896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pH &amp; Sifat Medium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65760" y="370332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pH mempengaruhi ionisasi obat. Obat asam lemah lebih mudah larut di pH basa; sebaliknya untuk basa lemah.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182112" y="292608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273552" y="301752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⚗️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913632" y="310896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Kelarutan Jenuh (Cs)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3552" y="370332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Cs menentukan driving force disolusi. Dapat ditingkatkan melalui ko-solven, surfaktan, atau modifikasi polimorfisme.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089904" y="2926080"/>
            <a:ext cx="2743200" cy="182880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181344" y="301752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🧪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821424" y="3108960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6C"/>
                </a:solidFill>
              </a:rPr>
              <a:t>Polimorfisme Kristal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181344" y="370332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71E22"/>
                </a:solidFill>
              </a:rPr>
              <a:t>Bentuk amorf lebih mudah larut daripada kristal. Seleksi polimorf kritis dalam pengembangan formulasi.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</a:rPr>
              <a:t>Sumber: Dressman &amp; Reppas, Oral Drug Absorption, 2000; Lipinski et al., Adv Drug Deliv Rev, 2012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DISOLUSI &amp; BIOAVAILABILITAS OBAT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005840"/>
            <a:ext cx="3200400" cy="4114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02412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Sediaan Padat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41732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554480"/>
            <a:ext cx="3200400" cy="41148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65760" y="157276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Disintegrasi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371600" y="196596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103120"/>
            <a:ext cx="3200400" cy="4114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5760" y="212140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Granul/Partikel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371600" y="251460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2651760"/>
            <a:ext cx="3200400" cy="41148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267004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Disolusi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371600" y="306324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3200400"/>
            <a:ext cx="3200400" cy="4114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321868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Absorpsi GI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361188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5760" y="3749040"/>
            <a:ext cx="3200400" cy="41148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376732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Sirkulasi Sistemik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371600" y="4160520"/>
            <a:ext cx="118872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</a:rPr>
              <a:t>↓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65760" y="4297680"/>
            <a:ext cx="3200400" cy="4114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4315968"/>
            <a:ext cx="320040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Efek Terapi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931920" y="960120"/>
            <a:ext cx="4846320" cy="384048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4114800" y="1051560"/>
            <a:ext cx="44805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6C"/>
                </a:solidFill>
              </a:rPr>
              <a:t>Parameter Bioavailabilitas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114800" y="1508760"/>
            <a:ext cx="44805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51960" y="1554480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</a:rPr>
              <a:t>AUC (Area Under Curve)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251960" y="1819656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Total jumlah obat terserap ke sirkulasi sistemik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114800" y="2286000"/>
            <a:ext cx="44805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251960" y="2331720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</a:rPr>
              <a:t>Cmax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251960" y="2596896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Konsentrasi plasma puncak; dipengaruhi laju disolusi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114800" y="3063240"/>
            <a:ext cx="44805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251960" y="3108960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</a:rPr>
              <a:t>Tmax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251960" y="3374136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Waktu mencapai Cmax; lebih pendek jika disolusi cepat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114800" y="3840480"/>
            <a:ext cx="44805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251960" y="3886200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</a:rPr>
              <a:t>F (Bioavailabilitas)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251960" y="4151376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F = AUC_oral / AUC_iv × 100%; bergantung pada laju disolusi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Shargel &amp; Yu, Applied Biopharmaceutics, 2016; Rowland &amp; Tozer, Clinical Pharmacokinetics, 2010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UJI DISOLUSI DALAM FORMULASI &amp; EVALUASI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6C"/>
                </a:solidFill>
              </a:rPr>
              <a:t>Alat Uji Disolusi (Farmakope)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411480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41732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4F6C"/>
                </a:solidFill>
              </a:rPr>
              <a:t>Apparatus 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755648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Keranjang berputar (Basket), 50–100 rpm, untuk tablet &amp; kapsul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11480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00600" y="141732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4F6C"/>
                </a:solidFill>
              </a:rPr>
              <a:t>Apparatus 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800600" y="1755648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Dayung berputar (Paddle), 50–75 rpm, paling umum digunakan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65760" y="2331720"/>
            <a:ext cx="411480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7200" y="237744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4F6C"/>
                </a:solidFill>
              </a:rPr>
              <a:t>Apparatus III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2715768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Silinder resiprokal, untuk sediaan extended-release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2331720"/>
            <a:ext cx="4114800" cy="82296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00600" y="237744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4F6C"/>
                </a:solidFill>
              </a:rPr>
              <a:t>Apparatus IV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00600" y="2715768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Sel aliran (Flow-through), cocok untuk obat kurang larut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3383280"/>
            <a:ext cx="84124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6C"/>
                </a:solidFill>
              </a:rPr>
              <a:t>Strategi Formulasi untuk Meningkatkan Disolusi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65760" y="3794760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3767328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Mikronisasi &amp; nanosisasi partikel obat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3794760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0" y="3767328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Solid dispersion dengan polimer hidrofilik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365760" y="4142232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4114800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Penggunaan surfaktan (Polysorbate, SLS)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709160" y="4142232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4114800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Kompleksasi dengan siklodekstrin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65760" y="4489704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4360" y="4462272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Amorphous solid dispersion (ASD)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709160" y="4489704"/>
            <a:ext cx="182880" cy="1828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37760" y="4462272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Self-emulsifying drug delivery (SEDDS)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Pharmacopoeia Ind. Ed. V, 2020; USP 43-NF38; Blagden et al., Adv Drug Deliv Rev, 2007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4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RANGKUMAN PERTEMUAN 9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886968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6C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005840" y="868680"/>
            <a:ext cx="768096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914400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Emulsi adalah sistem dua fase yang distabilkan oleh emulgator; jenisnya: O/W, W/O, dan ganda.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673352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691640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6C"/>
                </a:solidFill>
              </a:rPr>
              <a:t>02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1673352"/>
            <a:ext cx="768096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1719072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Stabilitas emulsi dipengaruhi oleh nilai HLB, konsentrasi emulgator, suhu, dan potensial zeta.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478024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496312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6C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05840" y="2478024"/>
            <a:ext cx="768096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97280" y="2523744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Disolusi (Noyes-Whitney) dipengaruhi D, A, Cs, h; merupakan tahap kunci sebelum absorpsi obat.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282696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00984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6C"/>
                </a:solidFill>
              </a:rPr>
              <a:t>04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005840" y="3282696"/>
            <a:ext cx="768096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3328416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Klasifikasi BCS membantu memprediksi laju absorpsi berdasarkan kelarutan dan permeabilitas obat.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4087368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105656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6C"/>
                </a:solidFill>
              </a:rPr>
              <a:t>05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005840" y="4087368"/>
            <a:ext cx="768096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" y="4133088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Disolusi berpengaruh langsung pada bioavailabilitas (AUC, Cmax, Tmax) dan efektivitas terapi.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411480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54480" y="448056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51760" y="411480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49040" y="448056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46320" y="411480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0" y="448056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40880" y="411480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38160" y="4480560"/>
            <a:ext cx="274320" cy="274320"/>
          </a:xfrm>
          <a:prstGeom prst="ellipse">
            <a:avLst/>
          </a:prstGeom>
          <a:solidFill>
            <a:srgbClr val="F5A623">
              <a:alpha val="35000"/>
            </a:srgbClr>
          </a:solidFill>
          <a:ln w="12700">
            <a:solidFill>
              <a:srgbClr val="F5A623">
                <a:alpha val="5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1188720"/>
            <a:ext cx="73152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800" dirty="0">
                <a:solidFill>
                  <a:srgbClr val="F5A623"/>
                </a:solidFill>
              </a:rPr>
              <a:t>PERTEMUAN 10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1828800"/>
            <a:ext cx="8229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DISINTEGRASI TABLET &amp; KAPSUL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914400" y="28346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5A623"/>
                </a:solidFill>
              </a:rPr>
              <a:t>Sub CPMK 2 — Disintegrasi dalam Sistem Farmasi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KONSEP DASAR DISINTEGRASI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71E22"/>
                </a:solidFill>
              </a:rPr>
              <a:t>	</a:t>
            </a:r>
            <a:r>
              <a:rPr lang="en-US" sz="1250" i="1" dirty="0" err="1">
                <a:solidFill>
                  <a:srgbClr val="071E22"/>
                </a:solidFill>
              </a:rPr>
              <a:t>Disintegrasi</a:t>
            </a:r>
            <a:r>
              <a:rPr lang="en-US" sz="1250" i="1" dirty="0">
                <a:solidFill>
                  <a:srgbClr val="071E22"/>
                </a:solidFill>
              </a:rPr>
              <a:t> adalah proses hancurnya tablet atau kapsul menjadi partikel-partikel kecil ketika berkontak dengan cairan — merupakan tahap awal sebelum disolusi dan absorpsi obat.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4320" y="1645920"/>
            <a:ext cx="2011680" cy="50292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67335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Tablet/Kapsul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286000" y="1828800"/>
            <a:ext cx="15544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BAEF"/>
                </a:solidFill>
              </a:rPr>
              <a:t>→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441448" y="1645920"/>
            <a:ext cx="2011680" cy="50292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441448" y="167335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Wetting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453128" y="1828800"/>
            <a:ext cx="15544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BAEF"/>
                </a:solidFill>
              </a:rPr>
              <a:t>→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08576" y="1645920"/>
            <a:ext cx="2011680" cy="50292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08576" y="167335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Water Penetration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620256" y="1828800"/>
            <a:ext cx="15544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BAEF"/>
                </a:solidFill>
              </a:rPr>
              <a:t>→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775704" y="1645920"/>
            <a:ext cx="2011680" cy="50292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775704" y="167335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Swelling Disintegrant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690104" y="2148840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</a:rPr>
              <a:t>↙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74320" y="3200400"/>
            <a:ext cx="201168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322783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Fragmentation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2286000" y="3383280"/>
            <a:ext cx="15544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BAEF"/>
                </a:solidFill>
              </a:rPr>
              <a:t>→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441448" y="3200400"/>
            <a:ext cx="201168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2441448" y="322783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Granul/Partikel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453128" y="3383280"/>
            <a:ext cx="15544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BAEF"/>
                </a:solidFill>
              </a:rPr>
              <a:t>→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608576" y="3200400"/>
            <a:ext cx="201168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608576" y="3227832"/>
            <a:ext cx="2011680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Disolusi → Absorpsi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365760" y="4663440"/>
            <a:ext cx="8412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B4F6C"/>
                </a:solidFill>
              </a:rPr>
              <a:t>Mekanisme Disintegrasi melibatkan: Wicking → Swelling → Straining → Recovery of Deformation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65760" y="489204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Augsburger &amp; Hoag, Pharmaceutical Dosage Forms: Tablets, 2017; Bonfilio et al., Molecules, 2020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JENIS &amp; MEKANISME DISINTEGRAN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743200" cy="41148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" y="100584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Starch (Pati Jagung)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46304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Swelling &amp; wicking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65760" y="178308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5–20%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65760" y="207568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Tablet konvensional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82112" y="96012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82112" y="960120"/>
            <a:ext cx="274320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55264" y="100584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Croscarmellose Na (CCS)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73552" y="146304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Swelling + kapiler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273552" y="178308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1–5%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273552" y="207568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Tablet cetak langsung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089904" y="96012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89904" y="960120"/>
            <a:ext cx="2743200" cy="41148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63056" y="100584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Sodium Starch Glycolate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181344" y="146304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Super swelling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181344" y="178308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2–8%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181344" y="207568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Tablet, kapsul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288036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2880360"/>
            <a:ext cx="2743200" cy="4114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292608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Crospovidone (PVPP)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65760" y="338328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Wicking &amp; kapiler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65760" y="370332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1–5%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65760" y="399592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Tablet effervescent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3182112" y="288036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8B5CF6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182112" y="2880360"/>
            <a:ext cx="2743200" cy="41148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55264" y="292608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MCC (Avicel)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273552" y="338328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Deformasi elastis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273552" y="370332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10–30%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3273552" y="399592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Direct compression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089904" y="2880360"/>
            <a:ext cx="2743200" cy="1783080"/>
          </a:xfrm>
          <a:prstGeom prst="rect">
            <a:avLst/>
          </a:prstGeom>
          <a:solidFill>
            <a:srgbClr val="F3F4F6"/>
          </a:solidFill>
          <a:ln w="25400">
            <a:solidFill>
              <a:srgbClr val="EC4899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089904" y="2880360"/>
            <a:ext cx="2743200" cy="411480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163056" y="2926080"/>
            <a:ext cx="2596896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Alginat Natrium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181344" y="3383280"/>
            <a:ext cx="25603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E22"/>
                </a:solidFill>
              </a:rPr>
              <a:t>Mekanisme: Swelling hidrogen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6181344" y="370332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Konsentrasi: 5–10%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181344" y="3995928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71E22"/>
                </a:solidFill>
              </a:rPr>
              <a:t>Contoh aplikasi: Sediaan mukoadhesif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Rowe, Sheskey &amp; Quinn, Handbook of Pharmaceutical Excipients, 8th ed., 2017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FAKTOR YANG MEMPENGARUHI DISINTEGRASI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87452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11480" y="105156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⚙️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51560" y="114300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Tekanan Kompresi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691640"/>
            <a:ext cx="39319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Tekanan tinggi meningkatkan kekerasan tablet, memperlambat penetrasi air, dan memperpanjang waktu disintegrasi.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11480" y="2468880"/>
            <a:ext cx="3931920" cy="25603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87168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↑ Tekanan → ↑ Waktu disintegrasi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709160" y="960120"/>
            <a:ext cx="4206240" cy="187452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46320" y="105156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🧪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486400" y="114300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Jenis Disintegran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46320" y="1691640"/>
            <a:ext cx="39319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Disintegran superdisintegran (CCS, SSG, PVPP) bekerja jauh lebih cepat pada konsentrasi lebih rendah.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846320" y="2468880"/>
            <a:ext cx="3931920" cy="25603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92040" y="2487168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Superdisintegran &gt; Starch konvensional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2971800"/>
            <a:ext cx="4206240" cy="187452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11480" y="306324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💧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051560" y="315468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pH Medium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11480" y="3703320"/>
            <a:ext cx="39319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pH lambung (1–2) vs usus (6–8) mempengaruhi laju wetting, swelling disintegran, dan ionisasi obat.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11480" y="4480560"/>
            <a:ext cx="3931920" cy="25603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498848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Kritis untuk sediaan enteric-coated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709160" y="2971800"/>
            <a:ext cx="4206240" cy="187452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846320" y="3063240"/>
            <a:ext cx="640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🌡️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5486400" y="315468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Suhu Medium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46320" y="3703320"/>
            <a:ext cx="39319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Suhu 37°C (simulasi fisiologis) meningkatkan laju difusi air, mempercepat swelling, dan disintegrasi.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846320" y="4480560"/>
            <a:ext cx="3931920" cy="25603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92040" y="4498848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Suhu ↑ → Disintegrasi lebih cepat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Kibbe, Handbook of Pharmaceutical Excipients; Augsburger &amp; Hoag, Pharm Dosage Forms, 2017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DISINTEGRASI → DISOLUSI → ABSORPSI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71E22"/>
                </a:solidFill>
              </a:rPr>
              <a:t>Disintegrasi memperbesar luas permukaan partikel, sehingga mempercepat disolusi. Disolusi yang cepat meningkatkan konsentrasi obat di GI tract, mempercepat absorpsi dan meningkatkan bioavailabilitas.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1737360"/>
            <a:ext cx="2788920" cy="3063240"/>
          </a:xfrm>
          <a:prstGeom prst="rect">
            <a:avLst/>
          </a:prstGeom>
          <a:solidFill>
            <a:srgbClr val="F3F4F6"/>
          </a:solidFill>
          <a:ln w="2540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737360"/>
            <a:ext cx="2788920" cy="45720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764792"/>
            <a:ext cx="269748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DISINTEGRASI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11480" y="2331720"/>
            <a:ext cx="164592" cy="164592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30428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Tablet hancur menjadi granul/partikel kecil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11480" y="2880360"/>
            <a:ext cx="164592" cy="164592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85292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Luas permukaan meningkat dramatically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11480" y="3429000"/>
            <a:ext cx="164592" cy="164592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40156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Waktu disintegrasi: 5–30 menit (FI)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11480" y="3977640"/>
            <a:ext cx="164592" cy="164592"/>
          </a:xfrm>
          <a:prstGeom prst="ellipse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5020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Dipengaruhi: disintegran, tekanan, medium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063240" y="3017520"/>
            <a:ext cx="1188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F6C"/>
                </a:solidFill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182112" y="1737360"/>
            <a:ext cx="2788920" cy="306324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182112" y="1737360"/>
            <a:ext cx="2788920" cy="45720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27832" y="1764792"/>
            <a:ext cx="269748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DISOLUSI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319272" y="2331720"/>
            <a:ext cx="164592" cy="164592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47872" y="230428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Partikel kecil larut lebih cepat (∝ 1/r)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319272" y="2880360"/>
            <a:ext cx="164592" cy="164592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47872" y="285292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Konsentrasi di GI tract meningkat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319272" y="3429000"/>
            <a:ext cx="164592" cy="164592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47872" y="340156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Laju = D·A·(Cs-C)/h (Noyes-Whitney)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319272" y="3977640"/>
            <a:ext cx="164592" cy="164592"/>
          </a:xfrm>
          <a:prstGeom prst="ellipse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547872" y="395020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Dipengaruhi: pH, agitasi, suhu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971032" y="3017520"/>
            <a:ext cx="1188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F6C"/>
                </a:solidFill>
              </a:rPr>
              <a:t>→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6089904" y="1737360"/>
            <a:ext cx="2788920" cy="306324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089904" y="1737360"/>
            <a:ext cx="278892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35624" y="1764792"/>
            <a:ext cx="269748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ABSORPSI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227064" y="2331720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55664" y="230428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Difusi melintasi membran GI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227064" y="2880360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55664" y="285292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Distribusi ke sirkulasi sistemik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227064" y="3429000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55664" y="340156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Kadar plasma mencapai Cmax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227064" y="3977640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55664" y="3950208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Efek terapi tercapai jika ≥ MEC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Dressman &amp; Reppas, Oral Drug Absorption, 2000; Shargel &amp; Yu, Applied Biopharmaceutics, 2016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UJI DISINTEGRASI — STANDAR FARMAKOPE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Batas Waktu Disintegrasi (Farmakope Indonesia Ed. VI &amp; USP 43)</a:t>
            </a:r>
            <a:endParaRPr lang="en-US" sz="12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/>
        </p:nvGraphicFramePr>
        <p:xfrm>
          <a:off x="365760" y="1325880"/>
          <a:ext cx="8412480" cy="204216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Jenis Sediaan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Medium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Waktu Maks.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Tablet tidak bersalut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Air / larutan HCl 0.1 N, 37°C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≤ 15 menit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Tablet salut gula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Air, 37°C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≤ 30 menit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Tablet salut enterik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HCl 0.1 N (2 jam), buffer pH 6.8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Tidak hancur dalam asam; hancur ≤ 60 menit pH 6.8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Kapsul keras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Air / HCl 0.1 N, 37°C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≤ 30 menit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Tablet effervescent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Air suling, 15–25°C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71E22"/>
                          </a:solidFill>
                        </a:rPr>
                        <a:t>≤ 5 menit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3429000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Prosedur &amp; Ketentuan Pengujian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65760" y="3822192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4360" y="379476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6 tablet diuji simultan; semua harus disintegrasi dalam waktu yang ditentukan.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4078224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405079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Alat: keranjang vertikal bergerak naik-turun (2 cm, 29–32 siklus/menit).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65760" y="4334256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4360" y="4306824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Cakram penahan dipasang di atas tablet untuk memastikan kontak medium yang optimal.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65760" y="4590288"/>
            <a:ext cx="164592" cy="164592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4360" y="4562856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Jika 1–2 tablet gagal, uji diulang dengan 12 tablet; ≥ 10 dari 18 harus memenuhi syarat.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FI Ed. VI, 2020; USP 43-NF38; Augsburger &amp; Hoag, Pharmaceutical Dosage Forms, 2017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FORMULASI SEDIAAN PADAT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Komponen &amp; Peran dalam Formulasi Tablet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42646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Zat Aktif (API)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57200" y="175564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Komponen utama berkhasiat; sifat fisikokimia menentukan strategi formulasi.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00600" y="142646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Pengisi (Diluent)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800600" y="175564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MCC, laktosa, kalsium fosfat; memberikan bulk dan memperbaiki kompresibilitas.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65760" y="233172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7200" y="238658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Pengikat (Binder)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57200" y="271576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PVP, HPMC, amilum; mengikat partikel agar tablet terbentuk dan tahan.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233172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00600" y="238658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Disintegran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800600" y="271576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CCS, SSG, crospovidone; membantu hancurnya tablet setelah ditelan.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65760" y="329184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57200" y="334670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Lubrikan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367588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Mg stearat, talc; mengurangi gesekan saat ejeksi tablet dari cetakan.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09160" y="3291840"/>
            <a:ext cx="4114800" cy="868680"/>
          </a:xfrm>
          <a:prstGeom prst="rect">
            <a:avLst/>
          </a:prstGeom>
          <a:solidFill>
            <a:srgbClr val="F3F4F6"/>
          </a:solidFill>
          <a:ln w="127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00600" y="3346704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4F6C"/>
                </a:solidFill>
              </a:rPr>
              <a:t>Glidan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800600" y="3675888"/>
            <a:ext cx="3931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Aerosil (SiO₂ koloid); meningkatkan sifat alir granul/serbuk sebelum kompresi.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65760" y="4297680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Metode Pembuatan Tablet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4663440"/>
            <a:ext cx="2743200" cy="36576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681728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Granulasi Basah: Kualitas tinggi; cocok API sensitif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73552" y="4663440"/>
            <a:ext cx="2743200" cy="3657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364992" y="4681728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Granulasi Kering: Untuk API sensitif panas/air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181344" y="4663440"/>
            <a:ext cx="2743200" cy="3657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72784" y="4681728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Cetak Langsung: Paling efisien; membutuhkan eksipien khusus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65760" y="50749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Rowe, Sheskey &amp; Quinn, Handbook of Pharmaceutical Excipients, 8th ed., 2017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DISINTEGRASI &amp; KINERJA SEDIAAN FARMASI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4F6C"/>
                </a:solidFill>
              </a:rPr>
              <a:t>Skenario Waktu Disintegrasi vs Kinerja Sediaan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1371600"/>
            <a:ext cx="2788920" cy="3246120"/>
          </a:xfrm>
          <a:prstGeom prst="rect">
            <a:avLst/>
          </a:prstGeom>
          <a:solidFill>
            <a:srgbClr val="FEF3C7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417320" y="1463040"/>
            <a:ext cx="5486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65760" y="2011680"/>
            <a:ext cx="26060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9E0B"/>
                </a:solidFill>
              </a:rPr>
              <a:t>Terlalu Lambat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912" y="2514600"/>
            <a:ext cx="155448" cy="1554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" y="248716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Obat tidak sempat larut sebelum melewati usus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38912" y="3017520"/>
            <a:ext cx="155448" cy="1554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299008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Bioavailabilitas rendah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8912" y="3520440"/>
            <a:ext cx="155448" cy="1554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349300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Kegagalan terapi klinis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38912" y="4023360"/>
            <a:ext cx="155448" cy="1554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399592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Contoh: tablet keras overcompressed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182112" y="1371600"/>
            <a:ext cx="2788920" cy="3246120"/>
          </a:xfrm>
          <a:prstGeom prst="rect">
            <a:avLst/>
          </a:prstGeom>
          <a:solidFill>
            <a:srgbClr val="D1FAE5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325112" y="1463040"/>
            <a:ext cx="5486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✅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273552" y="2011680"/>
            <a:ext cx="26060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</a:rPr>
              <a:t>Optimal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346704" y="2514600"/>
            <a:ext cx="155448" cy="1554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66160" y="248716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Laju disolusi optimal sesuai Noyes-Whitney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346704" y="3017520"/>
            <a:ext cx="155448" cy="1554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66160" y="299008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Bioavailabilitas tinggi (F meningkat)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46704" y="3520440"/>
            <a:ext cx="155448" cy="1554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566160" y="349300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Efek terapi tercapai tepat waktu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346704" y="4023360"/>
            <a:ext cx="155448" cy="1554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66160" y="399592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Kinerja sediaan sesuai spesifikasi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089904" y="1371600"/>
            <a:ext cx="2788920" cy="3246120"/>
          </a:xfrm>
          <a:prstGeom prst="rect">
            <a:avLst/>
          </a:prstGeom>
          <a:solidFill>
            <a:srgbClr val="FEE2E2"/>
          </a:solidFill>
          <a:ln w="25400">
            <a:solidFill>
              <a:srgbClr val="EF4444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7232904" y="1463040"/>
            <a:ext cx="5486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⚡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6181344" y="2011680"/>
            <a:ext cx="26060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F4444"/>
                </a:solidFill>
              </a:rPr>
              <a:t>Terlalu Cepat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254496" y="2514600"/>
            <a:ext cx="155448" cy="155448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73952" y="248716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Pelepasan obat tidak terkontrol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254496" y="3017520"/>
            <a:ext cx="155448" cy="155448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73952" y="299008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Peningkatan efek samping toksik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254496" y="3520440"/>
            <a:ext cx="155448" cy="155448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73952" y="349300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Kehilangan efek lepas lambat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254496" y="4023360"/>
            <a:ext cx="155448" cy="155448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73952" y="3995928"/>
            <a:ext cx="22860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Contoh: sediaan SR yang disintegran berlebih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365760" y="4709160"/>
            <a:ext cx="84124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0B4F6C"/>
                </a:solidFill>
              </a:rPr>
              <a:t>Optimasi waktu disintegrasi adalah kunci keseimbangan antara stabilitas, keamanan, dan efektivitas sediaan farmasi.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365760" y="4919472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Aulton &amp; Taylor, Pharmaceutics: Science of Dosage Form Design, 2013; ICH Q6A Guideline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IN VITRO – IN VIVO CORRELATION (IVIVC)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71E22"/>
                </a:solidFill>
              </a:rPr>
              <a:t>IVIVC menghubungkan profil disolusi in vitro (uji laboratorium) dengan profil absorpsi in vivo (respon biologis pada tubuh), penting untuk memprediksi bioavailabilitas tanpa uji klinis berulang.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691640"/>
            <a:ext cx="8412480" cy="914400"/>
          </a:xfrm>
          <a:prstGeom prst="rect">
            <a:avLst/>
          </a:prstGeom>
          <a:solidFill>
            <a:srgbClr val="F3F4F6"/>
          </a:solidFill>
          <a:ln w="2540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691640"/>
            <a:ext cx="1005840" cy="9144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965960"/>
            <a:ext cx="1005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Level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63040" y="1746504"/>
            <a:ext cx="50292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Korelasi point-to-point antara profil disolusi in vitro dan profil absorpsi in vivo. Level paling bermakna.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463040" y="2258568"/>
            <a:ext cx="7132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</a:rPr>
              <a:t>Penggunaan: Perpanjangan hak eksklusif, penghindaran uji bioekivalen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65760" y="2715768"/>
            <a:ext cx="8412480" cy="914400"/>
          </a:xfrm>
          <a:prstGeom prst="rect">
            <a:avLst/>
          </a:prstGeom>
          <a:solidFill>
            <a:srgbClr val="F3F4F6"/>
          </a:solidFill>
          <a:ln w="2540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65760" y="2715768"/>
            <a:ext cx="1005840" cy="914400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990088"/>
            <a:ext cx="1005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Level B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63040" y="2770632"/>
            <a:ext cx="50292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Korelasi antara MDT (mean dissolution time) in vitro dan MRT (mean residence time) in vivo.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463040" y="3282696"/>
            <a:ext cx="7132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</a:rPr>
              <a:t>Penggunaan: Informatif tapi kurang diakui regulasi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3739896"/>
            <a:ext cx="8412480" cy="914400"/>
          </a:xfrm>
          <a:prstGeom prst="rect">
            <a:avLst/>
          </a:prstGeom>
          <a:solidFill>
            <a:srgbClr val="F3F4F6"/>
          </a:solidFill>
          <a:ln w="2540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65760" y="3739896"/>
            <a:ext cx="1005840" cy="9144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4014216"/>
            <a:ext cx="1005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Level C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63040" y="3794760"/>
            <a:ext cx="50292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71E22"/>
                </a:solidFill>
              </a:rPr>
              <a:t>Korelasi antara satu parameter disolusi (misal Q30) dengan satu parameter PK (Cmax atau AUC).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463040" y="4306824"/>
            <a:ext cx="7132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</a:rPr>
              <a:t>Penggunaan: Paling sederhana; digunakan untuk formulasi awal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FDA Guidance for Industry: IVIVC Studies for Immediate Release Oral Forms, 2022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B4F6C"/>
          </a:solidFill>
          <a:ln w="12700">
            <a:solidFill>
              <a:srgbClr val="0B4F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APLIKASI KLINIS &amp; REGULASI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4114800" cy="1783080"/>
          </a:xfrm>
          <a:prstGeom prst="rect">
            <a:avLst/>
          </a:prstGeom>
          <a:solidFill>
            <a:srgbClr val="F3F4F6"/>
          </a:solidFill>
          <a:ln w="19050">
            <a:solidFill>
              <a:srgbClr val="0B4F6C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05156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⚖️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97280" y="114300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4F6C"/>
                </a:solidFill>
              </a:rPr>
              <a:t>Uji Bioekivalensi (BE)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69164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Dua formulasi bioekivalen jika AUC dan Cmax dalam rentang 80–125% (90% CI). Uji disolusi dan disintegrasi menjadi data pendukung kritis.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114800" cy="1783080"/>
          </a:xfrm>
          <a:prstGeom prst="rect">
            <a:avLst/>
          </a:prstGeom>
          <a:solidFill>
            <a:srgbClr val="F3F4F6"/>
          </a:solidFill>
          <a:ln w="19050">
            <a:solidFill>
              <a:srgbClr val="01BAEF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00600" y="105156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🏛️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40680" y="114300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1BAEF"/>
                </a:solidFill>
              </a:rPr>
              <a:t>Obat Generik &amp; BPOM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00600" y="169164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BPOM/FDA mensyaratkan profil disolusi komparatif (f2 ≥ 50) antara produk generik dan inovator sebagai bukti ekivalensi farmasetika.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" y="2880360"/>
            <a:ext cx="4114800" cy="1783080"/>
          </a:xfrm>
          <a:prstGeom prst="rect">
            <a:avLst/>
          </a:prstGeom>
          <a:solidFill>
            <a:srgbClr val="F3F4F6"/>
          </a:solidFill>
          <a:ln w="19050">
            <a:solidFill>
              <a:srgbClr val="F5A623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57200" y="297180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⏱️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97280" y="306324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A623"/>
                </a:solidFill>
              </a:rPr>
              <a:t>Formulasi Extended-Release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361188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Kontrol disintegrasi dan disolusi digunakan untuk mencapai profil pelepasan terkontrol (HPMC matrix, coated pellet, osmotic pump).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09160" y="2880360"/>
            <a:ext cx="4114800" cy="1783080"/>
          </a:xfrm>
          <a:prstGeom prst="rect">
            <a:avLst/>
          </a:prstGeom>
          <a:solidFill>
            <a:srgbClr val="F3F4F6"/>
          </a:solidFill>
          <a:ln w="19050">
            <a:solidFill>
              <a:srgbClr val="10B981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800600" y="297180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💨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440680" y="306324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</a:rPr>
              <a:t>Fast Disintegrating Tablet (FDT)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800600" y="361188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71E22"/>
                </a:solidFill>
              </a:rPr>
              <a:t>Tablet ODT hancur dalam ≤ 30 detik dalam mulut; menggunakan liofilisasi, co-processing, atau freeze-drying untuk laju disintegrasi ultra-cepat.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7280"/>
                </a:solidFill>
              </a:rPr>
              <a:t>Sumber: WHO Technical Report Series 937, 2006; BPOM RI Perka No. 17/2022; FDA Bioequivalence Guidance, 2022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RANGKUMAN PERTEMUAN 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886968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E22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005840" y="868680"/>
            <a:ext cx="7680960" cy="59436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914400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Disintegrasi: hancurnya tablet/kapsul menjadi partikel kecil (wetting → swelling → fragmentation).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673352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691640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E22"/>
                </a:solidFill>
              </a:rPr>
              <a:t>02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1673352"/>
            <a:ext cx="7680960" cy="59436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1719072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Disintegran (CCS, SSG, PVPP) dan tekanan kompresi adalah faktor kunci waktu disintegrasi.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478024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496312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E22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05840" y="2478024"/>
            <a:ext cx="7680960" cy="59436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97280" y="2523744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Disintegrasi → Disolusi → Absorpsi: rantai proses biofarmasi yang menentukan bioavailabilitas.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282696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00984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E22"/>
                </a:solidFill>
              </a:rPr>
              <a:t>04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005840" y="3282696"/>
            <a:ext cx="7680960" cy="59436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3328416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Uji disintegrasi mengikuti standar FI/USP; batas waktu bervariasi sesuai jenis sediaan.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4087368"/>
            <a:ext cx="457200" cy="5943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105656"/>
            <a:ext cx="457200" cy="5577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E22"/>
                </a:solidFill>
              </a:rPr>
              <a:t>05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005840" y="4087368"/>
            <a:ext cx="7680960" cy="59436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" y="4133088"/>
            <a:ext cx="7498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IVIVC (Level A/B/C) menghubungkan profil disolusi in vitro dengan respons farmakokinetik in vivo.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4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4864"/>
            <a:ext cx="182880" cy="5033772"/>
          </a:xfrm>
          <a:prstGeom prst="rect">
            <a:avLst/>
          </a:prstGeom>
          <a:solidFill>
            <a:srgbClr val="01BAEF"/>
          </a:solidFill>
          <a:ln w="12700">
            <a:solidFill>
              <a:srgbClr val="01BA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3716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REFERENSI &amp; PENUTUP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65760" y="777240"/>
            <a:ext cx="84124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1BAEF"/>
                </a:solidFill>
              </a:rPr>
              <a:t>Daftar Pustaka Utama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1188720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161288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Sinko, P.J. (2022). Martin's Physical Pharmacy and Pharmaceutical Sciences. 8th Ed. LWW.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65760" y="1609344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1581912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Rowe, R.C., Sheskey, P.J., &amp; Quinn, M.E. (2017). Handbook of Pharmaceutical Excipients. 8th Ed.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65760" y="2029968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2002536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Augsburger, L.L. &amp; Hoag, S.W. (2017). Pharmaceutical Dosage Forms: Tablets. 3rd Ed. Informa.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2450592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423160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Shargel, L. &amp; Yu, A.B.C. (2016). Applied Biopharmaceutics &amp; Pharmacokinetics. 7th Ed. McGraw-Hill.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2871216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2843784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Tadros, T. (2016). Emulsions: Formation, Stability, Industrial Applications. De Gruyter.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65760" y="3291840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3264408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Farmakope Indonesia Edisi VI. (2020). Kementerian Kesehatan Republik Indonesia.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65760" y="3712464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4360" y="3685032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FDA Guidance for Industry: Waiver of In Vivo Bioavailability Based on BCS. (2017). US FDA.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65760" y="4133088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4360" y="4105656"/>
            <a:ext cx="822960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BPOM RI Peraturan Kepala No. 17/2022 tentang Pedoman Uji Bioekivalensi.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65760" y="4617720"/>
            <a:ext cx="8412480" cy="411480"/>
          </a:xfrm>
          <a:prstGeom prst="rect">
            <a:avLst/>
          </a:prstGeom>
          <a:solidFill>
            <a:srgbClr val="01BAEF">
              <a:alpha val="20000"/>
            </a:srgbClr>
          </a:solidFill>
          <a:ln w="12700">
            <a:solidFill>
              <a:srgbClr val="01BAEF">
                <a:alpha val="4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11480" y="4663440"/>
            <a:ext cx="83210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</a:rPr>
              <a:t>STIKES Prima Indonesia  |  Program Studi S1 Farmasi  |  Mata Kuliah Farmasi Fisika  |  </a:t>
            </a:r>
            <a:r>
              <a:rPr lang="en-US" sz="900" dirty="0" err="1">
                <a:solidFill>
                  <a:srgbClr val="FFFFFF"/>
                </a:solidFill>
              </a:rPr>
              <a:t>Pertemuan</a:t>
            </a:r>
            <a:r>
              <a:rPr lang="en-US" sz="900" dirty="0">
                <a:solidFill>
                  <a:srgbClr val="FFFFFF"/>
                </a:solidFill>
              </a:rPr>
              <a:t> 9&amp;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2706</Words>
  <Application>Microsoft Macintosh PowerPoint</Application>
  <PresentationFormat>Peragaan Layar (16:9)</PresentationFormat>
  <Paragraphs>406</Paragraphs>
  <Slides>25</Slides>
  <Notes>25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Farmasi Fisika - Emulsi, Disolusi &amp; Disintegrasi</dc:title>
  <dc:subject>PptxGenJS Presentation</dc:subject>
  <dc:creator>STIKES Prima Indonesia</dc:creator>
  <cp:lastModifiedBy>Reski Mulia</cp:lastModifiedBy>
  <cp:revision>6</cp:revision>
  <dcterms:created xsi:type="dcterms:W3CDTF">2026-05-24T09:04:39Z</dcterms:created>
  <dcterms:modified xsi:type="dcterms:W3CDTF">2026-05-24T09:21:49Z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1033-12.1.25867.25867</vt:lpwstr>
  </property>
  <property fmtid="{D5CDD505-2E9C-101B-9397-08002B2CF9AE}" pid="3" name="ICV">
    <vt:lpwstr>B4771F09F8D5F3FA27BF126A09EB8A72_43</vt:lpwstr>
  </property>
</Properties>
</file>