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9" r:id="rId9"/>
    <p:sldId id="270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85" d="100"/>
          <a:sy n="85" d="100"/>
        </p:scale>
        <p:origin x="-708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64751" y="1371600"/>
            <a:ext cx="504913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0066CC"/>
                </a:solidFill>
              </a:defRPr>
            </a:pPr>
            <a:r>
              <a:rPr dirty="0"/>
              <a:t>MEDIA PERTUMBUHAN BAKTERI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33919" y="2743200"/>
            <a:ext cx="5504969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>
                <a:solidFill>
                  <a:srgbClr val="1E1E1E"/>
                </a:solidFill>
              </a:defRPr>
            </a:pPr>
            <a:r>
              <a:rPr lang="en-US" dirty="0" err="1" smtClean="0"/>
              <a:t>Sharfina</a:t>
            </a:r>
            <a:r>
              <a:rPr lang="en-US" dirty="0" smtClean="0"/>
              <a:t> </a:t>
            </a:r>
            <a:r>
              <a:rPr lang="en-US" dirty="0" err="1" smtClean="0"/>
              <a:t>Maulidayanti</a:t>
            </a:r>
            <a:r>
              <a:rPr lang="en-US" dirty="0" smtClean="0"/>
              <a:t>, </a:t>
            </a:r>
            <a:r>
              <a:rPr lang="en-US" dirty="0" err="1" smtClean="0"/>
              <a:t>M.Si</a:t>
            </a:r>
            <a:endParaRPr lang="en-US" dirty="0" smtClean="0"/>
          </a:p>
          <a:p>
            <a:pPr algn="ctr">
              <a:defRPr sz="2000">
                <a:solidFill>
                  <a:srgbClr val="1E1E1E"/>
                </a:solidFill>
              </a:defRPr>
            </a:pPr>
            <a:r>
              <a:rPr dirty="0" err="1" smtClean="0"/>
              <a:t>Bakteriologi</a:t>
            </a:r>
            <a:r>
              <a:rPr dirty="0" smtClean="0"/>
              <a:t> </a:t>
            </a:r>
            <a:r>
              <a:rPr dirty="0"/>
              <a:t>– </a:t>
            </a:r>
            <a:r>
              <a:rPr dirty="0" err="1"/>
              <a:t>Teknologi</a:t>
            </a:r>
            <a:r>
              <a:rPr dirty="0"/>
              <a:t> </a:t>
            </a:r>
            <a:r>
              <a:rPr dirty="0" err="1"/>
              <a:t>Laboratorium</a:t>
            </a:r>
            <a:r>
              <a:rPr dirty="0"/>
              <a:t> </a:t>
            </a:r>
            <a:r>
              <a:rPr dirty="0" err="1"/>
              <a:t>Medis</a:t>
            </a:r>
            <a:r>
              <a:rPr dirty="0"/>
              <a:t> (TLM)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066CC"/>
                </a:solidFill>
              </a:defRPr>
            </a:pPr>
            <a:r>
              <a:t>Capaian Pembelajaran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1E1E1E"/>
                </a:solidFill>
              </a:defRPr>
            </a:pPr>
            <a:r>
              <a:t>Menjelaskan pengertian media pertumbuhan bakteri</a:t>
            </a:r>
          </a:p>
          <a:p>
            <a:pPr>
              <a:defRPr sz="2000">
                <a:solidFill>
                  <a:srgbClr val="1E1E1E"/>
                </a:solidFill>
              </a:defRPr>
            </a:pPr>
            <a:r>
              <a:t>Mengidentifikasi klasifikasi media bakteri</a:t>
            </a:r>
          </a:p>
          <a:p>
            <a:pPr>
              <a:defRPr sz="2000">
                <a:solidFill>
                  <a:srgbClr val="1E1E1E"/>
                </a:solidFill>
              </a:defRPr>
            </a:pPr>
            <a:r>
              <a:t>Menentukan penggunaan media dalam diagnosis laboratorium</a:t>
            </a:r>
          </a:p>
          <a:p>
            <a:pPr>
              <a:defRPr sz="2000">
                <a:solidFill>
                  <a:srgbClr val="1E1E1E"/>
                </a:solidFill>
              </a:defRPr>
            </a:pPr>
            <a:r>
              <a:t>Memahami kontrol kualitas media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6928" y="365760"/>
            <a:ext cx="33133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0066CC"/>
                </a:solidFill>
              </a:defRPr>
            </a:pPr>
            <a:r>
              <a:t>Pengertian Media Kultur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1E1E1E"/>
                </a:solidFill>
              </a:defRPr>
            </a:pPr>
            <a:r>
              <a:t>Substrat nutrisi untuk menumbuhkan mikroorganisme di laboratorium</a:t>
            </a:r>
          </a:p>
          <a:p>
            <a:pPr>
              <a:defRPr sz="2000">
                <a:solidFill>
                  <a:srgbClr val="1E1E1E"/>
                </a:solidFill>
              </a:defRPr>
            </a:pPr>
            <a:r>
              <a:t>Mengandung nutrien, air, pH sesuai kebutuhan bakteri</a:t>
            </a:r>
          </a:p>
          <a:p>
            <a:pPr>
              <a:defRPr sz="2000">
                <a:solidFill>
                  <a:srgbClr val="1E1E1E"/>
                </a:solidFill>
              </a:defRPr>
            </a:pPr>
            <a:r>
              <a:t>Digunakan untuk isolasi, identifikasi, dan uji sensitivitas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099" y="2514599"/>
            <a:ext cx="8743486" cy="3357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65732" y="365760"/>
            <a:ext cx="315573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0066CC"/>
                </a:solidFill>
              </a:defRPr>
            </a:pPr>
            <a:r>
              <a:rPr dirty="0" err="1"/>
              <a:t>Syarat</a:t>
            </a:r>
            <a:r>
              <a:rPr dirty="0"/>
              <a:t> Media yang </a:t>
            </a:r>
            <a:r>
              <a:rPr dirty="0" err="1"/>
              <a:t>Baik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4437625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1E1E1E"/>
                </a:solidFill>
              </a:defRPr>
            </a:pPr>
            <a:r>
              <a:rPr lang="en-US" dirty="0" smtClean="0"/>
              <a:t>1. </a:t>
            </a:r>
            <a:r>
              <a:rPr dirty="0" err="1" smtClean="0"/>
              <a:t>Steril</a:t>
            </a:r>
            <a:r>
              <a:rPr dirty="0" smtClean="0"/>
              <a:t> </a:t>
            </a:r>
            <a:r>
              <a:rPr dirty="0" err="1"/>
              <a:t>dan</a:t>
            </a:r>
            <a:r>
              <a:rPr dirty="0"/>
              <a:t> </a:t>
            </a:r>
            <a:r>
              <a:rPr dirty="0" err="1"/>
              <a:t>bebas</a:t>
            </a:r>
            <a:r>
              <a:rPr dirty="0"/>
              <a:t> </a:t>
            </a:r>
            <a:r>
              <a:rPr dirty="0" err="1"/>
              <a:t>kontaminasi</a:t>
            </a:r>
            <a:endParaRPr dirty="0"/>
          </a:p>
          <a:p>
            <a:pPr>
              <a:defRPr sz="2000">
                <a:solidFill>
                  <a:srgbClr val="1E1E1E"/>
                </a:solidFill>
              </a:defRPr>
            </a:pPr>
            <a:r>
              <a:rPr lang="en-US" dirty="0" smtClean="0"/>
              <a:t>2. </a:t>
            </a:r>
            <a:r>
              <a:rPr dirty="0" err="1" smtClean="0"/>
              <a:t>Mengandung</a:t>
            </a:r>
            <a:r>
              <a:rPr dirty="0" smtClean="0"/>
              <a:t> </a:t>
            </a:r>
            <a:r>
              <a:rPr dirty="0" err="1"/>
              <a:t>nutrisi</a:t>
            </a:r>
            <a:r>
              <a:rPr dirty="0"/>
              <a:t> </a:t>
            </a:r>
            <a:r>
              <a:rPr dirty="0" err="1"/>
              <a:t>cukup</a:t>
            </a:r>
            <a:endParaRPr dirty="0"/>
          </a:p>
          <a:p>
            <a:pPr>
              <a:defRPr sz="2000">
                <a:solidFill>
                  <a:srgbClr val="1E1E1E"/>
                </a:solidFill>
              </a:defRPr>
            </a:pPr>
            <a:r>
              <a:rPr lang="en-US" dirty="0" smtClean="0"/>
              <a:t>3. </a:t>
            </a:r>
            <a:r>
              <a:rPr dirty="0" smtClean="0"/>
              <a:t>pH </a:t>
            </a:r>
            <a:r>
              <a:rPr dirty="0"/>
              <a:t>optimal (</a:t>
            </a:r>
            <a:r>
              <a:rPr dirty="0" err="1"/>
              <a:t>umumnya</a:t>
            </a:r>
            <a:r>
              <a:rPr dirty="0"/>
              <a:t> 7,2–7,4)</a:t>
            </a:r>
          </a:p>
          <a:p>
            <a:pPr>
              <a:defRPr sz="2000">
                <a:solidFill>
                  <a:srgbClr val="1E1E1E"/>
                </a:solidFill>
              </a:defRPr>
            </a:pPr>
            <a:r>
              <a:rPr lang="en-US" dirty="0" smtClean="0"/>
              <a:t>4. </a:t>
            </a:r>
            <a:r>
              <a:rPr dirty="0" err="1" smtClean="0"/>
              <a:t>Konsistensi</a:t>
            </a:r>
            <a:r>
              <a:rPr dirty="0" smtClean="0"/>
              <a:t> </a:t>
            </a:r>
            <a:r>
              <a:rPr dirty="0" err="1"/>
              <a:t>sesuai</a:t>
            </a:r>
            <a:r>
              <a:rPr dirty="0"/>
              <a:t> </a:t>
            </a:r>
            <a:r>
              <a:rPr dirty="0" err="1"/>
              <a:t>tujuan</a:t>
            </a:r>
            <a:r>
              <a:rPr dirty="0"/>
              <a:t> </a:t>
            </a:r>
            <a:r>
              <a:rPr dirty="0" err="1"/>
              <a:t>pemeriksaan</a:t>
            </a:r>
            <a:endParaRPr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8354" y="1097279"/>
            <a:ext cx="5771646" cy="402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34859" y="365760"/>
            <a:ext cx="461748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0066CC"/>
                </a:solidFill>
              </a:defRPr>
            </a:pPr>
            <a:r>
              <a:rPr dirty="0" err="1"/>
              <a:t>Klasifikasi</a:t>
            </a:r>
            <a:r>
              <a:rPr dirty="0"/>
              <a:t> </a:t>
            </a:r>
            <a:r>
              <a:rPr dirty="0" err="1"/>
              <a:t>Berdasarkan</a:t>
            </a:r>
            <a:r>
              <a:rPr dirty="0"/>
              <a:t> </a:t>
            </a:r>
            <a:r>
              <a:rPr dirty="0" err="1"/>
              <a:t>Konsistensi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4278159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1E1E1E"/>
                </a:solidFill>
              </a:defRPr>
            </a:pPr>
            <a:r>
              <a:rPr lang="en-US" dirty="0" smtClean="0"/>
              <a:t>1. </a:t>
            </a:r>
            <a:r>
              <a:rPr dirty="0" smtClean="0"/>
              <a:t>Media </a:t>
            </a:r>
            <a:r>
              <a:rPr dirty="0" err="1" smtClean="0"/>
              <a:t>cair</a:t>
            </a:r>
            <a:r>
              <a:rPr lang="en-US" dirty="0" smtClean="0"/>
              <a:t>                   </a:t>
            </a:r>
            <a:r>
              <a:rPr dirty="0" smtClean="0"/>
              <a:t>: </a:t>
            </a:r>
            <a:r>
              <a:rPr dirty="0"/>
              <a:t>Nutrient broth</a:t>
            </a:r>
          </a:p>
          <a:p>
            <a:pPr>
              <a:defRPr sz="2000">
                <a:solidFill>
                  <a:srgbClr val="1E1E1E"/>
                </a:solidFill>
              </a:defRPr>
            </a:pPr>
            <a:r>
              <a:rPr lang="en-US" dirty="0" smtClean="0"/>
              <a:t>2. </a:t>
            </a:r>
            <a:r>
              <a:rPr dirty="0" smtClean="0"/>
              <a:t>Media </a:t>
            </a:r>
            <a:r>
              <a:rPr dirty="0" err="1" smtClean="0"/>
              <a:t>padat</a:t>
            </a:r>
            <a:r>
              <a:rPr lang="en-US" dirty="0" smtClean="0"/>
              <a:t>               </a:t>
            </a:r>
            <a:r>
              <a:rPr dirty="0" smtClean="0"/>
              <a:t>: </a:t>
            </a:r>
            <a:r>
              <a:rPr dirty="0"/>
              <a:t>Nutrient agar</a:t>
            </a:r>
          </a:p>
          <a:p>
            <a:pPr>
              <a:defRPr sz="2000">
                <a:solidFill>
                  <a:srgbClr val="1E1E1E"/>
                </a:solidFill>
              </a:defRPr>
            </a:pPr>
            <a:r>
              <a:rPr lang="en-US" dirty="0" smtClean="0"/>
              <a:t>3. </a:t>
            </a:r>
            <a:r>
              <a:rPr dirty="0" smtClean="0"/>
              <a:t>Media </a:t>
            </a:r>
            <a:r>
              <a:rPr dirty="0"/>
              <a:t>semi </a:t>
            </a:r>
            <a:r>
              <a:rPr dirty="0" err="1" smtClean="0"/>
              <a:t>padat</a:t>
            </a:r>
            <a:r>
              <a:rPr lang="en-US" dirty="0" smtClean="0"/>
              <a:t>      </a:t>
            </a:r>
            <a:r>
              <a:rPr dirty="0" smtClean="0"/>
              <a:t>: </a:t>
            </a:r>
            <a:r>
              <a:rPr dirty="0"/>
              <a:t>SIM media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6331" y="1371600"/>
            <a:ext cx="5852018" cy="4059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066CC"/>
                </a:solidFill>
              </a:defRPr>
            </a:pPr>
            <a:r>
              <a:t>Klasifikasi Berdasarkan Fungsi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2245936" cy="19389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1E1E1E"/>
                </a:solidFill>
              </a:defRPr>
            </a:pPr>
            <a:r>
              <a:rPr lang="en-US" dirty="0" smtClean="0"/>
              <a:t>1. </a:t>
            </a:r>
            <a:r>
              <a:rPr dirty="0" smtClean="0"/>
              <a:t>Media </a:t>
            </a:r>
            <a:r>
              <a:rPr dirty="0" err="1"/>
              <a:t>umum</a:t>
            </a:r>
            <a:endParaRPr dirty="0"/>
          </a:p>
          <a:p>
            <a:pPr>
              <a:defRPr sz="2000">
                <a:solidFill>
                  <a:srgbClr val="1E1E1E"/>
                </a:solidFill>
              </a:defRPr>
            </a:pPr>
            <a:r>
              <a:rPr lang="en-US" dirty="0" smtClean="0"/>
              <a:t>2. </a:t>
            </a:r>
            <a:r>
              <a:rPr dirty="0" smtClean="0"/>
              <a:t>Media </a:t>
            </a:r>
            <a:r>
              <a:rPr dirty="0" err="1"/>
              <a:t>diperkaya</a:t>
            </a:r>
            <a:endParaRPr dirty="0"/>
          </a:p>
          <a:p>
            <a:pPr>
              <a:defRPr sz="2000">
                <a:solidFill>
                  <a:srgbClr val="1E1E1E"/>
                </a:solidFill>
              </a:defRPr>
            </a:pPr>
            <a:r>
              <a:rPr lang="en-US" dirty="0" smtClean="0"/>
              <a:t>3. </a:t>
            </a:r>
            <a:r>
              <a:rPr dirty="0" smtClean="0"/>
              <a:t>Media </a:t>
            </a:r>
            <a:r>
              <a:rPr dirty="0" err="1"/>
              <a:t>selektif</a:t>
            </a:r>
            <a:endParaRPr dirty="0"/>
          </a:p>
          <a:p>
            <a:pPr>
              <a:defRPr sz="2000">
                <a:solidFill>
                  <a:srgbClr val="1E1E1E"/>
                </a:solidFill>
              </a:defRPr>
            </a:pPr>
            <a:r>
              <a:rPr lang="en-US" dirty="0" smtClean="0"/>
              <a:t>4. </a:t>
            </a:r>
            <a:r>
              <a:rPr dirty="0" smtClean="0"/>
              <a:t>Media </a:t>
            </a:r>
            <a:r>
              <a:rPr dirty="0" err="1"/>
              <a:t>diferensial</a:t>
            </a:r>
            <a:endParaRPr dirty="0"/>
          </a:p>
          <a:p>
            <a:pPr>
              <a:defRPr sz="2000">
                <a:solidFill>
                  <a:srgbClr val="1E1E1E"/>
                </a:solidFill>
              </a:defRPr>
            </a:pPr>
            <a:r>
              <a:rPr lang="en-US" dirty="0" smtClean="0"/>
              <a:t>5. </a:t>
            </a:r>
            <a:r>
              <a:rPr dirty="0" smtClean="0"/>
              <a:t>Media </a:t>
            </a:r>
            <a:r>
              <a:rPr dirty="0"/>
              <a:t>transport</a:t>
            </a:r>
          </a:p>
          <a:p>
            <a:pPr>
              <a:defRPr sz="2000">
                <a:solidFill>
                  <a:srgbClr val="1E1E1E"/>
                </a:solidFill>
              </a:defRPr>
            </a:pPr>
            <a:r>
              <a:rPr lang="en-US" dirty="0" smtClean="0"/>
              <a:t>6. </a:t>
            </a:r>
            <a:r>
              <a:rPr dirty="0" smtClean="0"/>
              <a:t>Media </a:t>
            </a:r>
            <a:r>
              <a:rPr dirty="0" err="1"/>
              <a:t>anaerob</a:t>
            </a:r>
            <a:endParaRPr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495" y="1278237"/>
            <a:ext cx="7672160" cy="3706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77714" y="365760"/>
            <a:ext cx="553177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0066CC"/>
                </a:solidFill>
              </a:defRPr>
            </a:pPr>
            <a:r>
              <a:rPr dirty="0" err="1"/>
              <a:t>Faktor</a:t>
            </a:r>
            <a:r>
              <a:rPr dirty="0"/>
              <a:t> yang </a:t>
            </a:r>
            <a:r>
              <a:rPr dirty="0" err="1"/>
              <a:t>Mempengaruhi</a:t>
            </a:r>
            <a:r>
              <a:rPr dirty="0"/>
              <a:t> </a:t>
            </a:r>
            <a:r>
              <a:rPr dirty="0" err="1"/>
              <a:t>Pertumbuhan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1E1E1E"/>
                </a:solidFill>
              </a:defRPr>
            </a:pPr>
            <a:r>
              <a:rPr dirty="0" err="1"/>
              <a:t>Suhu</a:t>
            </a:r>
            <a:endParaRPr dirty="0"/>
          </a:p>
          <a:p>
            <a:pPr>
              <a:defRPr sz="2000">
                <a:solidFill>
                  <a:srgbClr val="1E1E1E"/>
                </a:solidFill>
              </a:defRPr>
            </a:pPr>
            <a:r>
              <a:rPr dirty="0"/>
              <a:t>pH</a:t>
            </a:r>
          </a:p>
          <a:p>
            <a:pPr>
              <a:defRPr sz="2000">
                <a:solidFill>
                  <a:srgbClr val="1E1E1E"/>
                </a:solidFill>
              </a:defRPr>
            </a:pPr>
            <a:r>
              <a:rPr dirty="0" err="1"/>
              <a:t>Oksigen</a:t>
            </a:r>
            <a:endParaRPr dirty="0"/>
          </a:p>
          <a:p>
            <a:pPr>
              <a:defRPr sz="2000">
                <a:solidFill>
                  <a:srgbClr val="1E1E1E"/>
                </a:solidFill>
              </a:defRPr>
            </a:pPr>
            <a:r>
              <a:rPr dirty="0" err="1"/>
              <a:t>Kelembaban</a:t>
            </a:r>
            <a:endParaRPr dirty="0"/>
          </a:p>
          <a:p>
            <a:pPr>
              <a:defRPr sz="2000">
                <a:solidFill>
                  <a:srgbClr val="1E1E1E"/>
                </a:solidFill>
              </a:defRPr>
            </a:pPr>
            <a:r>
              <a:rPr dirty="0" err="1"/>
              <a:t>Nutrisi</a:t>
            </a:r>
            <a:endParaRPr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714" y="1034439"/>
            <a:ext cx="6062159" cy="4817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066CC"/>
                </a:solidFill>
              </a:defRPr>
            </a:pPr>
            <a:r>
              <a:t>Kontrol Kualitas Media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3257045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1E1E1E"/>
                </a:solidFill>
              </a:defRPr>
            </a:pPr>
            <a:r>
              <a:rPr lang="en-US" dirty="0" smtClean="0"/>
              <a:t>1. </a:t>
            </a:r>
            <a:r>
              <a:rPr dirty="0" err="1" smtClean="0"/>
              <a:t>Uji</a:t>
            </a:r>
            <a:r>
              <a:rPr dirty="0" smtClean="0"/>
              <a:t> </a:t>
            </a:r>
            <a:r>
              <a:rPr dirty="0" err="1"/>
              <a:t>sterilitas</a:t>
            </a:r>
            <a:endParaRPr dirty="0"/>
          </a:p>
          <a:p>
            <a:pPr>
              <a:defRPr sz="2000">
                <a:solidFill>
                  <a:srgbClr val="1E1E1E"/>
                </a:solidFill>
              </a:defRPr>
            </a:pPr>
            <a:r>
              <a:rPr lang="en-US" dirty="0" smtClean="0"/>
              <a:t>2. </a:t>
            </a:r>
            <a:r>
              <a:rPr dirty="0" err="1" smtClean="0"/>
              <a:t>Uji</a:t>
            </a:r>
            <a:r>
              <a:rPr dirty="0" smtClean="0"/>
              <a:t> </a:t>
            </a:r>
            <a:r>
              <a:rPr dirty="0" err="1"/>
              <a:t>performa</a:t>
            </a:r>
            <a:r>
              <a:rPr dirty="0"/>
              <a:t> </a:t>
            </a:r>
            <a:r>
              <a:rPr dirty="0" err="1"/>
              <a:t>pertumbuhan</a:t>
            </a:r>
            <a:endParaRPr dirty="0"/>
          </a:p>
          <a:p>
            <a:pPr>
              <a:defRPr sz="2000">
                <a:solidFill>
                  <a:srgbClr val="1E1E1E"/>
                </a:solidFill>
              </a:defRPr>
            </a:pPr>
            <a:r>
              <a:rPr lang="en-US" dirty="0" smtClean="0"/>
              <a:t>3. </a:t>
            </a:r>
            <a:r>
              <a:rPr dirty="0" err="1" smtClean="0"/>
              <a:t>Pemeriksaan</a:t>
            </a:r>
            <a:r>
              <a:rPr dirty="0" smtClean="0"/>
              <a:t> </a:t>
            </a:r>
            <a:r>
              <a:rPr dirty="0"/>
              <a:t>pH</a:t>
            </a:r>
          </a:p>
          <a:p>
            <a:pPr>
              <a:defRPr sz="2000">
                <a:solidFill>
                  <a:srgbClr val="1E1E1E"/>
                </a:solidFill>
              </a:defRPr>
            </a:pPr>
            <a:r>
              <a:rPr lang="en-US" dirty="0" smtClean="0"/>
              <a:t>4. </a:t>
            </a:r>
            <a:r>
              <a:rPr dirty="0" err="1" smtClean="0"/>
              <a:t>Cek</a:t>
            </a:r>
            <a:r>
              <a:rPr dirty="0" smtClean="0"/>
              <a:t> </a:t>
            </a:r>
            <a:r>
              <a:rPr dirty="0" err="1"/>
              <a:t>tanggal</a:t>
            </a:r>
            <a:r>
              <a:rPr dirty="0"/>
              <a:t> </a:t>
            </a:r>
            <a:r>
              <a:rPr dirty="0" err="1"/>
              <a:t>kedaluwarsa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87167" y="365760"/>
            <a:ext cx="391286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0066CC"/>
                </a:solidFill>
              </a:defRPr>
            </a:pPr>
            <a:r>
              <a:rPr dirty="0" err="1"/>
              <a:t>Aplikasi</a:t>
            </a:r>
            <a:r>
              <a:rPr dirty="0"/>
              <a:t> di </a:t>
            </a:r>
            <a:r>
              <a:rPr dirty="0" err="1"/>
              <a:t>Laboratorium</a:t>
            </a:r>
            <a:r>
              <a:rPr dirty="0"/>
              <a:t> TLM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1E1E1E"/>
                </a:solidFill>
              </a:defRPr>
            </a:pPr>
            <a:r>
              <a:t>Diagnosa infeksi bakteri</a:t>
            </a:r>
          </a:p>
          <a:p>
            <a:pPr>
              <a:defRPr sz="2000">
                <a:solidFill>
                  <a:srgbClr val="1E1E1E"/>
                </a:solidFill>
              </a:defRPr>
            </a:pPr>
            <a:r>
              <a:t>Identifikasi patogen</a:t>
            </a:r>
          </a:p>
          <a:p>
            <a:pPr>
              <a:defRPr sz="2000">
                <a:solidFill>
                  <a:srgbClr val="1E1E1E"/>
                </a:solidFill>
              </a:defRPr>
            </a:pPr>
            <a:r>
              <a:t>Antibiotic susceptibility test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5483" y="1152526"/>
            <a:ext cx="4002204" cy="2293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9373" y="3890846"/>
            <a:ext cx="308610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187</Words>
  <Application>Microsoft Office PowerPoint</Application>
  <PresentationFormat>Custom</PresentationFormat>
  <Paragraphs>43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Sekprod TLM</dc:creator>
  <dc:description>generated using python-pptx</dc:description>
  <cp:lastModifiedBy>Sekprod TLM</cp:lastModifiedBy>
  <cp:revision>3</cp:revision>
  <dcterms:created xsi:type="dcterms:W3CDTF">2013-01-27T09:14:16Z</dcterms:created>
  <dcterms:modified xsi:type="dcterms:W3CDTF">2026-04-23T08:47:47Z</dcterms:modified>
</cp:coreProperties>
</file>