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4" d="100"/>
          <a:sy n="154" d="100"/>
        </p:scale>
        <p:origin x="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87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65776"/>
            <a:ext cx="9144000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73152"/>
            <a:ext cx="73152" cy="4992624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0" y="-731520"/>
            <a:ext cx="3200400" cy="3200400"/>
          </a:xfrm>
          <a:prstGeom prst="ellipse">
            <a:avLst/>
          </a:prstGeom>
          <a:solidFill>
            <a:srgbClr val="0E7490">
              <a:alpha val="15000"/>
            </a:srgbClr>
          </a:solidFill>
          <a:ln w="12700">
            <a:solidFill>
              <a:srgbClr val="0E7490">
                <a:alpha val="1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0" y="182880"/>
            <a:ext cx="2011680" cy="2011680"/>
          </a:xfrm>
          <a:prstGeom prst="ellipse">
            <a:avLst/>
          </a:prstGeom>
          <a:solidFill>
            <a:srgbClr val="0EA5E9">
              <a:alpha val="20000"/>
            </a:srgbClr>
          </a:solidFill>
          <a:ln w="12700">
            <a:solidFill>
              <a:srgbClr val="0EA5E9">
                <a:alpha val="2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274320"/>
            <a:ext cx="3840480" cy="347472"/>
          </a:xfrm>
          <a:prstGeom prst="rect">
            <a:avLst/>
          </a:prstGeom>
          <a:solidFill>
            <a:srgbClr val="0E7490">
              <a:alpha val="70000"/>
            </a:srgbClr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7432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D0F0F8"/>
                </a:solidFill>
              </a:rPr>
              <a:t>STIKES PRIMA INDONESIA  |  S1 FARMASI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45720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0EA5E9"/>
                </a:solidFill>
              </a:rPr>
              <a:t>Teknologi Sediaan Farmasi Steril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1143000"/>
            <a:ext cx="7772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FFFFFF"/>
                </a:solidFill>
              </a:rPr>
              <a:t>EVALUASI FORMULASI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457200" y="1783080"/>
            <a:ext cx="7772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F59E0B"/>
                </a:solidFill>
              </a:rPr>
              <a:t>SALEP MATA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457200" y="2651760"/>
            <a:ext cx="54864" cy="23774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651760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</a:rPr>
              <a:t>Evaluasi Sediaan Salep Mata berdasarkan FI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980944"/>
            <a:ext cx="54864" cy="23774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2980944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</a:rPr>
              <a:t>Persyaratan yang Diperbolehkan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310128"/>
            <a:ext cx="54864" cy="23774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31012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</a:rPr>
              <a:t>Contoh Produk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639312"/>
            <a:ext cx="54864" cy="23774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639312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</a:rPr>
              <a:t>Evaluasi Skala Industri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47091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</a:rPr>
              <a:t>Sub CPMK: Mahasiswa Mampu Menjelaskan Evaluasi Sediaan Salep Mata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94A3B8"/>
                </a:solidFill>
              </a:rPr>
              <a:t>2 / 15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FFFFFF"/>
                </a:solidFill>
              </a:rPr>
              <a:t>TOPIK PEMBELAJARAN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0F0F8"/>
                </a:solidFill>
              </a:rPr>
              <a:t>Sub CPMK — Mata Kuliah Teknologi Sediaan Farmasi Steril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8412480" cy="1005840"/>
          </a:xfrm>
          <a:prstGeom prst="rect">
            <a:avLst/>
          </a:prstGeom>
          <a:solidFill>
            <a:srgbClr val="1A3A5C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1143000"/>
            <a:ext cx="91440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1887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9E0B"/>
                </a:solidFill>
              </a:rPr>
              <a:t>Sub CPMK: </a:t>
            </a:r>
            <a:r>
              <a:rPr lang="en-US" sz="1600" dirty="0">
                <a:solidFill>
                  <a:srgbClr val="FFFFFF"/>
                </a:solidFill>
              </a:rPr>
              <a:t>Mahasiswa Mampu Menjelaskan Terkait Evaluasi Sediaan Salep untuk Mata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65760" y="2331720"/>
            <a:ext cx="201168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5760" y="2331720"/>
            <a:ext cx="2011680" cy="54864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468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7490"/>
                </a:solidFill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2920" y="3017520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Evaluasi Berdasarkan FI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2920" y="3657600"/>
            <a:ext cx="1737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Farmakope Indonesia sebagai acuan standar evaluasi salep mata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514600" y="2331720"/>
            <a:ext cx="201168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514600" y="2331720"/>
            <a:ext cx="2011680" cy="54864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06040" y="2468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A5E9"/>
                </a:solidFill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651760" y="3017520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Persyaratan yang Diperbolehkan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651760" y="3657600"/>
            <a:ext cx="1737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Batas spesifikasi resmi: pH, sterilitas, partikel, kejernihan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663440" y="2331720"/>
            <a:ext cx="201168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331720"/>
            <a:ext cx="2011680" cy="5486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54880" y="2468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9E0B"/>
                </a:solidFill>
              </a:rPr>
              <a:t>03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800600" y="3017520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Contoh Produk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800600" y="3657600"/>
            <a:ext cx="1737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Produk salep mata yang beredar di Indonesia &amp; mancanegara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812280" y="2331720"/>
            <a:ext cx="2011680" cy="24688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12280" y="2331720"/>
            <a:ext cx="2011680" cy="54864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903720" y="2468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803D"/>
                </a:solidFill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49440" y="3017520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Evaluasi Skala Industri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49440" y="3657600"/>
            <a:ext cx="1737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In-process &amp; QC parameter di industri farmasi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94A3B8"/>
                </a:solidFill>
              </a:rPr>
              <a:t>3 / 15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0" y="228600"/>
            <a:ext cx="3840480" cy="514350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74320" y="274320"/>
            <a:ext cx="2194560" cy="292608"/>
          </a:xfrm>
          <a:prstGeom prst="roundRect">
            <a:avLst>
              <a:gd name="adj" fmla="val 25000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2743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PENDAHULUAN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74320" y="7315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Salep Mata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(Oculenta)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4320" y="16916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A5E9"/>
                </a:solidFill>
              </a:rPr>
              <a:t>Definisi &amp; Karakteristik Dasar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92608" y="2148840"/>
            <a:ext cx="256032" cy="2560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" y="212140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</a:rPr>
              <a:t>Sediaan semisolid steril untuk penggunaan pada mata (konjungtiva/kelopak mata)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92608" y="2761488"/>
            <a:ext cx="256032" cy="2560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779776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</a:rPr>
              <a:t>Mengandung satu atau lebih zat aktif terlarut/tersuspensi dalam basis yang sesuai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92608" y="3374136"/>
            <a:ext cx="256032" cy="2560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3440286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</a:rPr>
              <a:t>Harus memenuhi persyaratan sediaan steril sesuai FI Edisi VI (2020)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92608" y="3986784"/>
            <a:ext cx="256032" cy="2560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411480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</a:rPr>
              <a:t>Basis umumnya bersifat non-iritan, tidak mengganggu penglihatan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114800" y="22860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Karakteristik Kritis Salep Mata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114800" y="77724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0" y="777240"/>
            <a:ext cx="2194560" cy="4572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24528" y="88696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7490"/>
                </a:solidFill>
              </a:rPr>
              <a:t>STERIL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224528" y="117957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Bebas dari mikroorganisme hidup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92240" y="77724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92240" y="777240"/>
            <a:ext cx="2194560" cy="4572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01968" y="88696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A5E9"/>
                </a:solidFill>
              </a:rPr>
              <a:t>ISOTONIS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601968" y="117957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Tekanan osmotik setara air mata (270–330 mOsmol/kg)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114800" y="205740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114800" y="2057400"/>
            <a:ext cx="219456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24528" y="216712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9E0B"/>
                </a:solidFill>
              </a:rPr>
              <a:t>BEBAS PARTIKEL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224528" y="253593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Tidak boleh mengandung partikel ≥25 µm melebihi batas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92240" y="205740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492240" y="2057400"/>
            <a:ext cx="2194560" cy="45720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01968" y="216712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803D"/>
                </a:solidFill>
              </a:rPr>
              <a:t>pH SESUAI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601968" y="245973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pH 7,0–8,0 mendekati pH air mata alami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114800" y="333756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114800" y="3337560"/>
            <a:ext cx="2194560" cy="457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224528" y="344728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C3AED"/>
                </a:solidFill>
              </a:rPr>
              <a:t>TIDAK IRITASI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224528" y="373989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Bebas pengawet toksik, basis biokompatibel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92240" y="3337560"/>
            <a:ext cx="2194560" cy="114300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492240" y="3337560"/>
            <a:ext cx="219456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01968" y="3447288"/>
            <a:ext cx="1975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C2626"/>
                </a:solidFill>
              </a:rPr>
              <a:t>STABILITAS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601968" y="3739896"/>
            <a:ext cx="19751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Stabil secara fisika, kimia, dan mikrobiologi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114800" y="475488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4A3B8"/>
                </a:solidFill>
              </a:rPr>
              <a:t>Referensi: FI Edisi VI (2020); Lachman et al., Pharmaceutical Dosage Forms (2017)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981402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94A3B8"/>
                </a:solidFill>
              </a:rPr>
              <a:t>4 / 15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226522"/>
            <a:ext cx="9144000" cy="8686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31796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</a:rPr>
              <a:t>EVALUASI SEDIAAN SALEP MATA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70201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0F0F8"/>
                </a:solidFill>
              </a:rPr>
              <a:t>Berdasarkan Farmakope Indonesia (FI) Edisi VI — Bagian 1: Kejernihan &amp; Sterilitas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232362"/>
            <a:ext cx="411480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32362"/>
            <a:ext cx="54864" cy="38404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0551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① Uji Kejernihan &amp; Homogenitas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1781002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Metode: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198217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Pemeriksaan visual di bawah cahaya terang terhadap 10 wadah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2375362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Kriteria Lulus: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257653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Salep bebas dari partikel logam dan partikel asing terlihat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" y="2969722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Ukuran Partikel: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" y="317089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Tidak ada partikel ≥ 25 µm; maks. 50 partikel 10–25 µm per 10 µg sampel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" y="3564082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Homogenitas: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" y="376525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Distribusi zat aktif merata, tidak ada penggumpalan atau pemisahan fase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2920" y="4158442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Acuan FI: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435961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&lt;1231&gt; Uji Partikulat – Salep Mata (FI Ed. VI, 2020)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232362"/>
            <a:ext cx="411480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54880" y="1232362"/>
            <a:ext cx="54864" cy="38404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0" y="130551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② Uji Sterilitas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937760" y="178100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Metode Utama: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937760" y="198217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Membran Filtrasi (penyaringan 0,45 µm) – direkomendasikan FI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37760" y="237536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Metode Alternatif: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937760" y="257653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Inokulasi Langsung (untuk sediaan kental/berminyak)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37760" y="296972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Media Inkubasi: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937760" y="317089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Thioglycollate Fluid Medium (37°C, 14 hari) &amp; Soybean-Casein (20–25°C, 14 hari)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937760" y="356408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Interpretasi: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937760" y="376525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Tidak ada pertumbuhan mikroorganisme = LULUS sterilitas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37760" y="415844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Acuan FI: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937760" y="435961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&lt;71&gt; Uji Sterilitas (FI Ed. VI, 2020) – wajib untuk sediaan steril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94A3B8"/>
                </a:solidFill>
              </a:rPr>
              <a:t>5 / 15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FFFFFF"/>
                </a:solidFill>
              </a:rPr>
              <a:t>EVALUASI SEDIAAN SALEP MATA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65760" y="47548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D0F0F8"/>
                </a:solidFill>
              </a:rPr>
              <a:t>Berdasarkan FI Edisi VI — Bagian 2: pH, Viskositas &amp; Uji Kebocoran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2377440" cy="38404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18872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pH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74320" y="20116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</a:rPr>
              <a:t>7.0 – 8.0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25603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0F0F8"/>
                </a:solidFill>
              </a:rPr>
              <a:t>Rentang optimal mendekati pH air mata (7.4)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0040" y="320040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FDBFE"/>
                </a:solidFill>
              </a:rPr>
              <a:t>Metode: pH-meter terkalibrasi; sampel emulsi 10% dalam air bebas CO₂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0040" y="44348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3C5FD"/>
                </a:solidFill>
              </a:rPr>
              <a:t>Acuan: &lt;791&gt; FI Ed.VI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926080" y="1005840"/>
            <a:ext cx="274320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926080" y="1005840"/>
            <a:ext cx="54864" cy="38404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08960" y="1078992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</a:rPr>
              <a:t>③ Viskositas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Alat: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108960" y="1709928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Viskometer Brookfield atau cone-plate rheometer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108960" y="2121408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Nilai Acuan: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08960" y="2322576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15.000–75.000 mPa.s (tergantung formulasi)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108960" y="2734056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Suhu Uji: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108960" y="2935224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25°C ± 0,5°C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334670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Tujuan: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108960" y="354787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Memastikan konsistensi sediaan dapat dioleskan, melekat di konjungtiva, dan tidak mengalir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108960" y="395935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Thixotropi: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108960" y="416052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Sediaan ideal bersifat tiksotropik – mengalir saat ditekan, kaku saat diam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943600" y="1005840"/>
            <a:ext cx="292608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943600" y="1005840"/>
            <a:ext cx="54864" cy="38404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26480" y="10789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④ Uji Kebocoran &amp; Bobot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126480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Prosedur: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126480" y="1709928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Tempatkan 10 tube horizontal di atas kertas pengisap, panaskan 60°C selama 8 jam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26480" y="2121408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Kriteria: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126480" y="2322576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Tidak lebih dari 1 dari 10 wadah menunjukkan kebocoran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126480" y="2734056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Bobot Isi: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126480" y="2935224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Penyimpangan bobot isi ≤ ±10% dari yang tertera pada etiket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126480" y="334670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Uji Wadah: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126480" y="354787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Tube aluminium/plastik harus sesuai USP/FI — tidak bereaksi dengan isi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126480" y="395935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Acuan FI: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126480" y="4160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</a:rPr>
              <a:t>&lt;1&gt; Uji Kebocoran (FI Ed.VI, 2020)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</a:rPr>
              <a:t>6 / 15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EVALUASI SEDIAAN SALEP MATA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5760" y="47548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0F0F8"/>
                </a:solidFill>
              </a:rPr>
              <a:t>Berdasarkan FI Edisi VI — Bagian 3: Partikulat, Osmolaritas &amp; Identifikasi Zat Aktif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10058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⑤ Uji Partikulat Metal (FI &lt;1231&gt;)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34623"/>
              </p:ext>
            </p:extLst>
          </p:nvPr>
        </p:nvGraphicFramePr>
        <p:xfrm>
          <a:off x="365760" y="1371600"/>
          <a:ext cx="8412480" cy="1840230"/>
        </p:xfrm>
        <a:graphic>
          <a:graphicData uri="http://schemas.openxmlformats.org/drawingml/2006/table">
            <a:tbl>
              <a:tblPr/>
              <a:tblGrid>
                <a:gridCol w="280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Parameter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Batas Maksimum (per 10 µg)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Metode Analisis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Partikel ≥ 50 µm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Tidak boleh ada (0)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Mikroskop polarisasi pada 30× pembesaran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Partikel ≥ 25 µm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Tidak lebih dari 2 partikel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Hitung manual di bawah cahaya terang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Partikel 10–25 µm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Tidak lebih dari 50 partikel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Hemositometer / partikel counter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Partikel logam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Tidak ada yang reflektif cahaya terpolarisasi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Mikroskop cahaya terpolarisasi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365760" y="3200400"/>
            <a:ext cx="393192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5760" y="3200400"/>
            <a:ext cx="54864" cy="164592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27355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7490"/>
                </a:solidFill>
              </a:rPr>
              <a:t>⑥ Osmolaritas / Tonisitas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48640" y="3639312"/>
            <a:ext cx="3566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75569"/>
                </a:solidFill>
              </a:rPr>
              <a:t>Nilai Target: </a:t>
            </a:r>
            <a:r>
              <a:rPr lang="en-US" sz="1600" dirty="0">
                <a:solidFill>
                  <a:srgbClr val="475569"/>
                </a:solidFill>
              </a:rPr>
              <a:t>270 – 330 mOsmol/kg
</a:t>
            </a:r>
            <a:r>
              <a:rPr lang="en-US" sz="1600" b="1" dirty="0">
                <a:solidFill>
                  <a:srgbClr val="475569"/>
                </a:solidFill>
              </a:rPr>
              <a:t>Metode: </a:t>
            </a:r>
            <a:r>
              <a:rPr lang="en-US" sz="1600" dirty="0">
                <a:solidFill>
                  <a:srgbClr val="475569"/>
                </a:solidFill>
              </a:rPr>
              <a:t>Osmometer titik beku (cryoscopic)
</a:t>
            </a:r>
            <a:r>
              <a:rPr lang="en-US" sz="1600" b="1" dirty="0">
                <a:solidFill>
                  <a:srgbClr val="475569"/>
                </a:solidFill>
              </a:rPr>
              <a:t>Acuan: </a:t>
            </a:r>
            <a:r>
              <a:rPr lang="en-US" sz="1600" dirty="0">
                <a:solidFill>
                  <a:srgbClr val="475569"/>
                </a:solidFill>
              </a:rPr>
              <a:t>FI Ed.VI &lt;785&gt; Osmolaritas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572000" y="3200400"/>
            <a:ext cx="420624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72000" y="3200400"/>
            <a:ext cx="54864" cy="164592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54880" y="3273552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⑦ Identifikasi &amp; Kadar Zat Aktif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54880" y="3639312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75569"/>
                </a:solidFill>
              </a:rPr>
              <a:t>Metode: </a:t>
            </a:r>
            <a:r>
              <a:rPr lang="en-US" sz="1400" dirty="0">
                <a:solidFill>
                  <a:srgbClr val="475569"/>
                </a:solidFill>
              </a:rPr>
              <a:t>HPLC, Spektrofotometri UV-Vis, KLT
</a:t>
            </a:r>
            <a:r>
              <a:rPr lang="en-US" sz="1400" b="1" dirty="0">
                <a:solidFill>
                  <a:srgbClr val="475569"/>
                </a:solidFill>
              </a:rPr>
              <a:t>Kadar: </a:t>
            </a:r>
            <a:r>
              <a:rPr lang="en-US" sz="1400" dirty="0">
                <a:solidFill>
                  <a:srgbClr val="475569"/>
                </a:solidFill>
              </a:rPr>
              <a:t>90,0%–110,0% dari nilai yang tertera
</a:t>
            </a:r>
            <a:r>
              <a:rPr lang="en-US" sz="1400" b="1" dirty="0">
                <a:solidFill>
                  <a:srgbClr val="475569"/>
                </a:solidFill>
              </a:rPr>
              <a:t>Acuan: </a:t>
            </a:r>
            <a:r>
              <a:rPr lang="en-US" sz="1400" dirty="0">
                <a:solidFill>
                  <a:srgbClr val="475569"/>
                </a:solidFill>
              </a:rPr>
              <a:t>Monografi masing-masing zat aktif FI Ed.VI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94A3B8"/>
                </a:solidFill>
              </a:rPr>
              <a:t>7 / 15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137160"/>
            <a:ext cx="2194560" cy="292608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371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A5C"/>
                </a:solidFill>
              </a:rPr>
              <a:t>BAGIAN 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" y="47548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kern="0" spc="100" dirty="0">
                <a:solidFill>
                  <a:srgbClr val="FFFFFF"/>
                </a:solidFill>
              </a:rPr>
              <a:t>PERSYARATAN YANG DIPERBOLEHKAN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20040" y="10972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0040" y="1097280"/>
            <a:ext cx="2560320" cy="54864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9768" y="12070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pH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9768" y="16276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pH Sediaan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29768" y="18562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490"/>
                </a:solidFill>
              </a:rPr>
              <a:t>7,0 – 8,0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29768" y="2167128"/>
            <a:ext cx="2331720" cy="557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Toleransi ±0,2 unit dari target; lebih rendah dari 6 dapat menyebabkan iritasi kornea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10972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54680" y="1097280"/>
            <a:ext cx="2560320" cy="5486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64408" y="12070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C3AED"/>
                </a:solidFill>
              </a:rPr>
              <a:t>∞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64408" y="16276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Sterilitas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64408" y="18562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C3AED"/>
                </a:solidFill>
              </a:rPr>
              <a:t>Bebas mikroba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64408" y="210312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Wajib steril; diproduksi secara aseptik atau terminal sterilization sesuai GMP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989320" y="10972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89320" y="1097280"/>
            <a:ext cx="2560320" cy="54864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99048" y="12070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µm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099048" y="16276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Partikulat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099048" y="18562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≤ 2 partikel ≥25 µm / 10 µg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099048" y="210312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Nol partikel ≥50 µm; kontaminasi logam = penolakan batch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" y="29260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2926080"/>
            <a:ext cx="2560320" cy="5486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9768" y="30358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</a:rPr>
              <a:t>mOs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29768" y="34564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Osmolaritas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29768" y="36850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</a:rPr>
              <a:t>270–330 mOsmol/kg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29768" y="393192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Isotonis dengan air mata; hipotonis/hipertonis berlebih menyebabkan ketidaknyamanan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154680" y="29260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154680" y="2926080"/>
            <a:ext cx="2560320" cy="54864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264408" y="30358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803D"/>
                </a:solidFill>
              </a:rPr>
              <a:t>%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264408" y="34564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Kadar Zat Aktif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264408" y="36850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803D"/>
                </a:solidFill>
              </a:rPr>
              <a:t>90–110% label claim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264408" y="393192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Penetapan kadar dengan HPLC; di luar batas = out-of-specification (OOS)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5989320" y="2926080"/>
            <a:ext cx="2560320" cy="1645920"/>
          </a:xfrm>
          <a:prstGeom prst="rect">
            <a:avLst/>
          </a:prstGeom>
          <a:solidFill>
            <a:srgbClr val="1E3A5F"/>
          </a:solidFill>
          <a:ln w="12700">
            <a:solidFill>
              <a:srgbClr val="0369A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989320" y="2926080"/>
            <a:ext cx="2560320" cy="54864"/>
          </a:xfrm>
          <a:prstGeom prst="rect">
            <a:avLst/>
          </a:prstGeom>
          <a:solidFill>
            <a:srgbClr val="0369A1"/>
          </a:solidFill>
          <a:ln w="12700">
            <a:solidFill>
              <a:srgbClr val="0369A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099048" y="303580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69A1"/>
                </a:solidFill>
              </a:rPr>
              <a:t>P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099048" y="34564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Pengawet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099048" y="3685032"/>
            <a:ext cx="2331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69A1"/>
                </a:solidFill>
              </a:rPr>
              <a:t>Diizinkan dengan batasan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099048" y="393192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Benzalkonium klorid ≤0,01%; hindari thiomersal; multi-dose wajib mengandung pengawet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274320" y="484632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75569"/>
                </a:solidFill>
              </a:rPr>
              <a:t>Referensi: FI Edisi VI (2020); WHO Technical Report Series No.929 (2005); ICH Q6A Guidelines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94A3B8"/>
                </a:solidFill>
              </a:rPr>
              <a:t>8 / 15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PERSYARATAN BAHAN TAMBAHAN SALEP MATA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5760" y="47548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0F0F8"/>
                </a:solidFill>
              </a:rPr>
              <a:t>Basis, Antioksidan, Buffer, dan Pengawet — sesuai FI Ed. VI &amp; WHO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5760" y="10058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Basis Salep Mata yang Diizinkan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347472" cy="347472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4173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1399032"/>
            <a:ext cx="20116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Petrolatum/Vaselin Putih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161848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Basis utama, inert, tidak mengiritasi, titik leleh 37–60°C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1984248"/>
            <a:ext cx="347472" cy="347472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19842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2960" y="1965960"/>
            <a:ext cx="20116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Mineral Oil (Paraffin Cair)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2960" y="2185416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Meningkatkan spreadability, dikombinasi dgn petrolatum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2551176"/>
            <a:ext cx="347472" cy="347472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2551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22960" y="2532888"/>
            <a:ext cx="20116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Lanolin (Adeps Lanae)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2752344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Bersifat emolien; dapat memicu alergi pada sebagian pasien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5760" y="3118104"/>
            <a:ext cx="347472" cy="347472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1181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2960" y="3099816"/>
            <a:ext cx="20116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Polietilen Glikol (PEG)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22960" y="331927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Basis larut air; cocok untuk zat aktif yang tidak larut lemak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0" y="100584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Pengawet yang Diperbolehkan &amp; Batasannya</a:t>
            </a:r>
            <a:endParaRPr lang="en-US" sz="11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0" y="1389888"/>
          <a:ext cx="4297680" cy="2377440"/>
        </p:xfrm>
        <a:graphic>
          <a:graphicData uri="http://schemas.openxmlformats.org/drawingml/2006/table">
            <a:tbl>
              <a:tblPr/>
              <a:tblGrid>
                <a:gridCol w="143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Pengawet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Konsentrasi Maks.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Keterangan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4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Benzalkonium Klorid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≤ 0,01%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Paling umum; toksik pada konsentrasi tinggi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Klorobutanol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≤ 0,5%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Aktif pada pH asam; mudah menguap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Fenilmerkuri Asetat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≤ 0,002%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Jarang digunakan; toksisitas merkuri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EDTA (khelat)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≤ 0,1%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Bukan pengawet, tetapi meningkatkan efektivitas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Tanpa pengawet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—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475569"/>
                          </a:solidFill>
                        </a:rPr>
                        <a:t>Wajib untuk sediaan dosis tunggal (unit-dose)</a:t>
                      </a:r>
                      <a:endParaRPr lang="en-US" sz="85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365760" y="379476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</a:rPr>
              <a:t>Persyaratan Tambahan Penting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365760" y="4160520"/>
            <a:ext cx="164592" cy="16459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21792" y="4133088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Antioksidan diizinkan (BHA, BHT, tokoferol) dengan batas FI; wajib ada bila basis mengandung komponen mudah teroksidasi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365760" y="4379976"/>
            <a:ext cx="164592" cy="16459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4352544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Buffer (borat/fosfat) boleh ditambahkan untuk mempertahankan pH; osmolaritas harus tetap dalam kisaran isotonis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365760" y="4599432"/>
            <a:ext cx="164592" cy="16459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21792" y="457200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Pelarut pembantu (propilen glikol, polisorbat) diizinkan dalam jumlah minimal yang tidak mengiritasi mata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365760" y="4818888"/>
            <a:ext cx="164592" cy="16459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21792" y="4791456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Semua eksipien harus memenuhi grade oftalmik dan tercantum dalam GRAS list atau monografi FI/USP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94A3B8"/>
                </a:solidFill>
              </a:rPr>
              <a:t>9 / 15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91440"/>
            <a:ext cx="2194560" cy="292608"/>
          </a:xfrm>
          <a:prstGeom prst="roundRect">
            <a:avLst>
              <a:gd name="adj" fmla="val 25000"/>
            </a:avLst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9144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BAGIAN 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A5C"/>
                </a:solidFill>
              </a:rPr>
              <a:t>CONTOH PRODUK SALEP MATA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826222"/>
              </p:ext>
            </p:extLst>
          </p:nvPr>
        </p:nvGraphicFramePr>
        <p:xfrm>
          <a:off x="274320" y="960120"/>
          <a:ext cx="8595360" cy="3657598"/>
        </p:xfrm>
        <a:graphic>
          <a:graphicData uri="http://schemas.openxmlformats.org/drawingml/2006/table">
            <a:tbl>
              <a:tblPr/>
              <a:tblGrid>
                <a:gridCol w="32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No.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Nama Produk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Zat Aktif &amp; Konsentrasi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Basis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Indikasi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Produsen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Kategori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Erlamycetin® Eye Ointment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Kloramfenikol 1%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 + Mineral Oil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Konjungtivitis bakteri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Erela / Indonesia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Antibiotik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Tobroson® Eye Ointment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Tobramycin 0,3%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 + Lanolin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Infeksi bakteri gram negatif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Sanbe Farma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Antibiotik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Dexamethasone Oint.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Deksametason 0,1%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Radang non-infeksi kornea/konjungtiva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Generik / Berbagai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Kortikosteroid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Terramycin® Ointment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Oksitetrasiklin 3% + Polymyxin B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Infeksi mata luar, trachoma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Pfizer / Import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Antibiotik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Lacri-Lube® Ointment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Mineral oil + Petrolatum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 + Lanolin alc.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Mata kering / lubrikasi nokturnal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Allergan (AbbVie)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Lubrikasi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Gentamicin Eye Oint.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Gentamisin Sulfat 0,3%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Petrolatum putih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Infeksi superfisial mata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Combiphar / Generik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Antibiotik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274320" y="475488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4A3B8"/>
                </a:solidFill>
              </a:rPr>
              <a:t>* Semua produk terdaftar di BPOM RI. Produk impor mengikuti izin edar yang berlaku.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94A3B8"/>
                </a:solidFill>
              </a:rPr>
              <a:t>10 /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ANALISIS FORMULASI PRODUK SALEP MATA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49377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0F0F8"/>
                </a:solidFill>
              </a:rPr>
              <a:t>Studi kasus: Erlamycetin® &amp; Terramycin® — evaluasi parameter kritis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4114800" cy="384048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005840"/>
            <a:ext cx="4114800" cy="54864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09728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490"/>
                </a:solidFill>
              </a:rPr>
              <a:t>Erlamycetin® Eye Ointment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146304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75569"/>
                </a:solidFill>
              </a:rPr>
              <a:t>Kloramfenikol 1% | Erela, Indonesia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1783080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pH sediaan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286000" y="1783080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6,5 – 7,5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121408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Osmolaritas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286000" y="2121408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280–310 mOsmol/kg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2459736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Viskositas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286000" y="2459736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~40.000 mPa.s pada 25°C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2798064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Kadar ZA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286000" y="2798064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95,2–104,8% (HPLC)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3136392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Sterilitas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286000" y="3136392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Lulus uji membran filtrasi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3474720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Partikulat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286000" y="3474720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0 partikel ≥50 µm; &lt;2 partikel ≥25 µm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" y="3813048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Pengawet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286000" y="3813048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Benzalkonium Cl 0,01%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4151376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Kemasan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2286000" y="4151376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Tube aluminium 3,5g &amp; 5g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754880" y="1005840"/>
            <a:ext cx="4114800" cy="384048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54880" y="1005840"/>
            <a:ext cx="4114800" cy="5486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109728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Terramycin® Ophthalmic Ointment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937760" y="146304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75569"/>
                </a:solidFill>
              </a:rPr>
              <a:t>Oxytetracycline 3% + Polymyxin B 10.000 IU/g | Pfizer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937760" y="1783080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pH sediaan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766560" y="1783080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5,0 – 7,0 (buffer asetat)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937760" y="2121408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Osmolaritas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66560" y="2121408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Tidak diukur (basis lemak)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937760" y="2459736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Viskositas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766560" y="2459736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~60.000 mPa.s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937760" y="2798064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Kadar Oxytc.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766560" y="2798064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93–107% (Spektrofotometri)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4937760" y="3136392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Kadar Polymyxin B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6766560" y="3136392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Uji mikrobiologi (inhibisi)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4937760" y="3474720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Sterilitas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6766560" y="3474720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Terminal sterilization + aseptik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4937760" y="3813048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Pengawet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6766560" y="3813048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Tanpa pengawet tambahan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4937760" y="4151376"/>
            <a:ext cx="1828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Kemasan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6766560" y="4151376"/>
            <a:ext cx="19202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Tube aluminium 3,5g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94A3B8"/>
                </a:solidFill>
              </a:rPr>
              <a:t>11 /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91440"/>
            <a:ext cx="2194560" cy="292608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9144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5C"/>
                </a:solidFill>
              </a:rPr>
              <a:t>BAGIAN 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20040" y="45720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kern="0" spc="100" dirty="0">
                <a:solidFill>
                  <a:srgbClr val="FFFFFF"/>
                </a:solidFill>
              </a:rPr>
              <a:t>EVALUASI SKALA INDUSTRI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20040" y="1051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A5E9"/>
                </a:solidFill>
              </a:rPr>
              <a:t>Alur Evaluasi Mutu di Industri Farmasi (cGMP / CPOB 2018)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1508760"/>
            <a:ext cx="8503920" cy="566928"/>
          </a:xfrm>
          <a:prstGeom prst="rect">
            <a:avLst/>
          </a:prstGeom>
          <a:solidFill>
            <a:srgbClr val="1E3A5F"/>
          </a:solidFill>
          <a:ln w="6350">
            <a:solidFill>
              <a:srgbClr val="0E749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0040" y="1508760"/>
            <a:ext cx="914400" cy="56692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1508760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600" y="15544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Incoming Material Control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1783080"/>
            <a:ext cx="7223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</a:rPr>
              <a:t>Pengujian bahan baku &amp; pengemas sebelum digunakan; CoA, uji identitas, kadar, kemurnian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22376" y="2075688"/>
            <a:ext cx="73152" cy="10058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2176272"/>
            <a:ext cx="8503920" cy="566928"/>
          </a:xfrm>
          <a:prstGeom prst="rect">
            <a:avLst/>
          </a:prstGeom>
          <a:solidFill>
            <a:srgbClr val="1E3A5F"/>
          </a:solidFill>
          <a:ln w="6350">
            <a:solidFill>
              <a:srgbClr val="0E74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2176272"/>
            <a:ext cx="914400" cy="56692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2176272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222199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In-Process Control (IPC)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2450592"/>
            <a:ext cx="7223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</a:rPr>
              <a:t>Monitoring selama proses produksi: pH, viskositas, kadar, berat isi, homogenitas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22376" y="2743200"/>
            <a:ext cx="73152" cy="10058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843784"/>
            <a:ext cx="8503920" cy="566928"/>
          </a:xfrm>
          <a:prstGeom prst="rect">
            <a:avLst/>
          </a:prstGeom>
          <a:solidFill>
            <a:srgbClr val="1E3A5F"/>
          </a:solidFill>
          <a:ln w="6350">
            <a:solidFill>
              <a:srgbClr val="0E749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0040" y="2843784"/>
            <a:ext cx="914400" cy="56692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843784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71600" y="288950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Finished Product Testing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71600" y="3118104"/>
            <a:ext cx="7223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</a:rPr>
              <a:t>Uji produk jadi: sterilitas, partikulat, kadar, identifikasi, kebocoran tube, penampilan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22376" y="3410712"/>
            <a:ext cx="73152" cy="10058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511296"/>
            <a:ext cx="8503920" cy="566928"/>
          </a:xfrm>
          <a:prstGeom prst="rect">
            <a:avLst/>
          </a:prstGeom>
          <a:solidFill>
            <a:srgbClr val="1E3A5F"/>
          </a:solidFill>
          <a:ln w="6350">
            <a:solidFill>
              <a:srgbClr val="0E749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0040" y="3511296"/>
            <a:ext cx="914400" cy="56692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" y="3511296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371600" y="355701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Stability Testing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371600" y="3785616"/>
            <a:ext cx="7223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</a:rPr>
              <a:t>ICH Q1A: real-time (25°C/60%RH), accelerated (40°C/75%RH); minimal 12 bulan untuk registrasi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722376" y="4078224"/>
            <a:ext cx="73152" cy="10058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4178808"/>
            <a:ext cx="8503920" cy="566928"/>
          </a:xfrm>
          <a:prstGeom prst="rect">
            <a:avLst/>
          </a:prstGeom>
          <a:solidFill>
            <a:srgbClr val="1E3A5F"/>
          </a:solidFill>
          <a:ln w="6350">
            <a:solidFill>
              <a:srgbClr val="0E749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178808"/>
            <a:ext cx="914400" cy="56692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4178808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371600" y="422452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Release for Distribution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371600" y="4453128"/>
            <a:ext cx="7223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</a:rPr>
              <a:t>Certificate of Analysis (CoA) diterbitkan QC; batch release oleh Qualified Person (QP)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94A3B8"/>
                </a:solidFill>
              </a:rPr>
              <a:t>12 /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IN-PROCESS CONTROL (IPC) SALEP MATA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49377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0F0F8"/>
                </a:solidFill>
              </a:rPr>
              <a:t>Parameter yang dipantau selama proses produksi — wajib sesuai CPOB 2018 / cGMP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005840"/>
            <a:ext cx="64008" cy="118872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051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490"/>
                </a:solidFill>
              </a:rPr>
              <a:t>FASE PENCAMPURAN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135331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Suhu peleburan basis: 60–80°C (monitoring tiap 10 menit)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171907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Homogenitas campuran: pengambilan sampel dari 3 titik (atas, tengah, bawah)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54880" y="135331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Waktu pencampuran: minimum 30 menit setelah semua bahan tercampur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754880" y="171907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Uji konsistensi: penetrometer / cone penetration test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74320" y="2331720"/>
            <a:ext cx="859536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331720"/>
            <a:ext cx="64008" cy="118872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774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A5E9"/>
                </a:solidFill>
              </a:rPr>
              <a:t>FASE PENGISIAN (FILLING)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267919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Berat isi per tube: sampel 10 tube/jam; ±5% dari nilai nominal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304495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Kontrol mesin pengisi: tekanan, kecepatan, dan suhu material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754880" y="267919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Crimping tube: uji kebocoran inline pada tekanan udara tertentu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54880" y="304495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Kontaminasi partikel: visual inspection setiap lot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74320" y="3657600"/>
            <a:ext cx="859536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657600"/>
            <a:ext cx="64008" cy="1188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703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FASE STERILISASI / FILTRASI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7200" y="400507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Validasi filter integritas (Bubble Point Test): sebelum dan sesudah filtrasi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437083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Bioburden monitoring: uji sebelum sterilisasi (target: ≤10 CFU/g)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754880" y="400507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Endotoksin: LAL test ≤0,5 EU/g untuk sediaan injeksi/ophthalmic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754880" y="437083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</a:rPr>
              <a:t>▸ Lingkungan Grade A/B pada filling aseptik (ISO 5 / ISO 7)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94A3B8"/>
                </a:solidFill>
              </a:rPr>
              <a:t>13 /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UJI STABILITAS &amp; UMUR SIMPAN SALEP MATA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49377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0F0F8"/>
                </a:solidFill>
              </a:rPr>
              <a:t>Berdasarkan ICH Q1A (R2) — Wajib untuk Pendaftaran BPOM RI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960120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Kondisi Penyimpanan Uji Stabilitas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050730"/>
              </p:ext>
            </p:extLst>
          </p:nvPr>
        </p:nvGraphicFramePr>
        <p:xfrm>
          <a:off x="365760" y="1298448"/>
          <a:ext cx="8412480" cy="15544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Jenis Uji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Kondisi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Durasi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Frekuensi Sampling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Long-term (Real Time)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25°C ± 2°C / 60% RH ± 5%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≥24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0, 3, 6, 9, 12, 18, 24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Intermediate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30°C ± 2°C / 65% RH ± 5%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12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0, 6, 12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Accelerated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40°C ± 2°C / 75% RH ± 5%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6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0, 1, 2, 3, 6 bulan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Foto-stabilitas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ICH Q1B: sumber cahaya xenon/UV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Sesuai protokol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</a:rPr>
                        <a:t>Awal dan akhir paparan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365760" y="28346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Parameter Evaluasi dalam Uji Stabilitas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65760" y="3200400"/>
            <a:ext cx="2651760" cy="169164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3200400"/>
            <a:ext cx="2651760" cy="54864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325526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490"/>
                </a:solidFill>
              </a:rPr>
              <a:t>Fisika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2920" y="362102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Penampilan/warna/bau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02920" y="389534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Konsistensi (penetrometer)</a:t>
            </a:r>
            <a:endParaRPr lang="en-US" sz="1400" dirty="0"/>
          </a:p>
        </p:txBody>
      </p:sp>
      <p:sp>
        <p:nvSpPr>
          <p:cNvPr id="7" name="Text 11"/>
          <p:cNvSpPr/>
          <p:nvPr/>
        </p:nvSpPr>
        <p:spPr>
          <a:xfrm>
            <a:off x="502920" y="4169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Viskositas/rheologi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02920" y="444398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Homogenitas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00400" y="3200400"/>
            <a:ext cx="2651760" cy="169164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200400" y="3200400"/>
            <a:ext cx="2651760" cy="54864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337560" y="325526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5C"/>
                </a:solidFill>
              </a:rPr>
              <a:t>Kimia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337560" y="362102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Kadar zat aktif (HPLC)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3337560" y="389534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Produk degradasi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3337560" y="4169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pH sediaan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3337560" y="444398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Kadar pengawet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035040" y="3200400"/>
            <a:ext cx="2651760" cy="1691640"/>
          </a:xfrm>
          <a:prstGeom prst="rect">
            <a:avLst/>
          </a:prstGeom>
          <a:solidFill>
            <a:srgbClr val="F0F9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035040" y="3200400"/>
            <a:ext cx="2651760" cy="5486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172200" y="3255264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</a:rPr>
              <a:t>Mikrobiologi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172200" y="362102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Uji sterilitas ulang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6172200" y="389534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Efektivitas pengawet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172200" y="4169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Batas bioburden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172200" y="444398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Uji LAL (endotoksin)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365760" y="4864608"/>
            <a:ext cx="8412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4A3B8"/>
                </a:solidFill>
              </a:rPr>
              <a:t>Setelah uji selesai: penetapan shelf-life berdasarkan data statistik (Arrhenius equation / linear regression)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0" y="4754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94A3B8"/>
                </a:solidFill>
              </a:rPr>
              <a:t>14 / 15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QC INDUSTRI: DOKUMENTASI &amp; BATCH RELEASE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49377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D0F0F8"/>
                </a:solidFill>
              </a:rPr>
              <a:t>Sistem Mutu Industri Farmasi — CPOB 2018 / GMP ICH Q10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402336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005840"/>
            <a:ext cx="54864" cy="3840480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07899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E7490"/>
                </a:solidFill>
              </a:rPr>
              <a:t>Spesifikasi Produk Jadi (Finished Product Spec.)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1508760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Penampilan: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828800" y="15087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Salep putih homogen, bau khas, bebas partikel asing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57200" y="1819656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Identifikasi: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828800" y="1819656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Positif sesuai standar (RT HPLC/UV)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57200" y="21305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Kadar Zat Aktif: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828800" y="21305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90,0–110,0% dari label claim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57200" y="2441448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pH (dispersi):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828800" y="244144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Sesuai monografi (umumnya 6,5–8,0)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2752344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Viskositas: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828800" y="275234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Sesuai IPC (15.000–75.000 mPa.s)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7200" y="3063240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Sterilitas: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828800" y="306324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Lulus &lt;71&gt; FI; tidak ada pertumbuhan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" y="3374136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Partikulat: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828800" y="3374136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Sesuai &lt;1231&gt; FI; 0 partikel ≥50 µm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57200" y="368503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Berat Isi: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828800" y="368503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Tidak kurang dari yang tertera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" y="3995928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Kebocoran: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1828800" y="399592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≤1 dari 10 tube bocor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57200" y="4306824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Wadah/Segel: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828800" y="43068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Tidak ada cacat; integritas segel terjaga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72000" y="1005840"/>
            <a:ext cx="429768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572000" y="1005840"/>
            <a:ext cx="54864" cy="38404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54880" y="107899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Dokumen Wajib Batch Release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54880" y="150876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54880" y="15087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212080" y="149961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Batch Manufacturing Record (BMR)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7406640" y="149961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Rekaman lengkap proses produksi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754880" y="187452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54880" y="18745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5212080" y="186537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Certificate of Analysis (CoA)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7406640" y="186537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Hasil uji semua parameter spesifikasi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754880" y="224028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54880" y="22402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3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5212080" y="223113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Batch Packaging Record (BPR)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7406640" y="223113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Rekaman pengemas, penandaan etiket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4754880" y="260604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754880" y="26060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4</a:t>
            </a:r>
            <a:endParaRPr lang="en-US" sz="1050" dirty="0"/>
          </a:p>
        </p:txBody>
      </p:sp>
      <p:sp>
        <p:nvSpPr>
          <p:cNvPr id="46" name="Text 44"/>
          <p:cNvSpPr/>
          <p:nvPr/>
        </p:nvSpPr>
        <p:spPr>
          <a:xfrm>
            <a:off x="5212080" y="259689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Sterility Test Report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7406640" y="259689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Hasil uji sterilitas oleh laboratorium QC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754880" y="297180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54880" y="2971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5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5212080" y="296265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Environmental Monitoring Report</a:t>
            </a:r>
            <a:endParaRPr lang="en-US" sz="1050" dirty="0"/>
          </a:p>
        </p:txBody>
      </p:sp>
      <p:sp>
        <p:nvSpPr>
          <p:cNvPr id="51" name="Text 49"/>
          <p:cNvSpPr/>
          <p:nvPr/>
        </p:nvSpPr>
        <p:spPr>
          <a:xfrm>
            <a:off x="7406640" y="296265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Data monitoring ruang produksi aseptik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4754880" y="333756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754880" y="33375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6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5212080" y="332841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IPC Summary Report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7406640" y="332841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Rangkuman hasil in-process control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754880" y="370332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754880" y="37033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7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5212080" y="369417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Deviation / OOS Report</a:t>
            </a:r>
            <a:endParaRPr lang="en-US" sz="1050" dirty="0"/>
          </a:p>
        </p:txBody>
      </p:sp>
      <p:sp>
        <p:nvSpPr>
          <p:cNvPr id="59" name="Text 57"/>
          <p:cNvSpPr/>
          <p:nvPr/>
        </p:nvSpPr>
        <p:spPr>
          <a:xfrm>
            <a:off x="7406640" y="369417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Laporan penyimpangan dan investigasinya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4754880" y="4069080"/>
            <a:ext cx="347472" cy="347472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754880" y="40690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8</a:t>
            </a:r>
            <a:endParaRPr lang="en-US" sz="1050" dirty="0"/>
          </a:p>
        </p:txBody>
      </p:sp>
      <p:sp>
        <p:nvSpPr>
          <p:cNvPr id="62" name="Text 60"/>
          <p:cNvSpPr/>
          <p:nvPr/>
        </p:nvSpPr>
        <p:spPr>
          <a:xfrm>
            <a:off x="5212080" y="405993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5C"/>
                </a:solidFill>
              </a:rPr>
              <a:t>Qualified Person (QP) Sign-off</a:t>
            </a:r>
            <a:endParaRPr lang="en-US" sz="1050" dirty="0"/>
          </a:p>
        </p:txBody>
      </p:sp>
      <p:sp>
        <p:nvSpPr>
          <p:cNvPr id="63" name="Text 61"/>
          <p:cNvSpPr/>
          <p:nvPr/>
        </p:nvSpPr>
        <p:spPr>
          <a:xfrm>
            <a:off x="7406640" y="405993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Persetujuan akhir pelepasan batch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4920"/>
            <a:ext cx="9144000" cy="64008"/>
          </a:xfrm>
          <a:prstGeom prst="rect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FFFFFF"/>
                </a:solidFill>
              </a:rPr>
              <a:t>RINGKASAN &amp; REFERENSI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EA5E9"/>
                </a:solidFill>
              </a:rPr>
              <a:t>Poin Utama Pembelajaran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65760" y="1124712"/>
            <a:ext cx="54864" cy="2926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0352" y="1124712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</a:rPr>
              <a:t>Evaluasi salep mata mengacu pada FI Edisi VI (2020) yang meliputi ≥8 parameter utama: sterilitas, partikulat, pH, viskositas, kadar, kebocoran, osmolaritas, dan identifikasi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65760" y="1554480"/>
            <a:ext cx="54864" cy="2926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30352" y="1554480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</a:rPr>
              <a:t>Persyaratan yang diperbolehkan mencakup batas spesifik tiap parameter yang bila tidak terpenuhi akan menghasilkan produk reject/OOS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5760" y="1984248"/>
            <a:ext cx="54864" cy="2926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1984248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</a:rPr>
              <a:t>Produk salep mata yang beredar (Erlamycetin®, Terramycin®, Tobroson®, dll.) wajib memenuhi persyaratan BPOM RI dan spesifikasi monografi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65760" y="2414016"/>
            <a:ext cx="54864" cy="2926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0352" y="2414016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</a:rPr>
              <a:t>Evaluasi skala industri mencakup IPC, QC produk jadi, uji stabilitas ICH Q1A, dan dokumentasi batch release sesuai CPOB 2018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65760" y="2843784"/>
            <a:ext cx="54864" cy="2926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0352" y="2843784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</a:rPr>
              <a:t>Qualified Person (QP) bertanggung jawab terhadap keputusan batch release berdasarkan data QC yang lengkap dan terdokumentasi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669280" y="77724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Daftar Referensi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669280" y="1143000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[1] 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943600" y="1143000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Departemen Kesehatan RI. Farmakope Indonesia Edisi VI. Jakarta: Kemenkes RI; 2020.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669280" y="1527048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[2] 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0" y="1527048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Lachman L, Lieberman HA, Kanig JL. The Theory and Practice of Industrial Pharmacy. 4th ed. Lea &amp; Febiger; 2013.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69280" y="1911096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[3] 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943600" y="1911096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Allen LV. Ophthalmic Preparations. In: Ansel's Pharm. Dosage Forms. 11th ed. Lippincott; 2022.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669280" y="2295144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[4] 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943600" y="2295144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BPOM RI. Peraturan BPOM No. 24 Tahun 2017 tentang Kriteria &amp; Tata Laksana Registrasi Obat.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669280" y="2679192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[5] 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943600" y="2679192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WHO Technical Report Series No. 929: Quality Standards for Eye Ointments. Geneva: WHO; 2005.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5669280" y="3063240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[6] 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943600" y="3063240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ICH Q1A(R2): Stability Testing of New Drug Substances and Products. ICH; 2003.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669280" y="3447288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[7] 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5943600" y="3447288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ICH Q6A: Specifications — Test Procedures &amp; Acceptance Criteria for New Drug Substances. 1999.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669280" y="3831336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[8] 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943600" y="3831336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CPOB 2018. Cara Pembuatan Obat yang Baik. BPOM RI; 2018.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669280" y="4215384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9E0B"/>
                </a:solidFill>
              </a:rPr>
              <a:t>[9] 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943600" y="4215384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Sweetman SC. Martindale: The Complete Drug Reference. 38th ed. Pharma Press; 2014.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75569"/>
                </a:solidFill>
              </a:rPr>
              <a:t>S1 Farmasi — STIKES Prima Indonesia  |  Teknologi Sediaan Farmasi Steril  |  15 / 15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2561</Words>
  <Application>Microsoft Macintosh PowerPoint</Application>
  <PresentationFormat>Peragaan Layar (16:9)</PresentationFormat>
  <Paragraphs>455</Paragraphs>
  <Slides>15</Slides>
  <Notes>15</Notes>
  <HiddenSlides>0</HiddenSlides>
  <MMClips>0</MMClips>
  <ScaleCrop>false</ScaleCrop>
  <HeadingPairs>
    <vt:vector size="6" baseType="variant">
      <vt:variant>
        <vt:lpstr>Font Dipakai</vt:lpstr>
      </vt:variant>
      <vt:variant>
        <vt:i4>1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Evaluasi Formulasi Salep Mata - Teknologi Sediaan Farmasi Steril</dc:title>
  <dc:subject>PptxGenJS Presentation</dc:subject>
  <dc:creator>PptxGenJS</dc:creator>
  <cp:lastModifiedBy>Reski Mulia</cp:lastModifiedBy>
  <cp:revision>3</cp:revision>
  <dcterms:created xsi:type="dcterms:W3CDTF">2026-04-19T11:19:12Z</dcterms:created>
  <dcterms:modified xsi:type="dcterms:W3CDTF">2026-05-03T12:53:12Z</dcterms:modified>
</cp:coreProperties>
</file>