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55" d="100"/>
          <a:sy n="155" d="100"/>
        </p:scale>
        <p:origin x="32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4708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858000" y="-457200"/>
            <a:ext cx="3200400" cy="3200400"/>
          </a:xfrm>
          <a:prstGeom prst="ellipse">
            <a:avLst/>
          </a:prstGeom>
          <a:solidFill>
            <a:srgbClr val="1A7A8A">
              <a:alpha val="25000"/>
            </a:srgbClr>
          </a:solidFill>
          <a:ln w="12700">
            <a:solidFill>
              <a:srgbClr val="1A7A8A">
                <a:alpha val="2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72400" y="2286000"/>
            <a:ext cx="2286000" cy="2286000"/>
          </a:xfrm>
          <a:prstGeom prst="ellipse">
            <a:avLst/>
          </a:prstGeom>
          <a:solidFill>
            <a:srgbClr val="2AABB9">
              <a:alpha val="18000"/>
            </a:srgbClr>
          </a:solidFill>
          <a:ln w="12700">
            <a:solidFill>
              <a:srgbClr val="2AABB9">
                <a:alpha val="18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00681" y="4572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kern="0" spc="300" dirty="0">
                <a:solidFill>
                  <a:srgbClr val="2AABB9"/>
                </a:solidFill>
              </a:rPr>
              <a:t>TEKNOLOGI SEDIAAN FARMASI STERIL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57200" y="914400"/>
            <a:ext cx="73152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4800" b="1" dirty="0">
                <a:solidFill>
                  <a:srgbClr val="FFFFFF"/>
                </a:solidFill>
              </a:rPr>
              <a:t>Formulasi</a:t>
            </a:r>
            <a:endParaRPr lang="en-US" sz="480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4800" b="1" dirty="0">
                <a:solidFill>
                  <a:srgbClr val="FFFFFF"/>
                </a:solidFill>
              </a:rPr>
              <a:t>Salep Mata</a:t>
            </a:r>
            <a:endParaRPr lang="en-US" sz="4800" dirty="0"/>
          </a:p>
        </p:txBody>
      </p:sp>
      <p:sp>
        <p:nvSpPr>
          <p:cNvPr id="7" name="Shape 5"/>
          <p:cNvSpPr/>
          <p:nvPr/>
        </p:nvSpPr>
        <p:spPr>
          <a:xfrm>
            <a:off x="457200" y="2606040"/>
            <a:ext cx="4114800" cy="4572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269748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i="1" dirty="0">
                <a:solidFill>
                  <a:srgbClr val="2AABB9"/>
                </a:solidFill>
              </a:rPr>
              <a:t>apt. Reski Mulia., </a:t>
            </a:r>
            <a:r>
              <a:rPr lang="en-US" i="1" dirty="0" err="1">
                <a:solidFill>
                  <a:srgbClr val="2AABB9"/>
                </a:solidFill>
              </a:rPr>
              <a:t>M.Farm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200" y="320040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E8EEF2"/>
                </a:solidFill>
              </a:rPr>
              <a:t>Program Studi S1 Farmasi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E8EEF2"/>
                </a:solidFill>
              </a:rPr>
              <a:t>Stikes Prima Indonesia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E8EEF2"/>
                </a:solidFill>
              </a:rPr>
              <a:t>Mata Kuliah: Teknologi Sediaan Farmasi Steril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E8EEF2"/>
                </a:solidFill>
              </a:rPr>
              <a:t>Sub CPMK: Formulasi Salep Mata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buNone/>
            </a:pPr>
            <a:r>
              <a:rPr lang="en-US" sz="2000" b="1" dirty="0">
                <a:solidFill>
                  <a:srgbClr val="FFFFFF"/>
                </a:solidFill>
              </a:rPr>
              <a:t>CAPAIAN PEMBELAJARAN (Sub CPMK)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74320" y="914400"/>
            <a:ext cx="475488" cy="475488"/>
          </a:xfrm>
          <a:prstGeom prst="ellipse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74320" y="91440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buNone/>
            </a:pPr>
            <a:r>
              <a:rPr lang="en-US" sz="2000" b="1" dirty="0">
                <a:solidFill>
                  <a:srgbClr val="FFFFFF"/>
                </a:solidFill>
              </a:rPr>
              <a:t>01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68680" y="932688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buNone/>
            </a:pPr>
            <a:r>
              <a:rPr lang="en-US" sz="2000" dirty="0">
                <a:solidFill>
                  <a:srgbClr val="1E293B"/>
                </a:solidFill>
              </a:rPr>
              <a:t>Menjelaskan karakteristik dan persyaratan sediaan salep mata sesuai standar Farmakope.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274320" y="1709928"/>
            <a:ext cx="475488" cy="475488"/>
          </a:xfrm>
          <a:prstGeom prst="ellipse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4320" y="1709928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buNone/>
            </a:pPr>
            <a:r>
              <a:rPr lang="en-US" sz="2000" b="1" dirty="0">
                <a:solidFill>
                  <a:srgbClr val="FFFFFF"/>
                </a:solidFill>
              </a:rPr>
              <a:t>02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868680" y="1728216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buNone/>
            </a:pPr>
            <a:r>
              <a:rPr lang="en-US" sz="2000" dirty="0">
                <a:solidFill>
                  <a:srgbClr val="1E293B"/>
                </a:solidFill>
              </a:rPr>
              <a:t>Mengidentifikasi komponen formulasi sediaan salep mata (zat aktif, basis salep, dan bahan tambahan).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274320" y="2505456"/>
            <a:ext cx="475488" cy="475488"/>
          </a:xfrm>
          <a:prstGeom prst="ellipse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4320" y="2505456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buNone/>
            </a:pPr>
            <a:r>
              <a:rPr lang="en-US" sz="2000" b="1" dirty="0">
                <a:solidFill>
                  <a:srgbClr val="FFFFFF"/>
                </a:solidFill>
              </a:rPr>
              <a:t>03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68680" y="2523744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buNone/>
            </a:pPr>
            <a:r>
              <a:rPr lang="en-US" sz="2000" dirty="0">
                <a:solidFill>
                  <a:srgbClr val="1E293B"/>
                </a:solidFill>
              </a:rPr>
              <a:t>Menjelaskan tahapan formulasi dan proses pembuatan sediaan salep mata secara aseptik.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274320" y="3300984"/>
            <a:ext cx="475488" cy="475488"/>
          </a:xfrm>
          <a:prstGeom prst="ellipse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74320" y="3300984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buNone/>
            </a:pPr>
            <a:r>
              <a:rPr lang="en-US" sz="2000" b="1" dirty="0">
                <a:solidFill>
                  <a:srgbClr val="FFFFFF"/>
                </a:solidFill>
              </a:rPr>
              <a:t>04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868680" y="3319272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buNone/>
            </a:pPr>
            <a:r>
              <a:rPr lang="en-US" sz="2000" dirty="0">
                <a:solidFill>
                  <a:srgbClr val="1E293B"/>
                </a:solidFill>
              </a:rPr>
              <a:t>Menganalisis faktor-faktor kritis dalam formulasi salep mata (sterilitas, homogenitas, ukuran partikel, dan stabilitas).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274320" y="4096512"/>
            <a:ext cx="475488" cy="475488"/>
          </a:xfrm>
          <a:prstGeom prst="ellipse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4320" y="4096512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buNone/>
            </a:pPr>
            <a:r>
              <a:rPr lang="en-US" sz="2000" b="1" dirty="0">
                <a:solidFill>
                  <a:srgbClr val="FFFFFF"/>
                </a:solidFill>
              </a:rPr>
              <a:t>05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6868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buNone/>
            </a:pPr>
            <a:r>
              <a:rPr lang="en-US" sz="2000" dirty="0">
                <a:solidFill>
                  <a:srgbClr val="1E293B"/>
                </a:solidFill>
              </a:rPr>
              <a:t>Menentukan formulasi sediaan salep mata yang sesuai dengan persyaratan mutu dan prinsip CPOB.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228600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kern="0" spc="200" dirty="0" err="1">
                <a:solidFill>
                  <a:srgbClr val="FFFFFF"/>
                </a:solidFill>
              </a:rPr>
              <a:t>Pembelajaran</a:t>
            </a:r>
            <a:r>
              <a:rPr lang="en-US" sz="2000" b="1" kern="0" spc="200" dirty="0">
                <a:solidFill>
                  <a:srgbClr val="FFFFFF"/>
                </a:solidFill>
              </a:rPr>
              <a:t> </a:t>
            </a:r>
            <a:r>
              <a:rPr lang="en-US" sz="2000" b="1" kern="0" spc="200" dirty="0" err="1">
                <a:solidFill>
                  <a:srgbClr val="FFFFFF"/>
                </a:solidFill>
              </a:rPr>
              <a:t>Topik</a:t>
            </a:r>
            <a:r>
              <a:rPr lang="en-US" sz="2000" b="1" kern="0" spc="200" dirty="0">
                <a:solidFill>
                  <a:srgbClr val="FFFFFF"/>
                </a:solidFill>
              </a:rPr>
              <a:t> MATERI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274320" y="1005840"/>
            <a:ext cx="1600200" cy="2560320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274320" y="1097280"/>
            <a:ext cx="1600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01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365760" y="1737360"/>
            <a:ext cx="1417320" cy="36576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FFFFFF">
                <a:alpha val="50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1828800"/>
            <a:ext cx="160020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</a:rPr>
              <a:t>Karakteristik &amp; Persyaratan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1993392" y="1005840"/>
            <a:ext cx="1600200" cy="2560320"/>
          </a:xfrm>
          <a:prstGeom prst="rect">
            <a:avLst/>
          </a:prstGeom>
          <a:solidFill>
            <a:srgbClr val="1A6E5A"/>
          </a:solidFill>
          <a:ln w="12700">
            <a:solidFill>
              <a:srgbClr val="1A6E5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1993392" y="1097280"/>
            <a:ext cx="1600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02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2084832" y="1737360"/>
            <a:ext cx="1417320" cy="36576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FFFFFF">
                <a:alpha val="5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993392" y="1828800"/>
            <a:ext cx="160020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</a:rPr>
              <a:t>Komponen Formulasi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3712464" y="1005840"/>
            <a:ext cx="1600200" cy="2560320"/>
          </a:xfrm>
          <a:prstGeom prst="rect">
            <a:avLst/>
          </a:prstGeom>
          <a:solidFill>
            <a:srgbClr val="1A5A8A"/>
          </a:solidFill>
          <a:ln w="12700">
            <a:solidFill>
              <a:srgbClr val="1A5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712464" y="1097280"/>
            <a:ext cx="1600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03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3803904" y="1737360"/>
            <a:ext cx="1417320" cy="36576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FFFFFF">
                <a:alpha val="5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712464" y="1828800"/>
            <a:ext cx="160020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</a:rPr>
              <a:t>Proses Pembuatan Aseptik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431536" y="1005840"/>
            <a:ext cx="1600200" cy="2560320"/>
          </a:xfrm>
          <a:prstGeom prst="rect">
            <a:avLst/>
          </a:prstGeom>
          <a:solidFill>
            <a:srgbClr val="6A2A8A"/>
          </a:solidFill>
          <a:ln w="12700">
            <a:solidFill>
              <a:srgbClr val="6A2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5431536" y="1097280"/>
            <a:ext cx="1600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04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522976" y="1737360"/>
            <a:ext cx="1417320" cy="36576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FFFFFF">
                <a:alpha val="50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431536" y="1828800"/>
            <a:ext cx="160020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</a:rPr>
              <a:t>Faktor Kritis Formulasi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7150608" y="1005840"/>
            <a:ext cx="1600200" cy="2560320"/>
          </a:xfrm>
          <a:prstGeom prst="rect">
            <a:avLst/>
          </a:prstGeom>
          <a:solidFill>
            <a:srgbClr val="8A4A1A"/>
          </a:solidFill>
          <a:ln w="12700">
            <a:solidFill>
              <a:srgbClr val="8A4A1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7150608" y="1097280"/>
            <a:ext cx="1600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05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7242048" y="1737360"/>
            <a:ext cx="1417320" cy="36576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FFFFFF">
                <a:alpha val="5000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150608" y="1828800"/>
            <a:ext cx="160020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</a:rPr>
              <a:t>Persyaratan Mutu &amp; CPOB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365760" y="4389120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E8EEF2"/>
                </a:solidFill>
              </a:rPr>
              <a:t>Formulasi Salep Mata — Teknologi Sediaan Farmasi Steril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DEFINISI SALEP MATA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74320" y="914400"/>
            <a:ext cx="8595360" cy="132588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365760" y="960120"/>
            <a:ext cx="841248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0A500"/>
                </a:solidFill>
              </a:rPr>
              <a:t>Salep mata </a:t>
            </a:r>
            <a:r>
              <a:rPr lang="en-US" sz="2000" dirty="0">
                <a:solidFill>
                  <a:srgbClr val="FFFFFF"/>
                </a:solidFill>
              </a:rPr>
              <a:t>adalah sediaan semi padat </a:t>
            </a:r>
            <a:r>
              <a:rPr lang="en-US" sz="2000" b="1" dirty="0">
                <a:solidFill>
                  <a:srgbClr val="2AABB9"/>
                </a:solidFill>
              </a:rPr>
              <a:t>STERIL</a:t>
            </a:r>
            <a:r>
              <a:rPr lang="en-US" sz="2000" dirty="0">
                <a:solidFill>
                  <a:srgbClr val="FFFFFF"/>
                </a:solidFill>
              </a:rPr>
              <a:t> yang dioleskan pada </a:t>
            </a:r>
            <a:r>
              <a:rPr lang="en-US" sz="2000" i="1" dirty="0">
                <a:solidFill>
                  <a:srgbClr val="2AABB9"/>
                </a:solidFill>
              </a:rPr>
              <a:t>kantung konjungtiva </a:t>
            </a:r>
            <a:r>
              <a:rPr lang="en-US" sz="2000" dirty="0">
                <a:solidFill>
                  <a:srgbClr val="FFFFFF"/>
                </a:solidFill>
              </a:rPr>
              <a:t>untuk memberikan efek terapi lokal pada mata.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65760" y="2331720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000" i="1" dirty="0">
                <a:solidFill>
                  <a:srgbClr val="64748B"/>
                </a:solidFill>
              </a:rPr>
              <a:t>Farmakope Indonesia Ed. VI, 2020 | USP 43-NF 38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274320" y="2743200"/>
            <a:ext cx="201168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274320" y="2743200"/>
            <a:ext cx="2011680" cy="411480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4320" y="274320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BENTUK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274320" y="3200400"/>
            <a:ext cx="201168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1E293B"/>
                </a:solidFill>
              </a:rPr>
              <a:t>Semi Padat (Ointment)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2423160" y="2743200"/>
            <a:ext cx="201168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2423160" y="2743200"/>
            <a:ext cx="2011680" cy="411480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423160" y="274320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SIFAT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2423160" y="3200400"/>
            <a:ext cx="201168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1E293B"/>
                </a:solidFill>
              </a:rPr>
              <a:t>Steril &amp; Homogen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4572000" y="2743200"/>
            <a:ext cx="201168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572000" y="2743200"/>
            <a:ext cx="2011680" cy="411480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0" y="274320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RUTE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4572000" y="3200400"/>
            <a:ext cx="201168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1E293B"/>
                </a:solidFill>
              </a:rPr>
              <a:t>Topikal Okular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6720840" y="2743200"/>
            <a:ext cx="201168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720840" y="2743200"/>
            <a:ext cx="2011680" cy="411480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720840" y="274320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KONTAK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6720840" y="3200400"/>
            <a:ext cx="201168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1E293B"/>
                </a:solidFill>
              </a:rPr>
              <a:t>Lebih lama vs tetes mata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PERSYARATAN FARMAKOPE SEDIAAN SALEP MATA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42062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960120"/>
            <a:ext cx="91440" cy="1188720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05156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7A8A"/>
                </a:solidFill>
              </a:rPr>
              <a:t>🔬 STERIL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" y="1399032"/>
            <a:ext cx="3931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293B"/>
                </a:solidFill>
              </a:rPr>
              <a:t>Bebas dari mikroorganisme hidup. Diuji sesuai FI Ed.VI &lt;71&gt; Sterility Testing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709160" y="960120"/>
            <a:ext cx="42062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09160" y="960120"/>
            <a:ext cx="91440" cy="1188720"/>
          </a:xfrm>
          <a:prstGeom prst="rect">
            <a:avLst/>
          </a:prstGeom>
          <a:solidFill>
            <a:srgbClr val="1A6E5A"/>
          </a:solidFill>
          <a:ln w="12700">
            <a:solidFill>
              <a:srgbClr val="1A6E5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92040" y="105156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6E5A"/>
                </a:solidFill>
              </a:rPr>
              <a:t>⚗️ HALUS &amp; HOMOGEN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892040" y="1399032"/>
            <a:ext cx="3931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293B"/>
                </a:solidFill>
              </a:rPr>
              <a:t>Tidak terasa kasar pada kulit atau membran mukosa mata saat digunakan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274320" y="2286000"/>
            <a:ext cx="42062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274320" y="2286000"/>
            <a:ext cx="91440" cy="1188720"/>
          </a:xfrm>
          <a:prstGeom prst="rect">
            <a:avLst/>
          </a:prstGeom>
          <a:solidFill>
            <a:srgbClr val="1A5A8A"/>
          </a:solidFill>
          <a:ln w="12700">
            <a:solidFill>
              <a:srgbClr val="1A5A8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7744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5A8A"/>
                </a:solidFill>
              </a:rPr>
              <a:t>🔍 BEBAS PARTIKEL KASAR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7200" y="2724912"/>
            <a:ext cx="3931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293B"/>
                </a:solidFill>
              </a:rPr>
              <a:t>Ukuran partikel ≤25 µm (FI). Tidak menimbulkan iritasi mekanis pada kornea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709160" y="2286000"/>
            <a:ext cx="42062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09160" y="2286000"/>
            <a:ext cx="91440" cy="1188720"/>
          </a:xfrm>
          <a:prstGeom prst="rect">
            <a:avLst/>
          </a:prstGeom>
          <a:solidFill>
            <a:srgbClr val="6A2A8A"/>
          </a:solidFill>
          <a:ln w="12700">
            <a:solidFill>
              <a:srgbClr val="6A2A8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892040" y="237744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6A2A8A"/>
                </a:solidFill>
              </a:rPr>
              <a:t>⚖️ STABIL FISIKA-KIMIA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892040" y="2724912"/>
            <a:ext cx="3931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293B"/>
                </a:solidFill>
              </a:rPr>
              <a:t>Tidak ada pemisahan fase, perubahan warna, atau degradasi zat aktif selama penyimpanan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274320" y="3611880"/>
            <a:ext cx="42062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274320" y="3611880"/>
            <a:ext cx="91440" cy="1188720"/>
          </a:xfrm>
          <a:prstGeom prst="rect">
            <a:avLst/>
          </a:prstGeom>
          <a:solidFill>
            <a:srgbClr val="8A4A1A"/>
          </a:solidFill>
          <a:ln w="12700">
            <a:solidFill>
              <a:srgbClr val="8A4A1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7033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A4A1A"/>
                </a:solidFill>
              </a:rPr>
              <a:t>🛡️ TIDAK MENGIRITASI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57200" y="4050792"/>
            <a:ext cx="3931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293B"/>
                </a:solidFill>
              </a:rPr>
              <a:t>pH dipertahankan 7.4 (isofisiologis). Bebas bahan iritatif bagi mukosa mata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709160" y="3611880"/>
            <a:ext cx="42062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709160" y="3611880"/>
            <a:ext cx="91440" cy="1188720"/>
          </a:xfrm>
          <a:prstGeom prst="rect">
            <a:avLst/>
          </a:prstGeom>
          <a:solidFill>
            <a:srgbClr val="5A6A1A"/>
          </a:solidFill>
          <a:ln w="12700">
            <a:solidFill>
              <a:srgbClr val="5A6A1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892040" y="37033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5A6A1A"/>
                </a:solidFill>
              </a:rPr>
              <a:t>📦 WADAH TEPAT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4892040" y="4050792"/>
            <a:ext cx="3931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293B"/>
                </a:solidFill>
              </a:rPr>
              <a:t>Dikemas dalam tube steril, logam atau plastik, bertutup rapat, satu kali pakai atau multi-dose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365760" y="484632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600" i="1" dirty="0">
                <a:solidFill>
                  <a:srgbClr val="64748B"/>
                </a:solidFill>
              </a:rPr>
              <a:t>Sumber: Farmakope Indonesia Ed. VI (2020); USP-NF 2024; BP 2023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PERBANDINGAN SEDIAAN OKULAR</a:t>
            </a:r>
            <a:endParaRPr lang="en-US" sz="2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74320" y="914400"/>
          <a:ext cx="8595360" cy="3657600"/>
        </p:xfrm>
        <a:graphic>
          <a:graphicData uri="http://schemas.openxmlformats.org/drawingml/2006/table">
            <a:tbl>
              <a:tblPr/>
              <a:tblGrid>
                <a:gridCol w="2148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Parameter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Tetes Mata (Collyrium)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Salep Mata (Unguentum)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Gel Mata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Viskositas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Rendah (1 cP)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Tinggi (semi padat)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Sedang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Waktu Kontak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Pendek (2-5 menit)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Panjang (&gt;30 menit) ✓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Sedang (10-20 menit)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Bioavailabilitas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~1-7%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~5-15% ✓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~5-10%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Penglihatan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Tidak terpengaruh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Buram sementara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Sedikit buram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Frekuensi Dosis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Lebih sering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Lebih jarang ✓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Jarang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Sterilitas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Wajib ✓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Wajib ✓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Wajib ✓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Penggunaan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Siang hari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Malam hari / bayi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Fleksibel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KOMPONEN I — ZAT AKTIF (Active Pharmaceutical Ingredient)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5760" y="914400"/>
            <a:ext cx="8412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i="1" dirty="0">
                <a:solidFill>
                  <a:srgbClr val="1E293B"/>
                </a:solidFill>
              </a:rPr>
              <a:t>Zat aktif memberikan efek terapi dan harus stabil dalam basis salep selama penyimpanan.</a:t>
            </a: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274320" y="1463040"/>
            <a:ext cx="420624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463040"/>
            <a:ext cx="4206240" cy="384048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1463040"/>
            <a:ext cx="4206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Antibiotik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57200" y="1892808"/>
            <a:ext cx="3931920" cy="10789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Kloramfenikol 0.5-1%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Tetrasiklin HCl 1%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Eritromisin 0.5%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Gentamisin 0.3%</a:t>
            </a: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4709160" y="1463040"/>
            <a:ext cx="420624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709160" y="1463040"/>
            <a:ext cx="4206240" cy="384048"/>
          </a:xfrm>
          <a:prstGeom prst="rect">
            <a:avLst/>
          </a:prstGeom>
          <a:solidFill>
            <a:srgbClr val="1A5A8A"/>
          </a:solidFill>
          <a:ln w="12700">
            <a:solidFill>
              <a:srgbClr val="1A5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09160" y="1463040"/>
            <a:ext cx="4206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Antivirus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892040" y="1892808"/>
            <a:ext cx="3931920" cy="10789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Asiklovir 3%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Trifluridin 1%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Gansiklovir 0.15%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274320" y="3154680"/>
            <a:ext cx="420624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274320" y="3154680"/>
            <a:ext cx="4206240" cy="384048"/>
          </a:xfrm>
          <a:prstGeom prst="rect">
            <a:avLst/>
          </a:prstGeom>
          <a:solidFill>
            <a:srgbClr val="6A2A8A"/>
          </a:solidFill>
          <a:ln w="12700">
            <a:solidFill>
              <a:srgbClr val="6A2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320" y="3154680"/>
            <a:ext cx="4206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Kortikosteroid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57200" y="3584448"/>
            <a:ext cx="3931920" cy="10789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Deksametason 0.1%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Hidrokortison 1%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Prednisolon asetat 1%</a:t>
            </a: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4709160" y="3154680"/>
            <a:ext cx="420624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709160" y="3154680"/>
            <a:ext cx="4206240" cy="384048"/>
          </a:xfrm>
          <a:prstGeom prst="rect">
            <a:avLst/>
          </a:prstGeom>
          <a:solidFill>
            <a:srgbClr val="8A4A1A"/>
          </a:solidFill>
          <a:ln w="12700">
            <a:solidFill>
              <a:srgbClr val="8A4A1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709160" y="3154680"/>
            <a:ext cx="4206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Antiglaukoma &amp; Lain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892040" y="3584448"/>
            <a:ext cx="3931920" cy="10789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Pilokarpin HCl 1-4%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Timolol maleat 0.25%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Asetazolamid (oral)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KOMPONEN II — BASIS SALEP (Ointment Base)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74320" y="914400"/>
            <a:ext cx="4114800" cy="393192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365760" y="10058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0A500"/>
                </a:solidFill>
              </a:rPr>
              <a:t>Basis Utama yang Digunakan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1508760"/>
            <a:ext cx="3749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AABB9"/>
                </a:solidFill>
              </a:rPr>
              <a:t>Vaselin Putih (White Petrolatum)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1801368"/>
            <a:ext cx="3749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E8EEF2"/>
                </a:solidFill>
              </a:rPr>
              <a:t>Paling umum digunakan. Inert, tidak terabsorpsi, stabil, memberikan efek oklusif.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2304288"/>
            <a:ext cx="3749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AABB9"/>
                </a:solidFill>
              </a:rPr>
              <a:t>Lanolin Anhidrat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2596896"/>
            <a:ext cx="3749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E8EEF2"/>
                </a:solidFill>
              </a:rPr>
              <a:t>Dapat menyerap air. Digunakan sebagai emolien. Potensi sensitivitas pada pasien tertentu.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3099816"/>
            <a:ext cx="3749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AABB9"/>
                </a:solidFill>
              </a:rPr>
              <a:t>Campuran Vaselin + Lanolin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" y="3392424"/>
            <a:ext cx="3749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E8EEF2"/>
                </a:solidFill>
              </a:rPr>
              <a:t>Kombinasi untuk meningkatkan sifat penyerapan. Formula banyak digunakan di industri.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7200" y="3895344"/>
            <a:ext cx="3749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AABB9"/>
                </a:solidFill>
              </a:rPr>
              <a:t>Liquid Petrolatum (Paraffin Liq.)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7200" y="4187952"/>
            <a:ext cx="3749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E8EEF2"/>
                </a:solidFill>
              </a:rPr>
              <a:t>Pengencer basis. Membantu dispersi zat aktif yang larut minyak.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2000" y="914400"/>
            <a:ext cx="429768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663440" y="96012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7A8A"/>
                </a:solidFill>
              </a:rPr>
              <a:t>Syarat Basis Salep Mata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663440" y="1371600"/>
            <a:ext cx="41148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</a:rPr>
              <a:t>Tidak mengiritasi jaringan mata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</a:rPr>
              <a:t>Inert dan tidak bereaksi dengan zat aktif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</a:rPr>
              <a:t>Stabil dalam kondisi penyimpanan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</a:rPr>
              <a:t>Memungkinkan pelepasan zat aktif optimal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</a:rPr>
              <a:t>Bebas dari kontaminan &amp; partikel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572000" y="2926080"/>
            <a:ext cx="4297680" cy="1920240"/>
          </a:xfrm>
          <a:prstGeom prst="rect">
            <a:avLst/>
          </a:prstGeom>
          <a:solidFill>
            <a:srgbClr val="FFF3CC"/>
          </a:solidFill>
          <a:ln w="12700">
            <a:solidFill>
              <a:srgbClr val="F0A50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4663440" y="2999232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7A5000"/>
                </a:solidFill>
              </a:rPr>
              <a:t>⚠️ Catatan Penting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663440" y="3337560"/>
            <a:ext cx="411480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7A5000"/>
                </a:solidFill>
              </a:rPr>
              <a:t>Basis berair (hidrofilik) umumnya TIDAK digunakan untuk salep mata karena mudah terkontaminasi mikroba. Basis anhidrat (berminyak) lebih dipilih karena stabilitas dan inertisitas yang lebih baik.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7A5000"/>
                </a:solidFill>
              </a:rPr>
              <a:t>Ref: Ansel HC et al., 2014; Allen LV, 2013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KOMPONEN III — BAHAN TAMBAHAN (Excipients)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42062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960120"/>
            <a:ext cx="4206240" cy="384048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960120"/>
            <a:ext cx="4206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Antioksidan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200" y="1399032"/>
            <a:ext cx="3931920" cy="1298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Butil Hidroksi Anisol (BHA): 0.02%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Butil Hidroksi Toluen (BHT): 0.01%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Tokoferol (Vit. E): 0.05%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Fungsi: Mencegah oksidasi lemak pada basis (rancidity)</a:t>
            </a: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4709160" y="960120"/>
            <a:ext cx="42062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09160" y="960120"/>
            <a:ext cx="4206240" cy="384048"/>
          </a:xfrm>
          <a:prstGeom prst="rect">
            <a:avLst/>
          </a:prstGeom>
          <a:solidFill>
            <a:srgbClr val="6A2A8A"/>
          </a:solidFill>
          <a:ln w="12700">
            <a:solidFill>
              <a:srgbClr val="6A2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09160" y="960120"/>
            <a:ext cx="4206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Pengawet*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892040" y="1399032"/>
            <a:ext cx="3931920" cy="1298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Benzalkonium klorida: 0.01%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Klorobutanol: 0.5%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Timerosal: 0.01%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*Jarang digunakan karena kontak langsung dengan mata (toksik)</a:t>
            </a: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274320" y="2880360"/>
            <a:ext cx="42062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274320" y="2880360"/>
            <a:ext cx="4206240" cy="384048"/>
          </a:xfrm>
          <a:prstGeom prst="rect">
            <a:avLst/>
          </a:prstGeom>
          <a:solidFill>
            <a:srgbClr val="1A6E5A"/>
          </a:solidFill>
          <a:ln w="12700">
            <a:solidFill>
              <a:srgbClr val="1A6E5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74320" y="2880360"/>
            <a:ext cx="4206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Penstabil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57200" y="3319272"/>
            <a:ext cx="3931920" cy="1298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EDTA (chelating agent): 0.01%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Stabilisator pH (buffer sitrat/fosfat)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Surfaktan non-ionik: Polisorbat 80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Fungsi: Menjaga kestabilan fisika-kimia sistem</a:t>
            </a: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4709160" y="2880360"/>
            <a:ext cx="42062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09160" y="2880360"/>
            <a:ext cx="4206240" cy="384048"/>
          </a:xfrm>
          <a:prstGeom prst="rect">
            <a:avLst/>
          </a:prstGeom>
          <a:solidFill>
            <a:srgbClr val="8A4A1A"/>
          </a:solidFill>
          <a:ln w="12700">
            <a:solidFill>
              <a:srgbClr val="8A4A1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709160" y="2880360"/>
            <a:ext cx="4206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Pengental / Viskositas</a:t>
            </a: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892040" y="3319272"/>
            <a:ext cx="3931920" cy="1298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Hidroksipropil Metilselulosa (HPMC)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Karbopol 940/941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Polimer: Polietilen oksida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Fungsi: Meningkatkan viskositas dan waktu kontak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CONTOH FORMULASI SALEP MATA KLORAMFENIKOL 1%</a:t>
            </a:r>
            <a:endParaRPr lang="en-US" sz="20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091744"/>
              </p:ext>
            </p:extLst>
          </p:nvPr>
        </p:nvGraphicFramePr>
        <p:xfrm>
          <a:off x="274320" y="914400"/>
          <a:ext cx="8595360" cy="2688336"/>
        </p:xfrm>
        <a:graphic>
          <a:graphicData uri="http://schemas.openxmlformats.org/drawingml/2006/table">
            <a:tbl>
              <a:tblPr/>
              <a:tblGrid>
                <a:gridCol w="2148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Komponen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Fungsi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Kadar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Jumlah (5 g)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Kloramfenikol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Zat Aktif (Antibiotik)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1,0% b/b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0,05 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Vaselin Putih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Basis Salep Utama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97,98% b/b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4,899 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Lanolin Anhidrat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Basis / Emolien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1,0% b/b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0,05 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BHT (</a:t>
                      </a:r>
                      <a:r>
                        <a:rPr lang="en-US" sz="1400" dirty="0" err="1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Butil</a:t>
                      </a: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Hidroksitoluen</a:t>
                      </a: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Antioksidan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0,01% b/b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0,0005 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Tokoferol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Antioksidan tambahan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0,01% b/b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0,0005 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5,000 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274320" y="3794760"/>
            <a:ext cx="8595360" cy="1097280"/>
          </a:xfrm>
          <a:prstGeom prst="rect">
            <a:avLst/>
          </a:prstGeom>
          <a:solidFill>
            <a:srgbClr val="D4F0F0"/>
          </a:solidFill>
          <a:ln w="12700">
            <a:solidFill>
              <a:srgbClr val="2AABB9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385876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545"/>
                </a:solidFill>
              </a:rPr>
              <a:t>📝 Catatan Formula: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57200" y="416052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B2545"/>
                </a:solidFill>
              </a:rPr>
              <a:t>• Kloramfenikol digerus halus sebelum dicampurkan ke basis  •  Sterilisasi basis dengan oven 150°C/1 jam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B2545"/>
                </a:solidFill>
              </a:rPr>
              <a:t>• Pencampuran dilakukan di ruang aseptik LAF (Laminar Air Flow)  •  Uji sterilitas wajib sebelum rilis produk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</a:rPr>
              <a:t>PRINSIP PEMBUATAN ASEPTIK</a:t>
            </a: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" y="777240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i="1" dirty="0">
                <a:solidFill>
                  <a:srgbClr val="E8EEF2"/>
                </a:solidFill>
              </a:rPr>
              <a:t>Karena salep mata tidak dapat disterilisasi akhir (terminal sterilization) setelah pengemasan, maka seluruh proses harus dilakukan secara aseptik.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274320" y="1417320"/>
            <a:ext cx="2743200" cy="1554480"/>
          </a:xfrm>
          <a:prstGeom prst="rect">
            <a:avLst/>
          </a:prstGeom>
          <a:solidFill>
            <a:srgbClr val="132238"/>
          </a:solidFill>
          <a:ln w="1270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365760" y="1508760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AABB9"/>
                </a:solidFill>
              </a:rPr>
              <a:t>🏗️ Fasilitas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5760" y="1892808"/>
            <a:ext cx="2560320" cy="9875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E8EEF2"/>
                </a:solidFill>
              </a:rPr>
              <a:t>Ruang aseptik Grade A/B (ISO 5), tekanan positif, filtrasi HEPA, monitoring partikel &amp; mikroba</a:t>
            </a: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3200400" y="1417320"/>
            <a:ext cx="2743200" cy="1554480"/>
          </a:xfrm>
          <a:prstGeom prst="rect">
            <a:avLst/>
          </a:prstGeom>
          <a:solidFill>
            <a:srgbClr val="132238"/>
          </a:solidFill>
          <a:ln w="1270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291840" y="1508760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AABB9"/>
                </a:solidFill>
              </a:rPr>
              <a:t>👨‍⚕️ Personel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291840" y="1892808"/>
            <a:ext cx="2560320" cy="9875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E8EEF2"/>
                </a:solidFill>
              </a:rPr>
              <a:t>Pakaian steril lengkap (baju, sarung tangan, masker). Pelatihan teknik aseptik bersertifikasi</a:t>
            </a: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126480" y="1417320"/>
            <a:ext cx="2743200" cy="1554480"/>
          </a:xfrm>
          <a:prstGeom prst="rect">
            <a:avLst/>
          </a:prstGeom>
          <a:solidFill>
            <a:srgbClr val="132238"/>
          </a:solidFill>
          <a:ln w="1270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217920" y="1508760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AABB9"/>
                </a:solidFill>
              </a:rPr>
              <a:t>🧰 Peralatan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217920" y="1892808"/>
            <a:ext cx="2560320" cy="9875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E8EEF2"/>
                </a:solidFill>
              </a:rPr>
              <a:t>Mortar, spatel, tube, alat ukur disterilisasi. Validasi dekontaminasi peralatan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274320" y="3108960"/>
            <a:ext cx="2743200" cy="1554480"/>
          </a:xfrm>
          <a:prstGeom prst="rect">
            <a:avLst/>
          </a:prstGeom>
          <a:solidFill>
            <a:srgbClr val="132238"/>
          </a:solidFill>
          <a:ln w="1270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3200400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AABB9"/>
                </a:solidFill>
              </a:rPr>
              <a:t>🧪 Bahan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5760" y="3584448"/>
            <a:ext cx="2560320" cy="9875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E8EEF2"/>
                </a:solidFill>
              </a:rPr>
              <a:t>Zat aktif &amp; eksipien disterilisasi terpisah sebelum pencampuran. Uji kualitas bahan baku</a:t>
            </a: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3200400" y="3108960"/>
            <a:ext cx="2743200" cy="1554480"/>
          </a:xfrm>
          <a:prstGeom prst="rect">
            <a:avLst/>
          </a:prstGeom>
          <a:solidFill>
            <a:srgbClr val="132238"/>
          </a:solidFill>
          <a:ln w="1270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3291840" y="3200400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AABB9"/>
                </a:solidFill>
              </a:rPr>
              <a:t>🌬️ Laminar Air Flow</a:t>
            </a: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291840" y="3584448"/>
            <a:ext cx="2560320" cy="9875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E8EEF2"/>
                </a:solidFill>
              </a:rPr>
              <a:t>Pencampuran dilakukan di LAF Class 100 (ISO 5). Aliran udara laminar mencegah kontaminasi</a:t>
            </a: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126480" y="3108960"/>
            <a:ext cx="2743200" cy="1644272"/>
          </a:xfrm>
          <a:prstGeom prst="rect">
            <a:avLst/>
          </a:prstGeom>
          <a:solidFill>
            <a:srgbClr val="132238"/>
          </a:solidFill>
          <a:ln w="1270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6217920" y="3200400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AABB9"/>
                </a:solidFill>
              </a:rPr>
              <a:t>📋 Dokumentasi</a:t>
            </a: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217920" y="3703320"/>
            <a:ext cx="26517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E8EEF2"/>
                </a:solidFill>
              </a:rPr>
              <a:t>Setiap tahap didokumentasikan (batch record). Sistem IPC (In-Process Control) diterapkan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TAHAPAN PEMBUATAN SALEP MATA SECARA ASEPTIK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82880" y="960120"/>
            <a:ext cx="20574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1033272"/>
            <a:ext cx="548640" cy="548640"/>
          </a:xfrm>
          <a:prstGeom prst="ellipse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103327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74320" y="164592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7A8A"/>
                </a:solidFill>
              </a:rPr>
              <a:t>Persiapan &amp; Desinfeksi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56032" y="2029968"/>
            <a:ext cx="19659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93B"/>
                </a:solidFill>
              </a:rPr>
              <a:t>Sterilisasi ruangan, peralatan, wadah &amp; bahan. QC bahan baku.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395728" y="960120"/>
            <a:ext cx="20574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127248" y="1033272"/>
            <a:ext cx="548640" cy="548640"/>
          </a:xfrm>
          <a:prstGeom prst="ellipse">
            <a:avLst/>
          </a:prstGeom>
          <a:solidFill>
            <a:srgbClr val="1A6E5A"/>
          </a:solidFill>
          <a:ln w="12700">
            <a:solidFill>
              <a:srgbClr val="1A6E5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127248" y="103327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487168" y="164592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6E5A"/>
                </a:solidFill>
              </a:rPr>
              <a:t>Sterilisasi Basis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468880" y="2029968"/>
            <a:ext cx="19659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93B"/>
                </a:solidFill>
              </a:rPr>
              <a:t>Vaselin putih &amp; lanolin disterilisasi: Oven 150°C/1 jam atau filtrasi membran 0.22 µm.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608576" y="960120"/>
            <a:ext cx="20574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5340096" y="1033272"/>
            <a:ext cx="548640" cy="548640"/>
          </a:xfrm>
          <a:prstGeom prst="ellipse">
            <a:avLst/>
          </a:prstGeom>
          <a:solidFill>
            <a:srgbClr val="1A5A8A"/>
          </a:solidFill>
          <a:ln w="12700">
            <a:solidFill>
              <a:srgbClr val="1A5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340096" y="103327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00016" y="164592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5A8A"/>
                </a:solidFill>
              </a:rPr>
              <a:t>Sterilisasi Zat Aktif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681728" y="2029968"/>
            <a:ext cx="19659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93B"/>
                </a:solidFill>
              </a:rPr>
              <a:t>Tergantung sifat: radiasi gamma, panas kering, panas lembab, atau filtrasi.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821424" y="960120"/>
            <a:ext cx="20574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7552944" y="1033272"/>
            <a:ext cx="548640" cy="548640"/>
          </a:xfrm>
          <a:prstGeom prst="ellipse">
            <a:avLst/>
          </a:prstGeom>
          <a:solidFill>
            <a:srgbClr val="5A3A8A"/>
          </a:solidFill>
          <a:ln w="12700">
            <a:solidFill>
              <a:srgbClr val="5A3A8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552944" y="103327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912864" y="164592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5A3A8A"/>
                </a:solidFill>
              </a:rPr>
              <a:t>Pencampuran Aseptik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894576" y="2029968"/>
            <a:ext cx="19659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93B"/>
                </a:solidFill>
              </a:rPr>
              <a:t>Di dalam LAF Grade A. Zat aktif digerus halus lalu dicampur geometris ke dalam basis.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182880" y="2880360"/>
            <a:ext cx="20574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914400" y="2953512"/>
            <a:ext cx="548640" cy="548640"/>
          </a:xfrm>
          <a:prstGeom prst="ellipse">
            <a:avLst/>
          </a:prstGeom>
          <a:solidFill>
            <a:srgbClr val="8A4A1A"/>
          </a:solidFill>
          <a:ln w="12700">
            <a:solidFill>
              <a:srgbClr val="8A4A1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14400" y="29535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5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274320" y="356616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8A4A1A"/>
                </a:solidFill>
              </a:rPr>
              <a:t>Homogenisasi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256032" y="3950208"/>
            <a:ext cx="19659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93B"/>
                </a:solidFill>
              </a:rPr>
              <a:t>Menggunakan triple roller mill atau homogenizer untuk menghasilkan partikel ≤25 µm.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2395728" y="2880360"/>
            <a:ext cx="20574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3127248" y="2953512"/>
            <a:ext cx="548640" cy="548640"/>
          </a:xfrm>
          <a:prstGeom prst="ellipse">
            <a:avLst/>
          </a:prstGeom>
          <a:solidFill>
            <a:srgbClr val="5A6A1A"/>
          </a:solidFill>
          <a:ln w="12700">
            <a:solidFill>
              <a:srgbClr val="5A6A1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127248" y="29535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6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2487168" y="356616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5A6A1A"/>
                </a:solidFill>
              </a:rPr>
              <a:t>Pengisian Aseptik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2468880" y="3950208"/>
            <a:ext cx="19659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93B"/>
                </a:solidFill>
              </a:rPr>
              <a:t>Diisi ke dalam tube steril menggunakan filler aseptik. Penimbangan tiap tube.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608576" y="2880360"/>
            <a:ext cx="20574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5340096" y="2953512"/>
            <a:ext cx="548640" cy="548640"/>
          </a:xfrm>
          <a:prstGeom prst="ellipse">
            <a:avLst/>
          </a:prstGeom>
          <a:solidFill>
            <a:srgbClr val="6A1A1A"/>
          </a:solidFill>
          <a:ln w="12700">
            <a:solidFill>
              <a:srgbClr val="6A1A1A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5340096" y="29535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7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4700016" y="356616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A1A1A"/>
                </a:solidFill>
              </a:rPr>
              <a:t>Penutupan &amp; Sealing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4681728" y="3950208"/>
            <a:ext cx="19659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93B"/>
                </a:solidFill>
              </a:rPr>
              <a:t>Ujung tube ditutup rapat (crimping) secara aseptik untuk menjaga sterilitas.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6821424" y="2880360"/>
            <a:ext cx="20574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0" name="Shape 38"/>
          <p:cNvSpPr/>
          <p:nvPr/>
        </p:nvSpPr>
        <p:spPr>
          <a:xfrm>
            <a:off x="7552944" y="2953512"/>
            <a:ext cx="548640" cy="548640"/>
          </a:xfrm>
          <a:prstGeom prst="ellipse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552944" y="29535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8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6912864" y="356616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2545"/>
                </a:solidFill>
              </a:rPr>
              <a:t>QC &amp; Rilis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6894576" y="3950208"/>
            <a:ext cx="19659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93B"/>
                </a:solidFill>
              </a:rPr>
              <a:t>Uji: sterilitas, homogenitas, ukuran partikel, uji kebocoran, penampilan visual.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METODE STERILISASI KOMPONEN SALEP MATA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274320" y="914400"/>
            <a:ext cx="420624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914400"/>
            <a:ext cx="4206240" cy="384048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914400"/>
            <a:ext cx="4206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Panas Kering (Oven)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11480" y="1344168"/>
            <a:ext cx="3977640" cy="1353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📌 Kondisi: 150-170°C / 1-2 jam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✅ Untuk: Vaselin putih, lanolin, alat gelas, paraffin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+ Keunggulan: Tidak ada residu, efektif untuk minyak &amp; gemuk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- Keterbatasan: Tidak cocok untuk bahan yang tidak tahan panas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709160" y="914400"/>
            <a:ext cx="420624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09160" y="914400"/>
            <a:ext cx="4206240" cy="384048"/>
          </a:xfrm>
          <a:prstGeom prst="rect">
            <a:avLst/>
          </a:prstGeom>
          <a:solidFill>
            <a:srgbClr val="1A6E5A"/>
          </a:solidFill>
          <a:ln w="12700">
            <a:solidFill>
              <a:srgbClr val="1A6E5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09160" y="914400"/>
            <a:ext cx="4206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Panas Lembab (Autoklaf)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846320" y="1344168"/>
            <a:ext cx="3977640" cy="1353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📌 Kondisi: 121°C / 15 menit (15 psi)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✅ Untuk: Larutan berair, alat logam, karet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+ Keunggulan: Cepat, efektif untuk semua mikroba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- Keterbatasan: Tidak cocok untuk basis berminyak (hidrolisis)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274320" y="2880360"/>
            <a:ext cx="420624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274320" y="2880360"/>
            <a:ext cx="4206240" cy="384048"/>
          </a:xfrm>
          <a:prstGeom prst="rect">
            <a:avLst/>
          </a:prstGeom>
          <a:solidFill>
            <a:srgbClr val="1A5A8A"/>
          </a:solidFill>
          <a:ln w="12700">
            <a:solidFill>
              <a:srgbClr val="1A5A8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74320" y="2880360"/>
            <a:ext cx="4206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Filtrasi Membran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11480" y="3310128"/>
            <a:ext cx="3977640" cy="1353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📌 Kondisi: Suhu kamar (aseptik)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✅ Untuk: Zat aktif terlarut, larutan sensitif panas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+ Keunggulan: Cocok untuk bahan termolabil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- Keterbatasan: Hanya untuk larutan (tidak untuk basis padat)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709160" y="2880360"/>
            <a:ext cx="420624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09160" y="2880360"/>
            <a:ext cx="4206240" cy="384048"/>
          </a:xfrm>
          <a:prstGeom prst="rect">
            <a:avLst/>
          </a:prstGeom>
          <a:solidFill>
            <a:srgbClr val="6A2A8A"/>
          </a:solidFill>
          <a:ln w="12700">
            <a:solidFill>
              <a:srgbClr val="6A2A8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709160" y="2880360"/>
            <a:ext cx="4206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Radiasi Gamma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4846320" y="3310128"/>
            <a:ext cx="3977640" cy="1353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📌 Kondisi: 25-50 kGy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✅ Untuk: Bahan baku serbuk, alat sekali pakai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+ Keunggulan: Tidak meninggalkan residu panas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- Keterbatasan: Fasilitas khusus, mahal, potensi degradasi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FAKTOR KRITIS I — STERILITAS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274320" y="914400"/>
            <a:ext cx="8595360" cy="640080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9601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Sterilitas adalah persyaratan MUTLAK — mata tidak memiliki mekanisme pertahanan seperti saluran pencernaan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274320" y="1691640"/>
            <a:ext cx="416052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65760" y="1783080"/>
            <a:ext cx="39776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7A8A"/>
                </a:solidFill>
              </a:rPr>
              <a:t>Uji Sterilitas (FI Ed. VI &lt;71&gt;)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65760" y="2194560"/>
            <a:ext cx="3977640" cy="2606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</a:rPr>
              <a:t>Metode membran filtrasi (dianjurkan)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</a:rPr>
              <a:t>Metode inokulasi langsung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</a:rPr>
              <a:t>Media: Fluid Thioglycolate (bakteri anaerob)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</a:rPr>
              <a:t>Media: Soybean-Casein Digest (aerob &amp; fungi)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</a:rPr>
              <a:t>Inkubasi: 14 hari pada suhu 20-25°C &amp; 30-35°C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</a:rPr>
              <a:t>Jumlah sampel: sesuai tabel FI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</a:rPr>
              <a:t>Hasil: negatif pertumbuhan = LULUS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709160" y="1691640"/>
            <a:ext cx="416052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800600" y="1783080"/>
            <a:ext cx="39776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7A8A"/>
                </a:solidFill>
              </a:rPr>
              <a:t>Sumber Kontaminasi &amp; Pencegahan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800600" y="2194560"/>
            <a:ext cx="1188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0392B"/>
                </a:solidFill>
              </a:rPr>
              <a:t>⚠️ Udara: 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989320" y="2194560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Filtrasi HEPA, tekanan positif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800600" y="2624328"/>
            <a:ext cx="1188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0392B"/>
                </a:solidFill>
              </a:rPr>
              <a:t>⚠️ Personel: 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989320" y="2624328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Teknik aseptik, pakaian steril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0600" y="3054096"/>
            <a:ext cx="1188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0392B"/>
                </a:solidFill>
              </a:rPr>
              <a:t>⚠️ Bahan baku: 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989320" y="3054096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Uji bahan awal, CoA supplier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800600" y="3483864"/>
            <a:ext cx="1188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0392B"/>
                </a:solidFill>
              </a:rPr>
              <a:t>⚠️ Peralatan: 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989320" y="3483864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Sterilisasi &amp; validasi alat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800600" y="3913632"/>
            <a:ext cx="1188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0392B"/>
                </a:solidFill>
              </a:rPr>
              <a:t>⚠️ Wadah: 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989320" y="3913632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Sterilisasi tube sebelum pengisian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800600" y="4343400"/>
            <a:ext cx="1188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0392B"/>
                </a:solidFill>
              </a:rPr>
              <a:t>⚠️ Air: 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989320" y="4343400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Aqua for injection (WFI) jika diperlukan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FAKTOR KRITIS II — HOMOGENITAS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E293B"/>
                </a:solidFill>
              </a:rPr>
              <a:t>Distribusi zat aktif yang merata (homogen) sangat penting untuk memastikan setiap dosis memiliki kadar terapi yang konsisten.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274320" y="1508760"/>
            <a:ext cx="274320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508760"/>
            <a:ext cx="2743200" cy="411480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150876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Teknik Levigasi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84048" y="1965960"/>
            <a:ext cx="2542032" cy="1444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293B"/>
                </a:solidFill>
              </a:rPr>
              <a:t>Zat aktif digerus dengan levigating agent (minyak mineral/gliserin) hingga pasta halus, lalu dicampur geometris ke basis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182112" y="1508760"/>
            <a:ext cx="274320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182112" y="1508760"/>
            <a:ext cx="2743200" cy="411480"/>
          </a:xfrm>
          <a:prstGeom prst="rect">
            <a:avLst/>
          </a:prstGeom>
          <a:solidFill>
            <a:srgbClr val="1A6E5A"/>
          </a:solidFill>
          <a:ln w="12700">
            <a:solidFill>
              <a:srgbClr val="1A6E5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182112" y="150876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Triple Roller Mill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291840" y="1965960"/>
            <a:ext cx="2542032" cy="1444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293B"/>
                </a:solidFill>
              </a:rPr>
              <a:t>Proses mekanik untuk mengurangi ukuran partikel dan mendistribusikan zat aktif secara merata di basis salep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089904" y="1508760"/>
            <a:ext cx="274320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089904" y="1508760"/>
            <a:ext cx="2743200" cy="411480"/>
          </a:xfrm>
          <a:prstGeom prst="rect">
            <a:avLst/>
          </a:prstGeom>
          <a:solidFill>
            <a:srgbClr val="1A5A8A"/>
          </a:solidFill>
          <a:ln w="12700">
            <a:solidFill>
              <a:srgbClr val="1A5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089904" y="150876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Teknik Geometric Dilution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199632" y="1965960"/>
            <a:ext cx="2542032" cy="1444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293B"/>
                </a:solidFill>
              </a:rPr>
              <a:t>Pencampuran bertahap: zat aktif + porsi kecil basis → tambah basis sama banyak → ulangi hingga seluruh basis tercampur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274320" y="3611880"/>
            <a:ext cx="8595360" cy="1325880"/>
          </a:xfrm>
          <a:prstGeom prst="rect">
            <a:avLst/>
          </a:prstGeom>
          <a:solidFill>
            <a:srgbClr val="D4F0F0"/>
          </a:solidFill>
          <a:ln w="12700">
            <a:solidFill>
              <a:srgbClr val="2AABB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675888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545"/>
                </a:solidFill>
              </a:rPr>
              <a:t>Uji Homogenitas: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57200" y="4005072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0B2545"/>
                </a:solidFill>
              </a:rPr>
              <a:t>• Visual: Oleskan di atas kaca objek, lihat konsistensi warna/tekstur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B2545"/>
                </a:solidFill>
              </a:rPr>
              <a:t>• Uji kandungan: Sampling dari 3 titik berbeda (atas, tengah, bawah tube). RSD ≤2%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B2545"/>
                </a:solidFill>
              </a:rPr>
              <a:t>• Mikroskopi: Verifikasi distribusi partikel (FI, Uji Homogenitas Sediaan Semi Padat)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</a:rPr>
              <a:t>FAKTOR KRITIS III — UKURAN PARTIKEL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274320" y="914400"/>
            <a:ext cx="8595360" cy="77724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9601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0A500"/>
                </a:solidFill>
              </a:rPr>
              <a:t>Standar Farmakope: </a:t>
            </a:r>
            <a:r>
              <a:rPr lang="en-US" dirty="0">
                <a:solidFill>
                  <a:srgbClr val="FFFFFF"/>
                </a:solidFill>
              </a:rPr>
              <a:t>Tidak ada partikel &gt; 75 µm | ≤20 partikel 25-75 µm per 10 µg salep (FI Ed.VI)</a:t>
            </a: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274320" y="1874520"/>
            <a:ext cx="201168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874520"/>
            <a:ext cx="2011680" cy="411480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4320" y="187452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≤10 µm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74320" y="2322576"/>
            <a:ext cx="2011680" cy="9692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E293B"/>
                </a:solidFill>
              </a:rPr>
              <a:t>Ideal - Tidak terasa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E293B"/>
                </a:solidFill>
              </a:rPr>
              <a:t>di mata</a:t>
            </a: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2450592" y="1874520"/>
            <a:ext cx="201168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450592" y="1874520"/>
            <a:ext cx="2011680" cy="411480"/>
          </a:xfrm>
          <a:prstGeom prst="rect">
            <a:avLst/>
          </a:prstGeom>
          <a:solidFill>
            <a:srgbClr val="2AABB9"/>
          </a:solidFill>
          <a:ln w="12700">
            <a:solidFill>
              <a:srgbClr val="2AABB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450592" y="187452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10-25 µm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450592" y="2322576"/>
            <a:ext cx="2011680" cy="9692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E293B"/>
                </a:solidFill>
              </a:rPr>
              <a:t>Acceptable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E293B"/>
                </a:solidFill>
              </a:rPr>
              <a:t>Batas bawah toleransi</a:t>
            </a: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4626864" y="1874520"/>
            <a:ext cx="201168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626864" y="1874520"/>
            <a:ext cx="2011680" cy="41148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26864" y="187452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25-75 µm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26864" y="2322576"/>
            <a:ext cx="2011680" cy="9692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E293B"/>
                </a:solidFill>
              </a:rPr>
              <a:t>Batas atas - Max 20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E293B"/>
                </a:solidFill>
              </a:rPr>
              <a:t>partikel diizinkan</a:t>
            </a: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803136" y="1874520"/>
            <a:ext cx="201168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803136" y="1874520"/>
            <a:ext cx="2011680" cy="41148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03136" y="187452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&gt;75 µm</a:t>
            </a: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803136" y="2322576"/>
            <a:ext cx="2011680" cy="9692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E293B"/>
                </a:solidFill>
              </a:rPr>
              <a:t>TIDAK DIIZINKAN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E293B"/>
                </a:solidFill>
              </a:rPr>
              <a:t>Menyebabkan iritasi</a:t>
            </a: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274320" y="3474720"/>
            <a:ext cx="859536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457200" y="3547872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A7A8A"/>
                </a:solidFill>
              </a:rPr>
              <a:t>Metode Pengujian &amp; Pengurangan Ukuran Partikel:</a:t>
            </a: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457200" y="3913632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293B"/>
                </a:solidFill>
              </a:rPr>
              <a:t>🔬 Mikroskopi optik dengan micrometer eyepiece (FI Ed.VI &lt;786&gt;)   ⚙️ Laser diffraction (D90 ≤25 µm untuk sediaan salep mata)   🏭 Triple roller mill: proses mekanik paling umum di industri   🔩 Colloidal mill: untuk partikel sangat halus (nanometer range)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FAKTOR KRITIS IV — STABILITAS SEDIAAN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274320" y="914400"/>
            <a:ext cx="42062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914400"/>
            <a:ext cx="4206240" cy="384048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914400"/>
            <a:ext cx="4206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🌡️ Faktor: Suhu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84048" y="1344168"/>
            <a:ext cx="40050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0392B"/>
                </a:solidFill>
              </a:rPr>
              <a:t>⚡ Dampak: Akselerasi degradasi kimia, peningkatan oksidasi, perubahan konsistensi basis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84048" y="2011680"/>
            <a:ext cx="400507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7A4A"/>
                </a:solidFill>
              </a:rPr>
              <a:t>✅ Solusi: Penyimpanan 15-25°C, jauh dari sumber panas. Uji stabilitas dipercepat (40°C/75% RH, 6 bulan)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709160" y="914400"/>
            <a:ext cx="42062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709160" y="914400"/>
            <a:ext cx="4206240" cy="384048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09160" y="914400"/>
            <a:ext cx="4206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💡 Faktor: Cahaya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818888" y="1344168"/>
            <a:ext cx="40050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0392B"/>
                </a:solidFill>
              </a:rPr>
              <a:t>⚡ Dampak: Fotodegradasi zat aktif (terutama antibiotik, kortikosteroid). Perubahan warna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818888" y="2011680"/>
            <a:ext cx="400507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7A4A"/>
                </a:solidFill>
              </a:rPr>
              <a:t>✅ Solusi: Wadah tube opak/aluminium. Penyimpanan terlindung cahaya. Uji fotostabilitas ICH Q1B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274320" y="2834640"/>
            <a:ext cx="42062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274320" y="2834640"/>
            <a:ext cx="4206240" cy="384048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74320" y="2834640"/>
            <a:ext cx="4206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🌬️ Faktor: Oksigen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84048" y="3264408"/>
            <a:ext cx="40050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0392B"/>
                </a:solidFill>
              </a:rPr>
              <a:t>⚡ Dampak: Oksidasi basis (rancidity), degradasi zat aktif sensitif oksidasi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84048" y="3931920"/>
            <a:ext cx="400507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7A4A"/>
                </a:solidFill>
              </a:rPr>
              <a:t>✅ Solusi: Antioksidan (BHA/BHT/tokoferol). Pengemasan dengan nitrogen. Wadah kedap udara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4709160" y="2834640"/>
            <a:ext cx="42062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709160" y="2834640"/>
            <a:ext cx="4206240" cy="384048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709160" y="2834640"/>
            <a:ext cx="4206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💧 Faktor: Kelembapan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818888" y="3264408"/>
            <a:ext cx="40050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0392B"/>
                </a:solidFill>
              </a:rPr>
              <a:t>⚡ Dampak: Hidrolisis zat aktif, pertumbuhan mikroba pada basis hidrofilik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818888" y="3931920"/>
            <a:ext cx="400507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7A4A"/>
                </a:solidFill>
              </a:rPr>
              <a:t>✅ Solusi: Basis anhidrat lebih stabil. Wadah kedap. Kontrol RH ruang produksi &lt;60%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PROTOKOL UJI STABILITAS SALEP MATA</a:t>
            </a:r>
            <a:endParaRPr lang="en-US" sz="14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00644"/>
              </p:ext>
            </p:extLst>
          </p:nvPr>
        </p:nvGraphicFramePr>
        <p:xfrm>
          <a:off x="274320" y="914400"/>
          <a:ext cx="8595360" cy="2651760"/>
        </p:xfrm>
        <a:graphic>
          <a:graphicData uri="http://schemas.openxmlformats.org/drawingml/2006/table">
            <a:tbl>
              <a:tblPr/>
              <a:tblGrid>
                <a:gridCol w="2148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Jenis Uji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A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Kondisi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A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Durasi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A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Parameter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A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Dipercepat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40°C ± 2°C / 75% RH ± 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 bulan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Kadar, penampilan, konsistensi, sterilitas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Real-Time (Long Term)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25°C ± 2°C / 60% RH ± 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24-36 bulan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Semua parameter + mikrobiologi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Intermediate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30°C ± 2°C / 65% RH ± 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 bulan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Kadar, penampilan, sterilitas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Fotostabilitas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ICH Q1B: ≥1.2 juta lux-jam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Satu siklus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Perubahan warna, degradasi produk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Freeze-Thaw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-20°C → 25°C (3 siklus)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minggu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Homogenitas, pemisahan fase, penampilan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274320" y="3794760"/>
            <a:ext cx="8595360" cy="1097280"/>
          </a:xfrm>
          <a:prstGeom prst="rect">
            <a:avLst/>
          </a:prstGeom>
          <a:solidFill>
            <a:srgbClr val="FFF3C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3858768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7A5000"/>
                </a:solidFill>
              </a:rPr>
              <a:t>Kriteria Kelulusan Uji Stabilitas: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57200" y="4178808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7A5000"/>
                </a:solidFill>
              </a:rPr>
              <a:t>• Kadar zat aktif ≥90% dari label pada akhir shelf life  •  Tidak ada perubahan warna/bau signifikan  •  Konsistensi sesuai spesifikasi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7A5000"/>
                </a:solidFill>
              </a:rPr>
              <a:t>• Sterilitas terjaga  •  Ukuran partikel tetap ≤25 µm  •  Tidak ada pemisahan fase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7A5000"/>
                </a:solidFill>
              </a:rPr>
              <a:t>  Ref: ICH Q1A(R2), ICH Q1B; WHO TRS 953 (2009)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PERSYARATAN MUTU SALEP MATA — QC LENGKAP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274320" y="914400"/>
            <a:ext cx="42062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914400"/>
            <a:ext cx="91440" cy="914400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78408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7A8A"/>
                </a:solidFill>
              </a:rPr>
              <a:t>Uji Sterilitas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280160"/>
            <a:ext cx="3931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93B"/>
                </a:solidFill>
              </a:rPr>
              <a:t>FI &lt;71&gt; / USP &lt;71&gt; | Negatif pertumbuhan (14 hari inkubasi)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709160" y="914400"/>
            <a:ext cx="42062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09160" y="914400"/>
            <a:ext cx="91440" cy="914400"/>
          </a:xfrm>
          <a:prstGeom prst="rect">
            <a:avLst/>
          </a:prstGeom>
          <a:solidFill>
            <a:srgbClr val="1A6E5A"/>
          </a:solidFill>
          <a:ln w="12700">
            <a:solidFill>
              <a:srgbClr val="1A6E5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92040" y="978408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6E5A"/>
                </a:solidFill>
              </a:rPr>
              <a:t>Uji Kejernihan &amp; Partikel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892040" y="1280160"/>
            <a:ext cx="3931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93B"/>
                </a:solidFill>
              </a:rPr>
              <a:t>FI &lt;789&gt; / USP &lt;789&gt; | ≤20 partikel (25-75 µm) / 10 µg; tidak ada partikel &gt;75 µm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274320" y="1920240"/>
            <a:ext cx="42062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274320" y="1920240"/>
            <a:ext cx="91440" cy="914400"/>
          </a:xfrm>
          <a:prstGeom prst="rect">
            <a:avLst/>
          </a:prstGeom>
          <a:solidFill>
            <a:srgbClr val="1A5A8A"/>
          </a:solidFill>
          <a:ln w="12700">
            <a:solidFill>
              <a:srgbClr val="1A5A8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1984248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5A8A"/>
                </a:solidFill>
              </a:rPr>
              <a:t>Uji Homogenitas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7200" y="2286000"/>
            <a:ext cx="3931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93B"/>
                </a:solidFill>
              </a:rPr>
              <a:t>FI Suplemen III | RSD kandungan ≤2% dari 3 area sampling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709160" y="1920240"/>
            <a:ext cx="42062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09160" y="1920240"/>
            <a:ext cx="91440" cy="914400"/>
          </a:xfrm>
          <a:prstGeom prst="rect">
            <a:avLst/>
          </a:prstGeom>
          <a:solidFill>
            <a:srgbClr val="6A2A8A"/>
          </a:solidFill>
          <a:ln w="12700">
            <a:solidFill>
              <a:srgbClr val="6A2A8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892040" y="1984248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A2A8A"/>
                </a:solidFill>
              </a:rPr>
              <a:t>Penetapan Kadar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892040" y="2286000"/>
            <a:ext cx="3931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93B"/>
                </a:solidFill>
              </a:rPr>
              <a:t>FI / USP Monografi | 90-110% dari jumlah yang tertera pada label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274320" y="2926080"/>
            <a:ext cx="42062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274320" y="2926080"/>
            <a:ext cx="91440" cy="914400"/>
          </a:xfrm>
          <a:prstGeom prst="rect">
            <a:avLst/>
          </a:prstGeom>
          <a:solidFill>
            <a:srgbClr val="5A3A8A"/>
          </a:solidFill>
          <a:ln w="12700">
            <a:solidFill>
              <a:srgbClr val="5A3A8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2990088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A3A8A"/>
                </a:solidFill>
              </a:rPr>
              <a:t>Uji pH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57200" y="3291840"/>
            <a:ext cx="3931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93B"/>
                </a:solidFill>
              </a:rPr>
              <a:t>FI &lt;1071&gt; | 6.0-8.0 (target 7.4 isofisiologis)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709160" y="2926080"/>
            <a:ext cx="42062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709160" y="2926080"/>
            <a:ext cx="91440" cy="914400"/>
          </a:xfrm>
          <a:prstGeom prst="rect">
            <a:avLst/>
          </a:prstGeom>
          <a:solidFill>
            <a:srgbClr val="8A4A1A"/>
          </a:solidFill>
          <a:ln w="12700">
            <a:solidFill>
              <a:srgbClr val="8A4A1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892040" y="2990088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8A4A1A"/>
                </a:solidFill>
              </a:rPr>
              <a:t>Uji Kebocoran (Leakage)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892040" y="3291840"/>
            <a:ext cx="3931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93B"/>
                </a:solidFill>
              </a:rPr>
              <a:t>FI / Standar Industri | Tidak ada tube yang bocor pada uji tekanan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274320" y="3931920"/>
            <a:ext cx="42062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274320" y="3931920"/>
            <a:ext cx="91440" cy="914400"/>
          </a:xfrm>
          <a:prstGeom prst="rect">
            <a:avLst/>
          </a:prstGeom>
          <a:solidFill>
            <a:srgbClr val="5A6A1A"/>
          </a:solidFill>
          <a:ln w="12700">
            <a:solidFill>
              <a:srgbClr val="5A6A1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57200" y="3995928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A6A1A"/>
                </a:solidFill>
              </a:rPr>
              <a:t>Uji Bobot Bersih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457200" y="4297680"/>
            <a:ext cx="3931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93B"/>
                </a:solidFill>
              </a:rPr>
              <a:t>FI / Regulasi BPOM | ±5% dari bobot nominal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4709160" y="3931920"/>
            <a:ext cx="42062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4709160" y="3931920"/>
            <a:ext cx="91440" cy="914400"/>
          </a:xfrm>
          <a:prstGeom prst="rect">
            <a:avLst/>
          </a:prstGeom>
          <a:solidFill>
            <a:srgbClr val="6A1A3A"/>
          </a:solidFill>
          <a:ln w="12700">
            <a:solidFill>
              <a:srgbClr val="6A1A3A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892040" y="3995928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A1A3A"/>
                </a:solidFill>
              </a:rPr>
              <a:t>Uji Endotoksin Bakteri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4892040" y="4297680"/>
            <a:ext cx="3931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93B"/>
                </a:solidFill>
              </a:rPr>
              <a:t>FI &lt;85&gt; / USP &lt;85&gt; | ≤0.5 EU/mL (jika berlaku)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PRINSIP CPOB DALAM PRODUKSI SALEP MATA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365760" y="713232"/>
            <a:ext cx="8412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2AABB9"/>
                </a:solidFill>
              </a:rPr>
              <a:t>Cara Pembuatan Obat yang Baik (CPOB/GMP) — BPOM 2018 / WHO GMP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274320" y="1143000"/>
            <a:ext cx="2743200" cy="1554480"/>
          </a:xfrm>
          <a:prstGeom prst="rect">
            <a:avLst/>
          </a:prstGeom>
          <a:solidFill>
            <a:srgbClr val="132238"/>
          </a:solidFill>
          <a:ln w="1270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65760" y="1216152"/>
            <a:ext cx="411480" cy="411480"/>
          </a:xfrm>
          <a:prstGeom prst="ellipse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1216152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68680" y="1234440"/>
            <a:ext cx="2103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7A8A"/>
                </a:solidFill>
              </a:rPr>
              <a:t>Sistem Mutu Industri Farmasi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365760" y="1673352"/>
            <a:ext cx="2606040" cy="9509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8EEF2"/>
                </a:solidFill>
              </a:rPr>
              <a:t>Kebijakan mutu, manual mutu, prosedur terdokumentasi (SOP). Manajemen risiko mutu sesuai ICH Q9.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182112" y="1143000"/>
            <a:ext cx="2743200" cy="1554480"/>
          </a:xfrm>
          <a:prstGeom prst="rect">
            <a:avLst/>
          </a:prstGeom>
          <a:solidFill>
            <a:srgbClr val="132238"/>
          </a:solidFill>
          <a:ln w="12700">
            <a:solidFill>
              <a:srgbClr val="1A6E5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273552" y="1216152"/>
            <a:ext cx="411480" cy="411480"/>
          </a:xfrm>
          <a:prstGeom prst="ellipse">
            <a:avLst/>
          </a:prstGeom>
          <a:solidFill>
            <a:srgbClr val="1A6E5A"/>
          </a:solidFill>
          <a:ln w="12700">
            <a:solidFill>
              <a:srgbClr val="1A6E5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73552" y="1216152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776472" y="1234440"/>
            <a:ext cx="2103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6E5A"/>
                </a:solidFill>
              </a:rPr>
              <a:t>Personalia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273552" y="1673352"/>
            <a:ext cx="2606040" cy="9509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8EEF2"/>
                </a:solidFill>
              </a:rPr>
              <a:t>QP (Qualified Person) bersertifikasi. Pelatihan berkelanjutan untuk teknik aseptik, higiene personal, dan GMP.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089904" y="1143000"/>
            <a:ext cx="2743200" cy="1554480"/>
          </a:xfrm>
          <a:prstGeom prst="rect">
            <a:avLst/>
          </a:prstGeom>
          <a:solidFill>
            <a:srgbClr val="132238"/>
          </a:solidFill>
          <a:ln w="12700">
            <a:solidFill>
              <a:srgbClr val="1A5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181344" y="1216152"/>
            <a:ext cx="411480" cy="411480"/>
          </a:xfrm>
          <a:prstGeom prst="ellipse">
            <a:avLst/>
          </a:prstGeom>
          <a:solidFill>
            <a:srgbClr val="1A5A8A"/>
          </a:solidFill>
          <a:ln w="12700">
            <a:solidFill>
              <a:srgbClr val="1A5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181344" y="1216152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684264" y="1234440"/>
            <a:ext cx="2103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5A8A"/>
                </a:solidFill>
              </a:rPr>
              <a:t>Bangunan &amp; Fasilitas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181344" y="1673352"/>
            <a:ext cx="2606040" cy="9509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8EEF2"/>
                </a:solidFill>
              </a:rPr>
              <a:t>Ruang Grade A (ISO 5) untuk pengisian. Grade B sebagai latar. HVAC dengan monitoring online. Tekanan positif.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274320" y="2834640"/>
            <a:ext cx="2743200" cy="1554480"/>
          </a:xfrm>
          <a:prstGeom prst="rect">
            <a:avLst/>
          </a:prstGeom>
          <a:solidFill>
            <a:srgbClr val="132238"/>
          </a:solidFill>
          <a:ln w="12700">
            <a:solidFill>
              <a:srgbClr val="5A3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365760" y="2907792"/>
            <a:ext cx="411480" cy="411480"/>
          </a:xfrm>
          <a:prstGeom prst="ellipse">
            <a:avLst/>
          </a:prstGeom>
          <a:solidFill>
            <a:srgbClr val="5A3A8A"/>
          </a:solidFill>
          <a:ln w="12700">
            <a:solidFill>
              <a:srgbClr val="5A3A8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65760" y="2907792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68680" y="2926080"/>
            <a:ext cx="2103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A3A8A"/>
                </a:solidFill>
              </a:rPr>
              <a:t>Peralatan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65760" y="3364992"/>
            <a:ext cx="2606040" cy="9509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8EEF2"/>
                </a:solidFill>
              </a:rPr>
              <a:t>Kualifikasi (IQ/OQ/PQ). Kalibrasi terjadwal. SOP pembersihan dan sterilisasi peralatan terdokumentasi.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182112" y="2834640"/>
            <a:ext cx="2743200" cy="1554480"/>
          </a:xfrm>
          <a:prstGeom prst="rect">
            <a:avLst/>
          </a:prstGeom>
          <a:solidFill>
            <a:srgbClr val="132238"/>
          </a:solidFill>
          <a:ln w="12700">
            <a:solidFill>
              <a:srgbClr val="6A2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3273552" y="2907792"/>
            <a:ext cx="411480" cy="411480"/>
          </a:xfrm>
          <a:prstGeom prst="ellipse">
            <a:avLst/>
          </a:prstGeom>
          <a:solidFill>
            <a:srgbClr val="6A2A8A"/>
          </a:solidFill>
          <a:ln w="12700">
            <a:solidFill>
              <a:srgbClr val="6A2A8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273552" y="2907792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5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3776472" y="2926080"/>
            <a:ext cx="2103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A2A8A"/>
                </a:solidFill>
              </a:rPr>
              <a:t>Validasi Proses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3273552" y="3364992"/>
            <a:ext cx="2606040" cy="9509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8EEF2"/>
                </a:solidFill>
              </a:rPr>
              <a:t>Validasi metode sterilisasi, filtrasi, pengisian. Media fill test (process simulation). Re-validasi berkala.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6089904" y="2834640"/>
            <a:ext cx="2743200" cy="1554480"/>
          </a:xfrm>
          <a:prstGeom prst="rect">
            <a:avLst/>
          </a:prstGeom>
          <a:solidFill>
            <a:srgbClr val="132238"/>
          </a:solidFill>
          <a:ln w="12700">
            <a:solidFill>
              <a:srgbClr val="8A3A1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6181344" y="2907792"/>
            <a:ext cx="411480" cy="411480"/>
          </a:xfrm>
          <a:prstGeom prst="ellipse">
            <a:avLst/>
          </a:prstGeom>
          <a:solidFill>
            <a:srgbClr val="8A3A1A"/>
          </a:solidFill>
          <a:ln w="12700">
            <a:solidFill>
              <a:srgbClr val="8A3A1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181344" y="2907792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6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6684264" y="2926080"/>
            <a:ext cx="2103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8A3A1A"/>
                </a:solidFill>
              </a:rPr>
              <a:t>Dokumentasi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6181344" y="3364992"/>
            <a:ext cx="2606040" cy="9509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8EEF2"/>
                </a:solidFill>
              </a:rPr>
              <a:t>Batch manufacturing record, CoA, deviation report, change control. Sistem ALCOA+ (Attributable, Legible, etc.).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VALIDASI PROSES &amp; PENGENDALIAN LINGKUNGAN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274320" y="914400"/>
            <a:ext cx="411480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384048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914400"/>
            <a:ext cx="4114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Jenis Validasi Proses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11480" y="1389888"/>
            <a:ext cx="384048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7A8A"/>
                </a:solidFill>
              </a:rPr>
              <a:t>Validasi Prospektif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11480" y="1645920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Dilakukan sebelum produksi rutin dimulai. Minimal 3 batch berturut-turut.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11480" y="2084832"/>
            <a:ext cx="384048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7A8A"/>
                </a:solidFill>
              </a:rPr>
              <a:t>Validasi Konkuren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11480" y="2340864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Dilakukan bersamaan produksi rutin pada kondisi tertentu (justifikasi diperlukan).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11480" y="2779776"/>
            <a:ext cx="384048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7A8A"/>
                </a:solidFill>
              </a:rPr>
              <a:t>Validasi Retrospektif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11480" y="3035808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Berdasarkan review data historis batch yang sudah diproduksi.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11480" y="3474720"/>
            <a:ext cx="384048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7A8A"/>
                </a:solidFill>
              </a:rPr>
              <a:t>Validasi Sterilisasi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11480" y="3730752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Heat penetration study, biological indicator (BI), steam penetration.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11480" y="4169664"/>
            <a:ext cx="384048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7A8A"/>
                </a:solidFill>
              </a:rPr>
              <a:t>Media Fill / Process Sim.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11480" y="4425696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Simulasi pengisian aseptik dengan media cair. Kriteria: 0 kontaminasi dari ≥3000 unit.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572000" y="914400"/>
            <a:ext cx="429768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572000" y="914400"/>
            <a:ext cx="4297680" cy="384048"/>
          </a:xfrm>
          <a:prstGeom prst="rect">
            <a:avLst/>
          </a:prstGeom>
          <a:solidFill>
            <a:srgbClr val="5A3A8A"/>
          </a:solidFill>
          <a:ln w="12700">
            <a:solidFill>
              <a:srgbClr val="5A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0" y="914400"/>
            <a:ext cx="4297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Monitoring Lingkungan (EM)</a:t>
            </a:r>
            <a:endParaRPr lang="en-US" sz="14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208988"/>
              </p:ext>
            </p:extLst>
          </p:nvPr>
        </p:nvGraphicFramePr>
        <p:xfrm>
          <a:off x="4663440" y="1417320"/>
          <a:ext cx="4114800" cy="146304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260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Grade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Partikel ≥0.5µm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CFU/m³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(ISO 5)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≤3,520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(ISO 5)*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≤3,520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(ISO 7)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≤352,000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(ISO 8)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≤3,520,000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1" name="Text 18"/>
          <p:cNvSpPr/>
          <p:nvPr/>
        </p:nvSpPr>
        <p:spPr>
          <a:xfrm>
            <a:off x="4663440" y="3090672"/>
            <a:ext cx="4114800" cy="16276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• Monitoring partikel: real-time dengan particle counter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• Monitoring mikrobiologi: settle plate (4 jam), active air sampling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• Monitoring suhu &amp; RH: setiap jam selama produksi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• Monitoring tekanan diferensial: ≥10-15 Pa antar ruang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• Rekap data: harian, mingguan, tren bulanan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PENGEMASAN, PELABELAN &amp; INFORMASI PRODUK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914400"/>
            <a:ext cx="416052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914400"/>
            <a:ext cx="4160520" cy="384048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914400"/>
            <a:ext cx="41605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📦 Persyaratan Wadah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11480" y="1344168"/>
            <a:ext cx="3886200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</a:rPr>
              <a:t>Tube aluminium/plastik kedap udara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</a:rPr>
              <a:t>Kapasitas: 2.5 g, 3.5 g, atau 5 g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</a:rPr>
              <a:t>Ujung tube dapat dibuka (piercing tip)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</a:rPr>
              <a:t>Bebas dari kontaminan logam berat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</a:rPr>
              <a:t>Tidak reaktif terhadap isi (kompatibel)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</a:rPr>
              <a:t>Steril: disterilisasi sebelum pengisian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709160" y="914400"/>
            <a:ext cx="416052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09160" y="914400"/>
            <a:ext cx="4160520" cy="384048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09160" y="914400"/>
            <a:ext cx="41605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🏷️ Informasi Label (BPOM)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800600" y="1344168"/>
            <a:ext cx="3931920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</a:rPr>
              <a:t>Nama produk &amp; konsentrasi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</a:rPr>
              <a:t>Komposisi lengkap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</a:rPr>
              <a:t>Nomor registrasi BPOM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</a:rPr>
              <a:t>No. batch &amp; tanggal produksi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</a:rPr>
              <a:t>Tanggal kadaluarsa (ED)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</a:rPr>
              <a:t>Kondisi penyimpanan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</a:rPr>
              <a:t>Peringatan: 'Untuk Mata Saja / For Ophthalmic Use Only'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74320" y="3063240"/>
            <a:ext cx="8595360" cy="1828800"/>
          </a:xfrm>
          <a:prstGeom prst="rect">
            <a:avLst/>
          </a:prstGeom>
          <a:solidFill>
            <a:srgbClr val="D4F0F0"/>
          </a:solidFill>
          <a:ln w="12700">
            <a:solidFill>
              <a:srgbClr val="2AABB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312724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545"/>
                </a:solidFill>
              </a:rPr>
              <a:t>🌡️ Kondisi Penyimpanan &amp; Stabilitasi Produk Jadi: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57200" y="3493008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545"/>
                </a:solidFill>
              </a:rPr>
              <a:t>• Suhu: </a:t>
            </a:r>
            <a:r>
              <a:rPr lang="en-US" sz="1600" dirty="0">
                <a:solidFill>
                  <a:srgbClr val="0B2545"/>
                </a:solidFill>
              </a:rPr>
              <a:t>Simpan pada suhu 15-25°C  </a:t>
            </a:r>
            <a:r>
              <a:rPr lang="en-US" sz="1600" b="1" dirty="0">
                <a:solidFill>
                  <a:srgbClr val="0B2545"/>
                </a:solidFill>
              </a:rPr>
              <a:t>• BUD (Beyond Use Date): </a:t>
            </a:r>
            <a:r>
              <a:rPr lang="en-US" sz="1600" dirty="0">
                <a:solidFill>
                  <a:srgbClr val="0B2545"/>
                </a:solidFill>
              </a:rPr>
              <a:t>28 hari setelah pertama dibuka
• Hindari paparan cahaya langsung dan sumber panas  </a:t>
            </a:r>
            <a:r>
              <a:rPr lang="en-US" sz="1600" b="1" dirty="0">
                <a:solidFill>
                  <a:srgbClr val="0B2545"/>
                </a:solidFill>
              </a:rPr>
              <a:t>• Shelf Life: </a:t>
            </a:r>
            <a:r>
              <a:rPr lang="en-US" sz="1600" dirty="0">
                <a:solidFill>
                  <a:srgbClr val="0B2545"/>
                </a:solidFill>
              </a:rPr>
              <a:t>24-36 bulan (sebelum dibuka, sesuai data stabilitas)  </a:t>
            </a:r>
            <a:r>
              <a:rPr lang="en-US" sz="1600" b="1" dirty="0">
                <a:solidFill>
                  <a:srgbClr val="0B2545"/>
                </a:solidFill>
              </a:rPr>
              <a:t>• Ref: </a:t>
            </a:r>
            <a:r>
              <a:rPr lang="en-US" sz="1600" i="1" dirty="0">
                <a:solidFill>
                  <a:srgbClr val="0B2545"/>
                </a:solidFill>
              </a:rPr>
              <a:t>FI Ed.VI, USP-NF, Peraturan BPOM No. 24 Tahun 2017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</a:rPr>
              <a:t>RINGKASAN — FORMULASI SALEP MATA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3474720" y="1737360"/>
            <a:ext cx="2194560" cy="1234440"/>
          </a:xfrm>
          <a:prstGeom prst="ellipse">
            <a:avLst/>
          </a:prstGeom>
          <a:solidFill>
            <a:srgbClr val="0B2545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474720" y="1737360"/>
            <a:ext cx="21945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SALEP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MATA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STERIL</a:t>
            </a: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182880" y="868680"/>
            <a:ext cx="1920240" cy="777240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182880" y="868680"/>
            <a:ext cx="1920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Karakteristik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&amp; Persyaratan</a:t>
            </a: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7040880" y="868680"/>
            <a:ext cx="1920240" cy="777240"/>
          </a:xfrm>
          <a:prstGeom prst="rect">
            <a:avLst/>
          </a:prstGeom>
          <a:solidFill>
            <a:srgbClr val="1A6E5A"/>
          </a:solidFill>
          <a:ln w="12700">
            <a:solidFill>
              <a:srgbClr val="1A6E5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7040880" y="868680"/>
            <a:ext cx="1920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Komponen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Formulasi</a:t>
            </a: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182880" y="2880360"/>
            <a:ext cx="1920240" cy="777240"/>
          </a:xfrm>
          <a:prstGeom prst="rect">
            <a:avLst/>
          </a:prstGeom>
          <a:solidFill>
            <a:srgbClr val="1A5A8A"/>
          </a:solidFill>
          <a:ln w="12700">
            <a:solidFill>
              <a:srgbClr val="1A5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182880" y="2880360"/>
            <a:ext cx="1920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Proses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Aseptik</a:t>
            </a: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7040880" y="2880360"/>
            <a:ext cx="1920240" cy="777240"/>
          </a:xfrm>
          <a:prstGeom prst="rect">
            <a:avLst/>
          </a:prstGeom>
          <a:solidFill>
            <a:srgbClr val="6A2A8A"/>
          </a:solidFill>
          <a:ln w="12700">
            <a:solidFill>
              <a:srgbClr val="6A2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7040880" y="2880360"/>
            <a:ext cx="1920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Faktor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Kritis</a:t>
            </a: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3611880" y="4114800"/>
            <a:ext cx="1920240" cy="777240"/>
          </a:xfrm>
          <a:prstGeom prst="rect">
            <a:avLst/>
          </a:prstGeom>
          <a:solidFill>
            <a:srgbClr val="8A4A1A"/>
          </a:solidFill>
          <a:ln w="12700">
            <a:solidFill>
              <a:srgbClr val="8A4A1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611880" y="4114800"/>
            <a:ext cx="1920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Mutu &amp;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CPOB</a:t>
            </a: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2286000" y="1691640"/>
            <a:ext cx="1097280" cy="45720"/>
          </a:xfrm>
          <a:prstGeom prst="rect">
            <a:avLst/>
          </a:prstGeom>
          <a:solidFill>
            <a:srgbClr val="64748B"/>
          </a:solidFill>
          <a:ln w="12700">
            <a:solidFill>
              <a:srgbClr val="64748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760720" y="1691640"/>
            <a:ext cx="1280160" cy="45720"/>
          </a:xfrm>
          <a:prstGeom prst="rect">
            <a:avLst/>
          </a:prstGeom>
          <a:solidFill>
            <a:srgbClr val="64748B"/>
          </a:solidFill>
          <a:ln w="12700">
            <a:solidFill>
              <a:srgbClr val="64748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286000" y="2944368"/>
            <a:ext cx="1097280" cy="45720"/>
          </a:xfrm>
          <a:prstGeom prst="rect">
            <a:avLst/>
          </a:prstGeom>
          <a:solidFill>
            <a:srgbClr val="64748B"/>
          </a:solidFill>
          <a:ln w="12700">
            <a:solidFill>
              <a:srgbClr val="64748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760720" y="2944368"/>
            <a:ext cx="1280160" cy="45720"/>
          </a:xfrm>
          <a:prstGeom prst="rect">
            <a:avLst/>
          </a:prstGeom>
          <a:solidFill>
            <a:srgbClr val="64748B"/>
          </a:solidFill>
          <a:ln w="12700">
            <a:solidFill>
              <a:srgbClr val="64748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526280" y="2971800"/>
            <a:ext cx="45720" cy="1143000"/>
          </a:xfrm>
          <a:prstGeom prst="rect">
            <a:avLst/>
          </a:prstGeom>
          <a:solidFill>
            <a:srgbClr val="64748B"/>
          </a:solidFill>
          <a:ln w="12700">
            <a:solidFill>
              <a:srgbClr val="64748B"/>
            </a:solidFill>
            <a:prstDash val="solid"/>
          </a:ln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" cy="5143500"/>
          </a:xfrm>
          <a:prstGeom prst="rect">
            <a:avLst/>
          </a:prstGeom>
          <a:solidFill>
            <a:srgbClr val="1A7A8A"/>
          </a:solidFill>
          <a:ln w="12700">
            <a:solidFill>
              <a:srgbClr val="1A7A8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0" y="-731520"/>
            <a:ext cx="3657600" cy="3657600"/>
          </a:xfrm>
          <a:prstGeom prst="ellipse">
            <a:avLst/>
          </a:prstGeom>
          <a:solidFill>
            <a:srgbClr val="1A7A8A">
              <a:alpha val="18000"/>
            </a:srgbClr>
          </a:solidFill>
          <a:ln w="12700">
            <a:solidFill>
              <a:srgbClr val="1A7A8A">
                <a:alpha val="18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82880"/>
            <a:ext cx="8229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FFFFFF"/>
                </a:solidFill>
              </a:rPr>
              <a:t>REFERENSI &amp; DAFTAR PUSTAKA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11480" y="749808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8EEF2"/>
                </a:solidFill>
              </a:rPr>
              <a:t>[1] Departemen Kesehatan RI. (2020). Farmakope Indonesia Edisi VI. Jakarta: Kemenkes RI.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11480" y="1152144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8EEF2"/>
                </a:solidFill>
              </a:rPr>
              <a:t>[2] United States Pharmacopoeia-National Formulary (USP 46-NF 41). (2023). Rockville: USP Convention.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11480" y="1554480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8EEF2"/>
                </a:solidFill>
              </a:rPr>
              <a:t>[3] British Pharmacopoeia Commission. (2023). British Pharmacopoeia 2023. London: MHRA.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1480" y="1956816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8EEF2"/>
                </a:solidFill>
              </a:rPr>
              <a:t>[4] Allen LV Jr., Popovich NG, Ansel HC. (2014). Ansel's Pharmaceutical Dosage Forms and Drug Delivery Systems. 10th ed. Philadelphia: Lippincott.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11480" y="2359152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8EEF2"/>
                </a:solidFill>
              </a:rPr>
              <a:t>[5] Rowe RC, Sheskey PJ, Quinn ME. (2022). Handbook of Pharmaceutical Excipients. 9th ed. Washington DC: APhA.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1480" y="2761488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8EEF2"/>
                </a:solidFill>
              </a:rPr>
              <a:t>[6] Badan POM RI. (2018). Cara Pembuatan Obat yang Baik (CPOB). Jakarta: BPOM.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11480" y="3163824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8EEF2"/>
                </a:solidFill>
              </a:rPr>
              <a:t>[7] ICH Q1A(R2). (2003). Stability Testing of New Drug Substances and Products. Geneva: ICH.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1480" y="3566160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8EEF2"/>
                </a:solidFill>
              </a:rPr>
              <a:t>[8] WHO. (2009). Annex 5: Model guidance for storage and transport of time and temperature sensitive pharmaceutical products. WHO TRS 961.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11480" y="3968496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8EEF2"/>
                </a:solidFill>
              </a:rPr>
              <a:t>[9] Aulton ME, Taylor KMG. (2018). Aulton's Pharmaceutics: The Design and Manufacture of Medicines. 5th ed. Edinburgh: Elsevier.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1480" y="4370832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8EEF2"/>
                </a:solidFill>
              </a:rPr>
              <a:t>[10] Gad SC. (2008). Pharmaceutical Manufacturing Handbook: Production and Processes. Hoboken: Wiley-Interscience.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365760" y="4709160"/>
            <a:ext cx="8412480" cy="320040"/>
          </a:xfrm>
          <a:prstGeom prst="rect">
            <a:avLst/>
          </a:prstGeom>
          <a:solidFill>
            <a:srgbClr val="1A7A8A">
              <a:alpha val="30000"/>
            </a:srgbClr>
          </a:solidFill>
          <a:ln w="12700">
            <a:solidFill>
              <a:srgbClr val="1A7A8A">
                <a:alpha val="30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65760" y="4727448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FFFFFF"/>
                </a:solidFill>
              </a:rPr>
              <a:t>Prodi S1 Farmasi • Stikes Prima Indonesia • Teknologi Sediaan Farmasi Steril — Formulasi Salep Mata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3023</Words>
  <Application>Microsoft Macintosh PowerPoint</Application>
  <PresentationFormat>Peragaan Layar (16:9)</PresentationFormat>
  <Paragraphs>471</Paragraphs>
  <Slides>24</Slides>
  <Notes>24</Notes>
  <HiddenSlides>0</HiddenSlides>
  <MMClips>0</MMClips>
  <ScaleCrop>false</ScaleCrop>
  <HeadingPairs>
    <vt:vector size="6" baseType="variant">
      <vt:variant>
        <vt:lpstr>Font Dipakai</vt:lpstr>
      </vt:variant>
      <vt:variant>
        <vt:i4>2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Teknologi Sediaan Farmasi Steril - Formulasi Salep Mata</dc:title>
  <dc:subject>PptxGenJS Presentation</dc:subject>
  <dc:creator>Prodi S1 Farmasi Stikes Prima Indonesia</dc:creator>
  <cp:lastModifiedBy>Reski Mulia</cp:lastModifiedBy>
  <cp:revision>2</cp:revision>
  <dcterms:created xsi:type="dcterms:W3CDTF">2026-04-19T10:17:54Z</dcterms:created>
  <dcterms:modified xsi:type="dcterms:W3CDTF">2026-04-19T10:48:35Z</dcterms:modified>
</cp:coreProperties>
</file>