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68" r:id="rId5"/>
    <p:sldId id="317" r:id="rId6"/>
    <p:sldId id="310" r:id="rId7"/>
    <p:sldId id="311" r:id="rId8"/>
    <p:sldId id="312" r:id="rId9"/>
    <p:sldId id="313" r:id="rId10"/>
    <p:sldId id="314" r:id="rId11"/>
    <p:sldId id="315" r:id="rId12"/>
    <p:sldId id="324" r:id="rId13"/>
    <p:sldId id="316" r:id="rId14"/>
    <p:sldId id="318" r:id="rId15"/>
    <p:sldId id="319" r:id="rId16"/>
    <p:sldId id="320" r:id="rId17"/>
    <p:sldId id="321" r:id="rId18"/>
    <p:sldId id="323" r:id="rId19"/>
    <p:sldId id="325" r:id="rId20"/>
    <p:sldId id="32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1DCF9C-646F-447E-811B-73E837BF81A9}" v="1" dt="2026-04-22T05:14:28.4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6" autoAdjust="0"/>
    <p:restoredTop sz="94619" autoAdjust="0"/>
  </p:normalViewPr>
  <p:slideViewPr>
    <p:cSldViewPr snapToGrid="0">
      <p:cViewPr varScale="1">
        <p:scale>
          <a:sx n="43" d="100"/>
          <a:sy n="43" d="100"/>
        </p:scale>
        <p:origin x="80" y="3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4/22/2026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25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4/22/2026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010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4/22/2026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401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4/22/2026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231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4/22/2026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775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4/22/2026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260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4/22/2026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723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4/22/2026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850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4/22/2026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398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4/22/2026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070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10AF38-26DF-48B3-952C-4A9091D686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8929" y="639097"/>
            <a:ext cx="9919137" cy="3686015"/>
          </a:xfrm>
        </p:spPr>
        <p:txBody>
          <a:bodyPr>
            <a:noAutofit/>
          </a:bodyPr>
          <a:lstStyle/>
          <a:p>
            <a:r>
              <a:rPr lang="en-ID" sz="3600" dirty="0"/>
              <a:t>ASUHAN KEBIDANAN PADA PEREMPUAN DAN ANAK DENGAN KEBUTUHAN KHUSUS PADA PERMASALAHAN EKONOMI</a:t>
            </a: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FC2D8F-56D2-4ADF-B439-0E09E7C37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2899" y="4672739"/>
            <a:ext cx="6269347" cy="1021498"/>
          </a:xfrm>
        </p:spPr>
        <p:txBody>
          <a:bodyPr>
            <a:normAutofit/>
          </a:bodyPr>
          <a:lstStyle/>
          <a:p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44179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747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7020882-DFB9-BA50-D62D-5D9CBDD7E668}"/>
              </a:ext>
            </a:extLst>
          </p:cNvPr>
          <p:cNvSpPr txBox="1"/>
          <p:nvPr/>
        </p:nvSpPr>
        <p:spPr>
          <a:xfrm>
            <a:off x="3271603" y="2782669"/>
            <a:ext cx="6093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3600" dirty="0"/>
              <a:t>PERMASALAHAN EKONOMI</a:t>
            </a:r>
          </a:p>
        </p:txBody>
      </p:sp>
    </p:spTree>
    <p:extLst>
      <p:ext uri="{BB962C8B-B14F-4D97-AF65-F5344CB8AC3E}">
        <p14:creationId xmlns:p14="http://schemas.microsoft.com/office/powerpoint/2010/main" val="2020400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6CB32-901A-4DA0-AA8A-9A7B5A88B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ID" dirty="0" err="1"/>
              <a:t>Pengertian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D5AFF7-1A3B-96E6-3F37-E09F5E7D4D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Berdasarkan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definisi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asuhan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kebidanan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perempuan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anak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kebutuhan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khusus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permasalahan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ekonomi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bahwa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pemberian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pelayanan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kebidanan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diberikan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perempuan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anak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dimana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membutuhkan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perhatian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khusus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terutama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kelompok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kondisi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rentan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dilihat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adanya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permasalahan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ekonomi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mempengaruhi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kesehatannya</a:t>
            </a:r>
            <a:r>
              <a:rPr lang="en-ID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Permasalahan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ekonomi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menyebabkan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keterbatasan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sumber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daya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memenuhi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kebutuhan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berdampak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kesehatan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terutama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kelompok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rentan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seperti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perempuan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anak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Kemiskinan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sering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disebut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berwajah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perempuan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perempuan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keluarga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miskin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tingkat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kesejahteraan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kualitas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sumber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daya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manusia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rendah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dibandingkan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laki-laki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Anak juga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termasuk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kelompok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rentan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membutuhkan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perhatian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pendampingan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khusus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pemenuhan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kesehatan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generasi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penerus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dijaga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kualitas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kesehatannya</a:t>
            </a:r>
            <a:r>
              <a:rPr lang="en-US" altLang="en-US" sz="2000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dirty="0">
              <a:solidFill>
                <a:schemeClr val="accent6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546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58CA9-4607-3031-BFBD-660C2E9E2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D" sz="3200" dirty="0">
                <a:solidFill>
                  <a:schemeClr val="accent6">
                    <a:lumMod val="10000"/>
                  </a:schemeClr>
                </a:solidFill>
              </a:rPr>
              <a:t>Jenis-</a:t>
            </a:r>
            <a:r>
              <a:rPr lang="en-ID" sz="3200" dirty="0" err="1">
                <a:solidFill>
                  <a:schemeClr val="accent6">
                    <a:lumMod val="10000"/>
                  </a:schemeClr>
                </a:solidFill>
              </a:rPr>
              <a:t>jenis</a:t>
            </a:r>
            <a:r>
              <a:rPr lang="en-ID" sz="32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en-ID" sz="3200" dirty="0" err="1">
                <a:solidFill>
                  <a:schemeClr val="accent6">
                    <a:lumMod val="10000"/>
                  </a:schemeClr>
                </a:solidFill>
              </a:rPr>
              <a:t>Permasalahan</a:t>
            </a:r>
            <a:r>
              <a:rPr lang="en-ID" sz="3200" dirty="0">
                <a:solidFill>
                  <a:schemeClr val="accent6">
                    <a:lumMod val="10000"/>
                  </a:schemeClr>
                </a:solidFill>
              </a:rPr>
              <a:t> pada Perempuan dan Anak </a:t>
            </a:r>
            <a:r>
              <a:rPr lang="en-ID" sz="3200" dirty="0" err="1">
                <a:solidFill>
                  <a:schemeClr val="accent6">
                    <a:lumMod val="10000"/>
                  </a:schemeClr>
                </a:solidFill>
              </a:rPr>
              <a:t>dengan</a:t>
            </a:r>
            <a:r>
              <a:rPr lang="en-ID" sz="32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en-ID" sz="3200" dirty="0" err="1">
                <a:solidFill>
                  <a:schemeClr val="accent6">
                    <a:lumMod val="10000"/>
                  </a:schemeClr>
                </a:solidFill>
              </a:rPr>
              <a:t>Kebutuhan</a:t>
            </a:r>
            <a:r>
              <a:rPr lang="en-ID" sz="32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en-ID" sz="3200" dirty="0" err="1">
                <a:solidFill>
                  <a:schemeClr val="accent6">
                    <a:lumMod val="10000"/>
                  </a:schemeClr>
                </a:solidFill>
              </a:rPr>
              <a:t>Khusus</a:t>
            </a:r>
            <a:r>
              <a:rPr lang="en-ID" sz="3200" dirty="0">
                <a:solidFill>
                  <a:schemeClr val="accent6">
                    <a:lumMod val="10000"/>
                  </a:schemeClr>
                </a:solidFill>
              </a:rPr>
              <a:t> Adanya </a:t>
            </a:r>
            <a:r>
              <a:rPr lang="en-ID" sz="3200" dirty="0" err="1">
                <a:solidFill>
                  <a:schemeClr val="accent6">
                    <a:lumMod val="10000"/>
                  </a:schemeClr>
                </a:solidFill>
              </a:rPr>
              <a:t>Permasalahan</a:t>
            </a:r>
            <a:r>
              <a:rPr lang="en-ID" sz="3200" dirty="0">
                <a:solidFill>
                  <a:schemeClr val="accent6">
                    <a:lumMod val="10000"/>
                  </a:schemeClr>
                </a:solidFill>
              </a:rPr>
              <a:t> Ekonomi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418EC-2F21-472C-2F04-3399CA5D4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fi-FI" dirty="0"/>
              <a:t>Permasalahan kesehatan yang disebabkan karena kemiskinan.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 err="1"/>
              <a:t>Permasalahan</a:t>
            </a:r>
            <a:r>
              <a:rPr lang="en-ID" dirty="0"/>
              <a:t> </a:t>
            </a:r>
            <a:r>
              <a:rPr lang="en-ID" dirty="0" err="1"/>
              <a:t>kesehatan</a:t>
            </a:r>
            <a:r>
              <a:rPr lang="en-ID" dirty="0"/>
              <a:t> </a:t>
            </a:r>
            <a:r>
              <a:rPr lang="en-ID" dirty="0" err="1"/>
              <a:t>perempuan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adanya</a:t>
            </a:r>
            <a:r>
              <a:rPr lang="en-ID" dirty="0"/>
              <a:t> </a:t>
            </a:r>
            <a:r>
              <a:rPr lang="en-ID" dirty="0" err="1"/>
              <a:t>budaya</a:t>
            </a:r>
            <a:r>
              <a:rPr lang="en-ID" dirty="0"/>
              <a:t>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banyak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 </a:t>
            </a:r>
            <a:r>
              <a:rPr lang="en-ID" dirty="0" err="1"/>
              <a:t>banyak</a:t>
            </a:r>
            <a:r>
              <a:rPr lang="en-ID" dirty="0"/>
              <a:t> </a:t>
            </a:r>
            <a:r>
              <a:rPr lang="en-ID" dirty="0" err="1"/>
              <a:t>rejeki</a:t>
            </a:r>
            <a:r>
              <a:rPr lang="en-ID" dirty="0"/>
              <a:t>, </a:t>
            </a:r>
            <a:r>
              <a:rPr lang="en-ID" dirty="0" err="1"/>
              <a:t>budaya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 </a:t>
            </a:r>
            <a:r>
              <a:rPr lang="en-ID" dirty="0" err="1"/>
              <a:t>laki-laki</a:t>
            </a:r>
            <a:r>
              <a:rPr lang="en-ID" dirty="0"/>
              <a:t> sangat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dibanding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 </a:t>
            </a:r>
            <a:r>
              <a:rPr lang="en-ID" dirty="0" err="1"/>
              <a:t>perempuan</a:t>
            </a:r>
            <a:r>
              <a:rPr lang="en-ID" dirty="0"/>
              <a:t>, </a:t>
            </a:r>
            <a:r>
              <a:rPr lang="en-ID" dirty="0" err="1"/>
              <a:t>pembagian</a:t>
            </a:r>
            <a:r>
              <a:rPr lang="en-ID" dirty="0"/>
              <a:t> </a:t>
            </a:r>
            <a:r>
              <a:rPr lang="en-ID" dirty="0" err="1"/>
              <a:t>nutrisi</a:t>
            </a:r>
            <a:r>
              <a:rPr lang="en-ID" dirty="0"/>
              <a:t> yang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seimbang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 </a:t>
            </a:r>
            <a:r>
              <a:rPr lang="en-ID" dirty="0" err="1"/>
              <a:t>laki-laki</a:t>
            </a:r>
            <a:r>
              <a:rPr lang="en-ID" dirty="0"/>
              <a:t> dan </a:t>
            </a:r>
            <a:r>
              <a:rPr lang="en-ID" dirty="0" err="1"/>
              <a:t>anak</a:t>
            </a:r>
            <a:r>
              <a:rPr lang="en-ID" dirty="0"/>
              <a:t> </a:t>
            </a:r>
            <a:r>
              <a:rPr lang="en-ID" dirty="0" err="1"/>
              <a:t>perempuan</a:t>
            </a:r>
            <a:r>
              <a:rPr lang="en-ID" dirty="0"/>
              <a:t> dan </a:t>
            </a:r>
            <a:r>
              <a:rPr lang="en-ID" dirty="0" err="1"/>
              <a:t>kebutuhan</a:t>
            </a:r>
            <a:r>
              <a:rPr lang="en-ID" dirty="0"/>
              <a:t> </a:t>
            </a:r>
            <a:r>
              <a:rPr lang="en-ID" dirty="0" err="1"/>
              <a:t>kesehatan</a:t>
            </a:r>
            <a:r>
              <a:rPr lang="en-ID" dirty="0"/>
              <a:t> yang </a:t>
            </a:r>
            <a:r>
              <a:rPr lang="en-ID" dirty="0" err="1"/>
              <a:t>berbeda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</a:t>
            </a:r>
            <a:r>
              <a:rPr lang="en-ID" dirty="0" err="1"/>
              <a:t>perempuan</a:t>
            </a:r>
            <a:r>
              <a:rPr lang="en-ID" dirty="0"/>
              <a:t> dan </a:t>
            </a:r>
            <a:r>
              <a:rPr lang="en-ID" dirty="0" err="1"/>
              <a:t>laki-laki</a:t>
            </a:r>
            <a:r>
              <a:rPr lang="en-ID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 err="1"/>
              <a:t>Permasalahan</a:t>
            </a:r>
            <a:r>
              <a:rPr lang="en-ID" dirty="0"/>
              <a:t> </a:t>
            </a:r>
            <a:r>
              <a:rPr lang="en-ID" dirty="0" err="1"/>
              <a:t>kesehatan</a:t>
            </a:r>
            <a:r>
              <a:rPr lang="en-ID" dirty="0"/>
              <a:t> </a:t>
            </a:r>
            <a:r>
              <a:rPr lang="en-ID" dirty="0" err="1"/>
              <a:t>perempuan</a:t>
            </a:r>
            <a:r>
              <a:rPr lang="en-ID" dirty="0"/>
              <a:t> </a:t>
            </a:r>
            <a:r>
              <a:rPr lang="en-ID" dirty="0" err="1"/>
              <a:t>berkaitan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adanya</a:t>
            </a:r>
            <a:r>
              <a:rPr lang="en-ID" dirty="0"/>
              <a:t> issue gender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kaitan</a:t>
            </a:r>
            <a:r>
              <a:rPr lang="en-ID" dirty="0"/>
              <a:t> </a:t>
            </a:r>
            <a:r>
              <a:rPr lang="en-ID" dirty="0" err="1"/>
              <a:t>kekerasan</a:t>
            </a:r>
            <a:r>
              <a:rPr lang="en-ID" dirty="0"/>
              <a:t> pada </a:t>
            </a:r>
            <a:r>
              <a:rPr lang="en-ID" dirty="0" err="1"/>
              <a:t>perempuan</a:t>
            </a:r>
            <a:r>
              <a:rPr lang="en-ID" dirty="0"/>
              <a:t>, </a:t>
            </a:r>
            <a:r>
              <a:rPr lang="en-ID" dirty="0" err="1"/>
              <a:t>pelecehan</a:t>
            </a:r>
            <a:r>
              <a:rPr lang="en-ID" dirty="0"/>
              <a:t> </a:t>
            </a:r>
            <a:r>
              <a:rPr lang="en-ID" dirty="0" err="1"/>
              <a:t>seksual</a:t>
            </a:r>
            <a:r>
              <a:rPr lang="en-ID" dirty="0"/>
              <a:t> pada </a:t>
            </a:r>
            <a:r>
              <a:rPr lang="en-ID" dirty="0" err="1"/>
              <a:t>perempuan</a:t>
            </a:r>
            <a:r>
              <a:rPr lang="en-ID" dirty="0"/>
              <a:t>, dan </a:t>
            </a:r>
            <a:r>
              <a:rPr lang="en-ID" dirty="0" err="1"/>
              <a:t>penyimpangan</a:t>
            </a:r>
            <a:r>
              <a:rPr lang="en-ID" dirty="0"/>
              <a:t> gender.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 err="1"/>
              <a:t>Permasalahan</a:t>
            </a:r>
            <a:r>
              <a:rPr lang="en-ID" dirty="0"/>
              <a:t> </a:t>
            </a:r>
            <a:r>
              <a:rPr lang="en-ID" dirty="0" err="1"/>
              <a:t>kesehatan</a:t>
            </a:r>
            <a:r>
              <a:rPr lang="en-ID" dirty="0"/>
              <a:t> </a:t>
            </a:r>
            <a:r>
              <a:rPr lang="en-ID" dirty="0" err="1"/>
              <a:t>perempuan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pengambilan</a:t>
            </a:r>
            <a:r>
              <a:rPr lang="en-ID" dirty="0"/>
              <a:t> </a:t>
            </a:r>
            <a:r>
              <a:rPr lang="en-ID" dirty="0" err="1"/>
              <a:t>keputusan</a:t>
            </a:r>
            <a:r>
              <a:rPr lang="en-ID" dirty="0"/>
              <a:t> yang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selalu</a:t>
            </a:r>
            <a:r>
              <a:rPr lang="en-ID" dirty="0"/>
              <a:t> </a:t>
            </a:r>
            <a:r>
              <a:rPr lang="en-ID" dirty="0" err="1"/>
              <a:t>memihak</a:t>
            </a:r>
            <a:r>
              <a:rPr lang="en-ID" dirty="0"/>
              <a:t> </a:t>
            </a:r>
            <a:r>
              <a:rPr lang="en-ID" dirty="0" err="1"/>
              <a:t>kesehatan</a:t>
            </a:r>
            <a:r>
              <a:rPr lang="en-ID" dirty="0"/>
              <a:t> </a:t>
            </a:r>
            <a:r>
              <a:rPr lang="en-ID" dirty="0" err="1"/>
              <a:t>reproduksi</a:t>
            </a:r>
            <a:r>
              <a:rPr lang="en-ID" dirty="0"/>
              <a:t> pada </a:t>
            </a:r>
            <a:r>
              <a:rPr lang="en-ID" dirty="0" err="1"/>
              <a:t>perempuan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42527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CF302-EFE7-8DC7-1EEA-50448C91A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Permasalahan</a:t>
            </a:r>
            <a:r>
              <a:rPr lang="en-ID" dirty="0"/>
              <a:t> </a:t>
            </a:r>
            <a:r>
              <a:rPr lang="en-ID" dirty="0" err="1"/>
              <a:t>Kemiskinan</a:t>
            </a:r>
            <a:r>
              <a:rPr lang="en-ID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163BBA-7EDF-22A1-D789-F7413A50128B}"/>
              </a:ext>
            </a:extLst>
          </p:cNvPr>
          <p:cNvSpPr txBox="1"/>
          <p:nvPr/>
        </p:nvSpPr>
        <p:spPr>
          <a:xfrm>
            <a:off x="1036320" y="2149495"/>
            <a:ext cx="10715969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Kemiskinan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merupakan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masalah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sosial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masih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banyak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terjadi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di Indonesia dan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menjadi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tantangan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bagi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pemerintah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dalam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merancang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program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berkelanjutan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Data BPS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menunjukkan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penurunan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angka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kemiskinan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dari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26,58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juta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(10,12%) pada 2017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menjadi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25,67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juta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(9,98%) pada 2018,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namun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masyarakat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miskin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masih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memiliki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keterbatasan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sumber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daya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dan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peluang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ekonomi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Kemiskinan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dipengaruhi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oleh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faktor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budaya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kurangnya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lapangan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kerja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rendahnya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pendidikan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dan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tingginya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pertumbuhan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penduduk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Kondisi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berdampak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pada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meningkatnya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masalah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sosial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serta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rendahnya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kualitas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hidup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terutama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pada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perempuan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masih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menghadapi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hambatan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struktural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sosial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dan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budaya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Padahal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laki-laki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dan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perempuan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memiliki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setara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dalam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pembangunan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Rendahnya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kualitas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hidup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perempuan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turut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memengaruhi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indeks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pembangunan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manusia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khususnya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di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bidang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pendidikan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kesehatan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dan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ekonomi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Oleh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karena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itu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pemberdayaan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perempuan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sangat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penting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karena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mereka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berpotensi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menjadi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sumber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daya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berkontribusi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positif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dalam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pembangunan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nasional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09120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DC512-8685-A46C-3921-5551E9EE2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Hakikat</a:t>
            </a:r>
            <a:r>
              <a:rPr lang="en-ID" dirty="0"/>
              <a:t> </a:t>
            </a:r>
            <a:r>
              <a:rPr lang="en-ID" dirty="0" err="1"/>
              <a:t>Kemiskinan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A7038-1270-94E9-FCC0-BAF97AD8E1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20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2000" b="1" dirty="0" err="1">
                <a:solidFill>
                  <a:schemeClr val="tx1"/>
                </a:solidFill>
                <a:latin typeface="Arial" panose="020B0604020202020204" pitchFamily="34" charset="0"/>
              </a:rPr>
              <a:t>Kemiskinan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merupakan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masalah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yang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sudah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lama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ada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namun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upaya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penanggulangannya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belum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optimal.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Awalnya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kemiskinan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dipandang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hanya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dari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aspek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ekonomi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seperti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pendapatan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dan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konsumsi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Namun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saat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ini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kemiskinan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dipahami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sebagai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masalah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multidimensional yang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melibatkan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faktor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sosial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budaya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politik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, dan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hukum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Kemiskinan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tidak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hanya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berarti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kekurangan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materi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(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pangan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sandang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papan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pendidikan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, dan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kesehatan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),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tetapi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juga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mencakup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keterbatasan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sosial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seperti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pengucilan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ketergantungan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, dan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rendahnya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partisipasi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dalam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kehidupan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masyarakat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. Oleh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karena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itu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kemiskinan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perlu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dipahami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secara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lebih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luas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tidak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hanya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sebagai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masalah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ekonomi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tetapi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juga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sebagai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masalah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sosial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yang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kompleks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12986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BC9A7-7367-E97D-A024-0D0EB72E9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eaLnBrk="0" fontAlgn="base" hangingPunct="0">
              <a:lnSpc>
                <a:spcPct val="100000"/>
              </a:lnSpc>
              <a:spcAft>
                <a:spcPct val="0"/>
              </a:spcAft>
            </a:pPr>
            <a:br>
              <a:rPr lang="en-US" altLang="en-US" sz="4800" b="1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en-US" sz="4800" b="1" dirty="0">
                <a:solidFill>
                  <a:schemeClr val="tx1"/>
                </a:solidFill>
                <a:latin typeface="Arial" panose="020B0604020202020204" pitchFamily="34" charset="0"/>
              </a:rPr>
              <a:t>Perempuan dan </a:t>
            </a:r>
            <a:r>
              <a:rPr lang="en-US" altLang="en-US" sz="4800" b="1" dirty="0" err="1">
                <a:solidFill>
                  <a:schemeClr val="tx1"/>
                </a:solidFill>
                <a:latin typeface="Arial" panose="020B0604020202020204" pitchFamily="34" charset="0"/>
              </a:rPr>
              <a:t>Kemiskinan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4E613-6B83-B10A-56F7-2FCEA52E5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4052756"/>
          </a:xfrm>
        </p:spPr>
        <p:txBody>
          <a:bodyPr>
            <a:normAutofit lnSpcReduction="10000"/>
          </a:bodyPr>
          <a:lstStyle/>
          <a:p>
            <a:pPr marL="457200" indent="-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Perempuan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makna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kemandirian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potensi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namun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realitas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sosial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sering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kelompok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rentan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terhadap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kemiskinan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ketidakadilan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Kemiskinan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perempuan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hubungan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erat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bahkan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sering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disebut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bahwa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wajah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kemiskinan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perempuan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pPr marL="457200" indent="-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Kemiskinan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menyebabkan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perempuan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rentan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terhadap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diskriminasi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marginalisasi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serta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kekerasan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baik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keluarga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maupun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masyarakat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Faktor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struktural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budaya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patriarki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keterbatasan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akses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terhadap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pendidikan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ekonomi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kesempatan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kerja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memperparah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kondisi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Dampak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kemiskinan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perempuan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meliputi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rendahnya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kesejahteraan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meningkatnya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risiko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kekerasan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berbasis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gender,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serta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terbatasnya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partisipasi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sosial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pemberdayaan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perempuan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kunci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penting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pengentasan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kemiskinan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Ketika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perempuan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mampu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mandiri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berdaya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meningkatkan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kesejahteraan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keluarga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berkontribusi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pembangunan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masyarakat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ID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445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A37BD-8EED-3CBD-8F70-3638C39AC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Akibat utama kemiskinan yang diderita perempuan saat ini adalah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D3A6E5-3897-E601-23E9-67748773F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sv-SE" dirty="0"/>
              <a:t>Menjadi korban kekerasan yang dilakukan suami terhadap istrinya (kekerasan dalam rumah tangga).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/>
              <a:t>Korban </a:t>
            </a:r>
            <a:r>
              <a:rPr lang="en-ID" dirty="0" err="1"/>
              <a:t>kejahatan</a:t>
            </a:r>
            <a:r>
              <a:rPr lang="en-ID" dirty="0"/>
              <a:t> </a:t>
            </a:r>
            <a:r>
              <a:rPr lang="en-ID" dirty="0" err="1"/>
              <a:t>perdagangan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: </a:t>
            </a:r>
            <a:r>
              <a:rPr lang="sv-SE" dirty="0"/>
              <a:t>Faktor utama yang melatarbelakangi terjadinya kejahatan perdagangan manusia adalah permasalahan ekonomi dan kemiskinan. 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163251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790B2AB-8AA1-523B-C7B9-44D72FDA6C50}"/>
              </a:ext>
            </a:extLst>
          </p:cNvPr>
          <p:cNvSpPr txBox="1"/>
          <p:nvPr/>
        </p:nvSpPr>
        <p:spPr>
          <a:xfrm>
            <a:off x="374754" y="428178"/>
            <a:ext cx="11107712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2400" b="1" dirty="0"/>
              <a:t>Peran Bidan </a:t>
            </a:r>
            <a:r>
              <a:rPr lang="en-ID" sz="2400" b="1" dirty="0" err="1"/>
              <a:t>dalam</a:t>
            </a:r>
            <a:r>
              <a:rPr lang="en-ID" sz="2400" b="1" dirty="0"/>
              <a:t> </a:t>
            </a:r>
            <a:r>
              <a:rPr lang="en-ID" sz="2400" b="1" dirty="0" err="1"/>
              <a:t>Permasalahan</a:t>
            </a:r>
            <a:r>
              <a:rPr lang="en-ID" sz="2400" b="1" dirty="0"/>
              <a:t> Ekonomi</a:t>
            </a:r>
          </a:p>
          <a:p>
            <a:pPr>
              <a:buNone/>
            </a:pPr>
            <a:r>
              <a:rPr lang="en-ID" sz="2400" b="1" dirty="0"/>
              <a:t>1. </a:t>
            </a:r>
            <a:r>
              <a:rPr lang="en-ID" sz="2400" b="1" dirty="0" err="1"/>
              <a:t>Promotif</a:t>
            </a:r>
            <a:r>
              <a:rPr lang="en-ID" sz="2400" b="1" dirty="0"/>
              <a:t> (</a:t>
            </a:r>
            <a:r>
              <a:rPr lang="en-ID" sz="2400" b="1" dirty="0" err="1"/>
              <a:t>Edukasi</a:t>
            </a:r>
            <a:r>
              <a:rPr lang="en-ID" sz="2400" b="1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D" sz="2400" dirty="0" err="1"/>
              <a:t>Memberikan</a:t>
            </a:r>
            <a:r>
              <a:rPr lang="en-ID" sz="2400" dirty="0"/>
              <a:t> </a:t>
            </a:r>
            <a:r>
              <a:rPr lang="en-ID" sz="2400" dirty="0" err="1"/>
              <a:t>penyuluhan</a:t>
            </a:r>
            <a:r>
              <a:rPr lang="en-ID" sz="2400" dirty="0"/>
              <a:t> </a:t>
            </a:r>
            <a:r>
              <a:rPr lang="en-ID" sz="2400" dirty="0" err="1"/>
              <a:t>tentang</a:t>
            </a:r>
            <a:r>
              <a:rPr lang="en-ID" sz="2400" dirty="0"/>
              <a:t> </a:t>
            </a:r>
            <a:r>
              <a:rPr lang="en-ID" sz="2400" b="1" dirty="0" err="1"/>
              <a:t>gizi</a:t>
            </a:r>
            <a:r>
              <a:rPr lang="en-ID" sz="2400" b="1" dirty="0"/>
              <a:t> </a:t>
            </a:r>
            <a:r>
              <a:rPr lang="en-ID" sz="2400" b="1" dirty="0" err="1"/>
              <a:t>seimbang</a:t>
            </a:r>
            <a:r>
              <a:rPr lang="en-ID" sz="2400" b="1" dirty="0"/>
              <a:t> </a:t>
            </a:r>
            <a:r>
              <a:rPr lang="en-ID" sz="2400" b="1" dirty="0" err="1"/>
              <a:t>dengan</a:t>
            </a:r>
            <a:r>
              <a:rPr lang="en-ID" sz="2400" b="1" dirty="0"/>
              <a:t> </a:t>
            </a:r>
            <a:r>
              <a:rPr lang="en-ID" sz="2400" b="1" dirty="0" err="1"/>
              <a:t>biaya</a:t>
            </a:r>
            <a:r>
              <a:rPr lang="en-ID" sz="2400" b="1" dirty="0"/>
              <a:t> </a:t>
            </a:r>
            <a:r>
              <a:rPr lang="en-ID" sz="2400" b="1" dirty="0" err="1"/>
              <a:t>terjangkau</a:t>
            </a:r>
            <a:r>
              <a:rPr lang="en-ID" sz="2400" dirty="0"/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D" sz="2400" dirty="0" err="1"/>
              <a:t>Edukasi</a:t>
            </a:r>
            <a:r>
              <a:rPr lang="en-ID" sz="2400" dirty="0"/>
              <a:t> </a:t>
            </a:r>
            <a:r>
              <a:rPr lang="en-ID" sz="2400" dirty="0" err="1"/>
              <a:t>perencanaan</a:t>
            </a:r>
            <a:r>
              <a:rPr lang="en-ID" sz="2400" dirty="0"/>
              <a:t> </a:t>
            </a:r>
            <a:r>
              <a:rPr lang="en-ID" sz="2400" dirty="0" err="1"/>
              <a:t>kehamilan</a:t>
            </a:r>
            <a:r>
              <a:rPr lang="en-ID" sz="2400" dirty="0"/>
              <a:t> </a:t>
            </a:r>
            <a:r>
              <a:rPr lang="en-ID" sz="2400" dirty="0" err="1"/>
              <a:t>sesuai</a:t>
            </a:r>
            <a:r>
              <a:rPr lang="en-ID" sz="2400" dirty="0"/>
              <a:t> </a:t>
            </a:r>
            <a:r>
              <a:rPr lang="en-ID" sz="2400" dirty="0" err="1"/>
              <a:t>kondisi</a:t>
            </a:r>
            <a:r>
              <a:rPr lang="en-ID" sz="2400" dirty="0"/>
              <a:t> </a:t>
            </a:r>
            <a:r>
              <a:rPr lang="en-ID" sz="2400" dirty="0" err="1"/>
              <a:t>ekonomi</a:t>
            </a:r>
            <a:r>
              <a:rPr lang="en-ID" sz="2400" dirty="0"/>
              <a:t> </a:t>
            </a:r>
            <a:r>
              <a:rPr lang="en-ID" sz="2400" dirty="0" err="1"/>
              <a:t>keluarga</a:t>
            </a:r>
            <a:r>
              <a:rPr lang="en-ID" sz="2400" dirty="0"/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D" sz="2400" dirty="0" err="1"/>
              <a:t>Meningkatkan</a:t>
            </a:r>
            <a:r>
              <a:rPr lang="en-ID" sz="2400" dirty="0"/>
              <a:t> </a:t>
            </a:r>
            <a:r>
              <a:rPr lang="en-ID" sz="2400" dirty="0" err="1"/>
              <a:t>pengetahuan</a:t>
            </a:r>
            <a:r>
              <a:rPr lang="en-ID" sz="2400" dirty="0"/>
              <a:t> </a:t>
            </a:r>
            <a:r>
              <a:rPr lang="en-ID" sz="2400" dirty="0" err="1"/>
              <a:t>tentang</a:t>
            </a:r>
            <a:r>
              <a:rPr lang="en-ID" sz="2400" dirty="0"/>
              <a:t> </a:t>
            </a:r>
            <a:r>
              <a:rPr lang="en-ID" sz="2400" dirty="0" err="1"/>
              <a:t>kesehatan</a:t>
            </a:r>
            <a:r>
              <a:rPr lang="en-ID" sz="2400" dirty="0"/>
              <a:t> </a:t>
            </a:r>
            <a:r>
              <a:rPr lang="en-ID" sz="2400" dirty="0" err="1"/>
              <a:t>reproduksi</a:t>
            </a:r>
            <a:r>
              <a:rPr lang="en-ID" sz="2400" dirty="0"/>
              <a:t>. </a:t>
            </a:r>
          </a:p>
          <a:p>
            <a:pPr>
              <a:buNone/>
            </a:pPr>
            <a:r>
              <a:rPr lang="en-ID" sz="2400" b="1" dirty="0"/>
              <a:t>2. </a:t>
            </a:r>
            <a:r>
              <a:rPr lang="en-ID" sz="2400" b="1" dirty="0" err="1"/>
              <a:t>Preventif</a:t>
            </a:r>
            <a:r>
              <a:rPr lang="en-ID" sz="2400" b="1" dirty="0"/>
              <a:t> (</a:t>
            </a:r>
            <a:r>
              <a:rPr lang="en-ID" sz="2400" b="1" dirty="0" err="1"/>
              <a:t>Pencegahan</a:t>
            </a:r>
            <a:r>
              <a:rPr lang="en-ID" sz="2400" b="1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dirty="0" err="1"/>
              <a:t>Mendorong</a:t>
            </a:r>
            <a:r>
              <a:rPr lang="en-ID" sz="2400" dirty="0"/>
              <a:t> </a:t>
            </a:r>
            <a:r>
              <a:rPr lang="en-ID" sz="2400" dirty="0" err="1"/>
              <a:t>penggunaan</a:t>
            </a:r>
            <a:r>
              <a:rPr lang="en-ID" sz="2400" dirty="0"/>
              <a:t> </a:t>
            </a:r>
            <a:r>
              <a:rPr lang="en-ID" sz="2400" b="1" dirty="0"/>
              <a:t>KB (</a:t>
            </a:r>
            <a:r>
              <a:rPr lang="en-ID" sz="2400" b="1" dirty="0" err="1"/>
              <a:t>Keluarga</a:t>
            </a:r>
            <a:r>
              <a:rPr lang="en-ID" sz="2400" b="1" dirty="0"/>
              <a:t> </a:t>
            </a:r>
            <a:r>
              <a:rPr lang="en-ID" sz="2400" b="1" dirty="0" err="1"/>
              <a:t>Berencana</a:t>
            </a:r>
            <a:r>
              <a:rPr lang="en-ID" sz="2400" b="1" dirty="0"/>
              <a:t>)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mengatur</a:t>
            </a:r>
            <a:r>
              <a:rPr lang="en-ID" sz="2400" dirty="0"/>
              <a:t> </a:t>
            </a:r>
            <a:r>
              <a:rPr lang="en-ID" sz="2400" dirty="0" err="1"/>
              <a:t>jarak</a:t>
            </a:r>
            <a:r>
              <a:rPr lang="en-ID" sz="2400" dirty="0"/>
              <a:t> dan </a:t>
            </a:r>
            <a:r>
              <a:rPr lang="en-ID" sz="2400" dirty="0" err="1"/>
              <a:t>jumlah</a:t>
            </a:r>
            <a:r>
              <a:rPr lang="en-ID" sz="2400" dirty="0"/>
              <a:t> </a:t>
            </a:r>
            <a:r>
              <a:rPr lang="en-ID" sz="2400" dirty="0" err="1"/>
              <a:t>anak</a:t>
            </a:r>
            <a:r>
              <a:rPr lang="en-ID" sz="24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dirty="0" err="1"/>
              <a:t>Deteksi</a:t>
            </a:r>
            <a:r>
              <a:rPr lang="en-ID" sz="2400" dirty="0"/>
              <a:t> </a:t>
            </a:r>
            <a:r>
              <a:rPr lang="en-ID" sz="2400" dirty="0" err="1"/>
              <a:t>dini</a:t>
            </a:r>
            <a:r>
              <a:rPr lang="en-ID" sz="2400" dirty="0"/>
              <a:t> </a:t>
            </a:r>
            <a:r>
              <a:rPr lang="en-ID" sz="2400" dirty="0" err="1"/>
              <a:t>risiko</a:t>
            </a:r>
            <a:r>
              <a:rPr lang="en-ID" sz="2400" dirty="0"/>
              <a:t> </a:t>
            </a:r>
            <a:r>
              <a:rPr lang="en-ID" sz="2400" dirty="0" err="1"/>
              <a:t>kesehatan</a:t>
            </a:r>
            <a:r>
              <a:rPr lang="en-ID" sz="2400" dirty="0"/>
              <a:t> </a:t>
            </a:r>
            <a:r>
              <a:rPr lang="en-ID" sz="2400" dirty="0" err="1"/>
              <a:t>akibat</a:t>
            </a:r>
            <a:r>
              <a:rPr lang="en-ID" sz="2400" dirty="0"/>
              <a:t> </a:t>
            </a:r>
            <a:r>
              <a:rPr lang="en-ID" sz="2400" dirty="0" err="1"/>
              <a:t>kemiskinan</a:t>
            </a:r>
            <a:r>
              <a:rPr lang="en-ID" sz="2400" dirty="0"/>
              <a:t> (</a:t>
            </a:r>
            <a:r>
              <a:rPr lang="en-ID" sz="2400" dirty="0" err="1"/>
              <a:t>gizi</a:t>
            </a:r>
            <a:r>
              <a:rPr lang="en-ID" sz="2400" dirty="0"/>
              <a:t> </a:t>
            </a:r>
            <a:r>
              <a:rPr lang="en-ID" sz="2400" dirty="0" err="1"/>
              <a:t>buruk</a:t>
            </a:r>
            <a:r>
              <a:rPr lang="en-ID" sz="2400" dirty="0"/>
              <a:t>, </a:t>
            </a:r>
            <a:r>
              <a:rPr lang="en-ID" sz="2400" dirty="0" err="1"/>
              <a:t>anemia</a:t>
            </a:r>
            <a:r>
              <a:rPr lang="en-ID" sz="2400" dirty="0"/>
              <a:t>, BBLR). </a:t>
            </a:r>
          </a:p>
          <a:p>
            <a:pPr>
              <a:buNone/>
            </a:pPr>
            <a:r>
              <a:rPr lang="en-ID" sz="2400" b="1" dirty="0"/>
              <a:t>3. </a:t>
            </a:r>
            <a:r>
              <a:rPr lang="en-ID" sz="2400" b="1" dirty="0" err="1"/>
              <a:t>Kuratif</a:t>
            </a:r>
            <a:r>
              <a:rPr lang="en-ID" sz="2400" b="1" dirty="0"/>
              <a:t> (</a:t>
            </a:r>
            <a:r>
              <a:rPr lang="en-ID" sz="2400" b="1" dirty="0" err="1"/>
              <a:t>Pelayanan</a:t>
            </a:r>
            <a:r>
              <a:rPr lang="en-ID" sz="2400" b="1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dirty="0" err="1"/>
              <a:t>Memberikan</a:t>
            </a:r>
            <a:r>
              <a:rPr lang="en-ID" sz="2400" dirty="0"/>
              <a:t> </a:t>
            </a:r>
            <a:r>
              <a:rPr lang="en-ID" sz="2400" dirty="0" err="1"/>
              <a:t>pelayanan</a:t>
            </a:r>
            <a:r>
              <a:rPr lang="en-ID" sz="2400" dirty="0"/>
              <a:t> </a:t>
            </a:r>
            <a:r>
              <a:rPr lang="en-ID" sz="2400" dirty="0" err="1"/>
              <a:t>kesehatan</a:t>
            </a:r>
            <a:r>
              <a:rPr lang="en-ID" sz="2400" dirty="0"/>
              <a:t> </a:t>
            </a:r>
            <a:r>
              <a:rPr lang="en-ID" sz="2400" dirty="0" err="1"/>
              <a:t>dasar</a:t>
            </a:r>
            <a:r>
              <a:rPr lang="en-ID" sz="2400" dirty="0"/>
              <a:t> </a:t>
            </a:r>
            <a:r>
              <a:rPr lang="en-ID" sz="2400" dirty="0" err="1"/>
              <a:t>ibu</a:t>
            </a:r>
            <a:r>
              <a:rPr lang="en-ID" sz="2400" dirty="0"/>
              <a:t> dan </a:t>
            </a:r>
            <a:r>
              <a:rPr lang="en-ID" sz="2400" dirty="0" err="1"/>
              <a:t>anak</a:t>
            </a:r>
            <a:r>
              <a:rPr lang="en-ID" sz="2400" dirty="0"/>
              <a:t> </a:t>
            </a:r>
            <a:r>
              <a:rPr lang="en-ID" sz="2400" dirty="0" err="1"/>
              <a:t>secara</a:t>
            </a:r>
            <a:r>
              <a:rPr lang="en-ID" sz="2400" dirty="0"/>
              <a:t> optimal.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dirty="0" err="1"/>
              <a:t>Rujukan</a:t>
            </a:r>
            <a:r>
              <a:rPr lang="en-ID" sz="2400" dirty="0"/>
              <a:t> </a:t>
            </a:r>
            <a:r>
              <a:rPr lang="en-ID" sz="2400" dirty="0" err="1"/>
              <a:t>tepat</a:t>
            </a:r>
            <a:r>
              <a:rPr lang="en-ID" sz="2400" dirty="0"/>
              <a:t> </a:t>
            </a:r>
            <a:r>
              <a:rPr lang="en-ID" sz="2400" dirty="0" err="1"/>
              <a:t>waktu</a:t>
            </a:r>
            <a:r>
              <a:rPr lang="en-ID" sz="2400" dirty="0"/>
              <a:t> </a:t>
            </a:r>
            <a:r>
              <a:rPr lang="en-ID" sz="2400" dirty="0" err="1"/>
              <a:t>jika</a:t>
            </a:r>
            <a:r>
              <a:rPr lang="en-ID" sz="2400" dirty="0"/>
              <a:t> </a:t>
            </a:r>
            <a:r>
              <a:rPr lang="en-ID" sz="2400" dirty="0" err="1"/>
              <a:t>terjadi</a:t>
            </a:r>
            <a:r>
              <a:rPr lang="en-ID" sz="2400" dirty="0"/>
              <a:t> </a:t>
            </a:r>
            <a:r>
              <a:rPr lang="en-ID" sz="2400" dirty="0" err="1"/>
              <a:t>komplikasi</a:t>
            </a:r>
            <a:r>
              <a:rPr lang="en-ID" sz="2400" dirty="0"/>
              <a:t>. </a:t>
            </a:r>
          </a:p>
          <a:p>
            <a:pPr>
              <a:buNone/>
            </a:pPr>
            <a:r>
              <a:rPr lang="en-ID" sz="2400" b="1" dirty="0"/>
              <a:t>4. </a:t>
            </a:r>
            <a:r>
              <a:rPr lang="en-ID" sz="2400" b="1" dirty="0" err="1"/>
              <a:t>Advokasi</a:t>
            </a:r>
            <a:endParaRPr lang="en-ID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dirty="0" err="1"/>
              <a:t>Mengarahkan</a:t>
            </a:r>
            <a:r>
              <a:rPr lang="en-ID" sz="2400" dirty="0"/>
              <a:t> </a:t>
            </a:r>
            <a:r>
              <a:rPr lang="en-ID" sz="2400" dirty="0" err="1"/>
              <a:t>keluarga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mengakses</a:t>
            </a:r>
            <a:r>
              <a:rPr lang="en-ID" sz="2400" dirty="0"/>
              <a:t> program </a:t>
            </a:r>
            <a:r>
              <a:rPr lang="en-ID" sz="2400" dirty="0" err="1"/>
              <a:t>pemerintah</a:t>
            </a:r>
            <a:r>
              <a:rPr lang="en-ID" sz="2400" dirty="0"/>
              <a:t> (BPJS, </a:t>
            </a:r>
            <a:r>
              <a:rPr lang="en-ID" sz="2400" dirty="0" err="1"/>
              <a:t>bantuan</a:t>
            </a:r>
            <a:r>
              <a:rPr lang="en-ID" sz="2400" dirty="0"/>
              <a:t> </a:t>
            </a:r>
            <a:r>
              <a:rPr lang="en-ID" sz="2400" dirty="0" err="1"/>
              <a:t>sosial</a:t>
            </a:r>
            <a:r>
              <a:rPr lang="en-ID" sz="2400" dirty="0"/>
              <a:t>, </a:t>
            </a:r>
            <a:r>
              <a:rPr lang="en-ID" sz="2400" dirty="0" err="1"/>
              <a:t>posyandu</a:t>
            </a:r>
            <a:r>
              <a:rPr lang="en-ID" sz="2400" dirty="0"/>
              <a:t>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dirty="0" err="1"/>
              <a:t>Membantu</a:t>
            </a:r>
            <a:r>
              <a:rPr lang="en-ID" sz="2400" dirty="0"/>
              <a:t> </a:t>
            </a:r>
            <a:r>
              <a:rPr lang="en-ID" sz="2400" dirty="0" err="1"/>
              <a:t>keluarga</a:t>
            </a:r>
            <a:r>
              <a:rPr lang="en-ID" sz="2400" dirty="0"/>
              <a:t> </a:t>
            </a:r>
            <a:r>
              <a:rPr lang="en-ID" sz="2400" dirty="0" err="1"/>
              <a:t>mendapatkan</a:t>
            </a:r>
            <a:r>
              <a:rPr lang="en-ID" sz="2400" dirty="0"/>
              <a:t> </a:t>
            </a:r>
            <a:r>
              <a:rPr lang="en-ID" sz="2400" dirty="0" err="1"/>
              <a:t>layanan</a:t>
            </a:r>
            <a:r>
              <a:rPr lang="en-ID" sz="2400" dirty="0"/>
              <a:t> </a:t>
            </a:r>
            <a:r>
              <a:rPr lang="en-ID" sz="2400" dirty="0" err="1"/>
              <a:t>kesehatan</a:t>
            </a:r>
            <a:r>
              <a:rPr lang="en-ID" sz="2400" dirty="0"/>
              <a:t> yang </a:t>
            </a:r>
            <a:r>
              <a:rPr lang="en-ID" sz="2400" dirty="0" err="1"/>
              <a:t>terjangkau</a:t>
            </a:r>
            <a:r>
              <a:rPr lang="en-ID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77086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D4225A4-3D84-ADB3-D84D-6CB0A97B0CDB}"/>
              </a:ext>
            </a:extLst>
          </p:cNvPr>
          <p:cNvSpPr txBox="1"/>
          <p:nvPr/>
        </p:nvSpPr>
        <p:spPr>
          <a:xfrm>
            <a:off x="2477125" y="2659559"/>
            <a:ext cx="821086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4400" dirty="0" err="1"/>
              <a:t>Permasalahan</a:t>
            </a:r>
            <a:r>
              <a:rPr lang="en-ID" sz="4400" dirty="0"/>
              <a:t> Banyak Anak</a:t>
            </a:r>
          </a:p>
        </p:txBody>
      </p:sp>
    </p:spTree>
    <p:extLst>
      <p:ext uri="{BB962C8B-B14F-4D97-AF65-F5344CB8AC3E}">
        <p14:creationId xmlns:p14="http://schemas.microsoft.com/office/powerpoint/2010/main" val="621010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ED07A-69DE-6B44-2D63-864E23F90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Perlindungan Anak dan Kemiskinan di Indonesia</a:t>
            </a:r>
            <a:endParaRPr lang="en-ID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837517-5CE0-DBF2-D368-F921592C13B2}"/>
              </a:ext>
            </a:extLst>
          </p:cNvPr>
          <p:cNvSpPr txBox="1"/>
          <p:nvPr/>
        </p:nvSpPr>
        <p:spPr>
          <a:xfrm>
            <a:off x="1097280" y="1994091"/>
            <a:ext cx="1005839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Pemerintah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Indonesia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berkomitmen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meningkatkan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kesejahteraan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anak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melalui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Agenda SDGs 2030,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dengan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prinsip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tidak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meninggalkan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siapa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pun.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RPJMN 2020–2024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memprioritaskan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pembangunan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manusia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kesehatan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pendidikan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perlindungan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anak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jaminan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sosial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dan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pencatatan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kelahiran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Perlindungan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anak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didukung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oleh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kerangka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internasional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Konvensi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Hak Anak) dan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nasional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(UU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Perlindungan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Anak, Kementerian PPPA). </a:t>
            </a:r>
          </a:p>
        </p:txBody>
      </p:sp>
    </p:spTree>
    <p:extLst>
      <p:ext uri="{BB962C8B-B14F-4D97-AF65-F5344CB8AC3E}">
        <p14:creationId xmlns:p14="http://schemas.microsoft.com/office/powerpoint/2010/main" val="2272526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629A4-6D30-AA99-F03C-D4271F91C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Kondisi</a:t>
            </a:r>
            <a:r>
              <a:rPr lang="en-ID" dirty="0"/>
              <a:t> Saat Ini: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72C294-BF84-3247-4776-48D8C9445DA2}"/>
              </a:ext>
            </a:extLst>
          </p:cNvPr>
          <p:cNvSpPr txBox="1"/>
          <p:nvPr/>
        </p:nvSpPr>
        <p:spPr>
          <a:xfrm>
            <a:off x="1282010" y="2409590"/>
            <a:ext cx="987366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chemeClr val="accent6">
                  <a:lumMod val="10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Kemiskinan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menurun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namun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ketimpangan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meningkat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Anak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merupakan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kelompok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 paling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terdampak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sekitar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 40%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rumah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tangga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 miskin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adalah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anak-anak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Jika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dilihat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secara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multidimensi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gizi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kesehatan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pendidikan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sanitasi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),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sebagian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besar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anak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mengalami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deprivasi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22274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5D5F5-937B-6B28-B6BF-F2749DC19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5A121-B0D2-5DD8-270C-6C54784D4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Tantangan</a:t>
            </a:r>
            <a:r>
              <a:rPr lang="en-ID" dirty="0"/>
              <a:t>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963DF5-47CA-73B9-C80B-44F4178E7E47}"/>
              </a:ext>
            </a:extLst>
          </p:cNvPr>
          <p:cNvSpPr txBox="1"/>
          <p:nvPr/>
        </p:nvSpPr>
        <p:spPr>
          <a:xfrm>
            <a:off x="1282010" y="2409590"/>
            <a:ext cx="987366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2400" dirty="0" err="1">
                <a:latin typeface="Arial" panose="020B0604020202020204" pitchFamily="34" charset="0"/>
              </a:rPr>
              <a:t>Ketimpangan</a:t>
            </a:r>
            <a:r>
              <a:rPr lang="en-US" altLang="en-US" sz="2400" dirty="0">
                <a:latin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Arial" panose="020B0604020202020204" pitchFamily="34" charset="0"/>
              </a:rPr>
              <a:t>akses</a:t>
            </a:r>
            <a:r>
              <a:rPr lang="en-US" altLang="en-US" sz="2400" dirty="0">
                <a:latin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Arial" panose="020B0604020202020204" pitchFamily="34" charset="0"/>
              </a:rPr>
              <a:t>layanan</a:t>
            </a:r>
            <a:r>
              <a:rPr lang="en-US" altLang="en-US" sz="2400" dirty="0">
                <a:latin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Arial" panose="020B0604020202020204" pitchFamily="34" charset="0"/>
              </a:rPr>
              <a:t>kesehatan</a:t>
            </a:r>
            <a:r>
              <a:rPr lang="en-US" altLang="en-US" sz="2400" dirty="0">
                <a:latin typeface="Arial" panose="020B0604020202020204" pitchFamily="34" charset="0"/>
              </a:rPr>
              <a:t> dan </a:t>
            </a:r>
            <a:r>
              <a:rPr lang="en-US" altLang="en-US" sz="2400" dirty="0" err="1">
                <a:latin typeface="Arial" panose="020B0604020202020204" pitchFamily="34" charset="0"/>
              </a:rPr>
              <a:t>pendidikan</a:t>
            </a:r>
            <a:r>
              <a:rPr lang="en-US" altLang="en-US" sz="2400" dirty="0">
                <a:latin typeface="Arial" panose="020B0604020202020204" pitchFamily="34" charset="0"/>
              </a:rPr>
              <a:t>, </a:t>
            </a:r>
            <a:r>
              <a:rPr lang="en-US" altLang="en-US" sz="2400" dirty="0" err="1">
                <a:latin typeface="Arial" panose="020B0604020202020204" pitchFamily="34" charset="0"/>
              </a:rPr>
              <a:t>terutama</a:t>
            </a:r>
            <a:r>
              <a:rPr lang="en-US" altLang="en-US" sz="2400" dirty="0">
                <a:latin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Arial" panose="020B0604020202020204" pitchFamily="34" charset="0"/>
              </a:rPr>
              <a:t>antara</a:t>
            </a:r>
            <a:r>
              <a:rPr lang="en-US" altLang="en-US" sz="2400" dirty="0">
                <a:latin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Arial" panose="020B0604020202020204" pitchFamily="34" charset="0"/>
              </a:rPr>
              <a:t>perkotaan</a:t>
            </a:r>
            <a:r>
              <a:rPr lang="en-US" altLang="en-US" sz="2400" dirty="0">
                <a:latin typeface="Arial" panose="020B0604020202020204" pitchFamily="34" charset="0"/>
              </a:rPr>
              <a:t> dan </a:t>
            </a:r>
            <a:r>
              <a:rPr lang="en-US" altLang="en-US" sz="2400" dirty="0" err="1">
                <a:latin typeface="Arial" panose="020B0604020202020204" pitchFamily="34" charset="0"/>
              </a:rPr>
              <a:t>perdesaan</a:t>
            </a:r>
            <a:r>
              <a:rPr lang="en-US" altLang="en-US" sz="2400" dirty="0">
                <a:latin typeface="Arial" panose="020B0604020202020204" pitchFamily="34" charset="0"/>
              </a:rPr>
              <a:t>. 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2400" dirty="0" err="1">
                <a:latin typeface="Arial" panose="020B0604020202020204" pitchFamily="34" charset="0"/>
              </a:rPr>
              <a:t>Tingginya</a:t>
            </a:r>
            <a:r>
              <a:rPr lang="en-US" altLang="en-US" sz="2400" dirty="0">
                <a:latin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Arial" panose="020B0604020202020204" pitchFamily="34" charset="0"/>
              </a:rPr>
              <a:t>angka</a:t>
            </a:r>
            <a:r>
              <a:rPr lang="en-US" altLang="en-US" sz="2400" dirty="0">
                <a:latin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Arial" panose="020B0604020202020204" pitchFamily="34" charset="0"/>
              </a:rPr>
              <a:t>anak</a:t>
            </a:r>
            <a:r>
              <a:rPr lang="en-US" altLang="en-US" sz="2400" dirty="0">
                <a:latin typeface="Arial" panose="020B0604020202020204" pitchFamily="34" charset="0"/>
              </a:rPr>
              <a:t> di </a:t>
            </a:r>
            <a:r>
              <a:rPr lang="en-US" altLang="en-US" sz="2400" dirty="0" err="1">
                <a:latin typeface="Arial" panose="020B0604020202020204" pitchFamily="34" charset="0"/>
              </a:rPr>
              <a:t>lingkungan</a:t>
            </a:r>
            <a:r>
              <a:rPr lang="en-US" altLang="en-US" sz="2400" dirty="0">
                <a:latin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Arial" panose="020B0604020202020204" pitchFamily="34" charset="0"/>
              </a:rPr>
              <a:t>kumuh</a:t>
            </a:r>
            <a:r>
              <a:rPr lang="en-US" altLang="en-US" sz="2400" dirty="0">
                <a:latin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Arial" panose="020B0604020202020204" pitchFamily="34" charset="0"/>
              </a:rPr>
              <a:t>perkotaan</a:t>
            </a:r>
            <a:r>
              <a:rPr lang="en-US" altLang="en-US" sz="2400" dirty="0">
                <a:latin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47210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49FF4-3E19-ED0E-BBA9-1CC551BC8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Gender dan </a:t>
            </a:r>
            <a:r>
              <a:rPr lang="en-ID" dirty="0" err="1"/>
              <a:t>Kemiskinan</a:t>
            </a:r>
            <a:r>
              <a:rPr lang="en-ID" dirty="0"/>
              <a:t> Anak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13CCE53-3DD1-5E94-3969-AC190FA6107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247790" y="2228671"/>
            <a:ext cx="909542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Gender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berperan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dalam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ketimpangan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sosial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di Indonesia.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Anak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dari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rumah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tangga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dikepalai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perempuan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memiliki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risiko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kemiskinan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lebih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tinggi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3B1237-BAC7-78F1-8B2F-729FB0BA39B7}"/>
              </a:ext>
            </a:extLst>
          </p:cNvPr>
          <p:cNvSpPr txBox="1"/>
          <p:nvPr/>
        </p:nvSpPr>
        <p:spPr>
          <a:xfrm>
            <a:off x="1247790" y="3920311"/>
            <a:ext cx="990789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2400" b="1" dirty="0"/>
              <a:t>Faktor </a:t>
            </a:r>
            <a:r>
              <a:rPr lang="en-ID" sz="2400" b="1" dirty="0" err="1"/>
              <a:t>Kerentanan</a:t>
            </a:r>
            <a:r>
              <a:rPr lang="en-ID" sz="2400" b="1" dirty="0"/>
              <a:t>:</a:t>
            </a:r>
            <a:endParaRPr lang="en-ID" sz="2400" dirty="0"/>
          </a:p>
          <a:p>
            <a:pPr marL="457200" indent="-457200">
              <a:buFont typeface="+mj-lt"/>
              <a:buAutoNum type="arabicPeriod"/>
            </a:pPr>
            <a:r>
              <a:rPr lang="en-ID" sz="2400" dirty="0" err="1"/>
              <a:t>Jumlah</a:t>
            </a:r>
            <a:r>
              <a:rPr lang="en-ID" sz="2400" dirty="0"/>
              <a:t> </a:t>
            </a:r>
            <a:r>
              <a:rPr lang="en-ID" sz="2400" dirty="0" err="1"/>
              <a:t>anggota</a:t>
            </a:r>
            <a:r>
              <a:rPr lang="en-ID" sz="2400" dirty="0"/>
              <a:t> </a:t>
            </a:r>
            <a:r>
              <a:rPr lang="en-ID" sz="2400" dirty="0" err="1"/>
              <a:t>keluarga</a:t>
            </a:r>
            <a:r>
              <a:rPr lang="en-ID" sz="2400" dirty="0"/>
              <a:t> </a:t>
            </a:r>
            <a:r>
              <a:rPr lang="en-ID" sz="2400" dirty="0" err="1"/>
              <a:t>besar</a:t>
            </a:r>
            <a:r>
              <a:rPr lang="en-ID" sz="2400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400" dirty="0"/>
              <a:t>Pendidikan </a:t>
            </a:r>
            <a:r>
              <a:rPr lang="en-ID" sz="2400" dirty="0" err="1"/>
              <a:t>kepala</a:t>
            </a:r>
            <a:r>
              <a:rPr lang="en-ID" sz="2400" dirty="0"/>
              <a:t> </a:t>
            </a:r>
            <a:r>
              <a:rPr lang="en-ID" sz="2400" dirty="0" err="1"/>
              <a:t>keluarga</a:t>
            </a:r>
            <a:r>
              <a:rPr lang="en-ID" sz="2400" dirty="0"/>
              <a:t> </a:t>
            </a:r>
            <a:r>
              <a:rPr lang="en-ID" sz="2400" dirty="0" err="1"/>
              <a:t>rendah</a:t>
            </a:r>
            <a:r>
              <a:rPr lang="en-ID" sz="2400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400" dirty="0" err="1"/>
              <a:t>Pendapatan</a:t>
            </a:r>
            <a:r>
              <a:rPr lang="en-ID" sz="2400" dirty="0"/>
              <a:t> </a:t>
            </a:r>
            <a:r>
              <a:rPr lang="en-ID" sz="2400" dirty="0" err="1"/>
              <a:t>dari</a:t>
            </a:r>
            <a:r>
              <a:rPr lang="en-ID" sz="2400" dirty="0"/>
              <a:t> </a:t>
            </a:r>
            <a:r>
              <a:rPr lang="en-ID" sz="2400" dirty="0" err="1"/>
              <a:t>sektor</a:t>
            </a:r>
            <a:r>
              <a:rPr lang="en-ID" sz="2400" dirty="0"/>
              <a:t> </a:t>
            </a:r>
            <a:r>
              <a:rPr lang="en-ID" sz="2400" dirty="0" err="1"/>
              <a:t>pertanian</a:t>
            </a:r>
            <a:r>
              <a:rPr lang="en-ID" sz="2400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400" dirty="0"/>
              <a:t>Anak </a:t>
            </a:r>
            <a:r>
              <a:rPr lang="en-ID" sz="2400" dirty="0" err="1"/>
              <a:t>penyandang</a:t>
            </a:r>
            <a:r>
              <a:rPr lang="en-ID" sz="2400" dirty="0"/>
              <a:t> </a:t>
            </a:r>
            <a:r>
              <a:rPr lang="en-ID" sz="2400" dirty="0" err="1"/>
              <a:t>disabilitas</a:t>
            </a:r>
            <a:r>
              <a:rPr lang="en-ID" sz="2400" dirty="0"/>
              <a:t> (paling </a:t>
            </a:r>
            <a:r>
              <a:rPr lang="en-ID" sz="2400" dirty="0" err="1"/>
              <a:t>rentan</a:t>
            </a:r>
            <a:r>
              <a:rPr lang="en-ID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80191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18F3518-4A87-9136-0976-339A446035B9}"/>
              </a:ext>
            </a:extLst>
          </p:cNvPr>
          <p:cNvSpPr/>
          <p:nvPr/>
        </p:nvSpPr>
        <p:spPr>
          <a:xfrm>
            <a:off x="566057" y="283029"/>
            <a:ext cx="3046573" cy="559311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ID" sz="2400" b="1" dirty="0" err="1">
                <a:solidFill>
                  <a:schemeClr val="accent6">
                    <a:lumMod val="10000"/>
                  </a:schemeClr>
                </a:solidFill>
              </a:rPr>
              <a:t>Dampak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:</a:t>
            </a:r>
          </a:p>
          <a:p>
            <a:pPr>
              <a:buNone/>
            </a:pPr>
            <a:endParaRPr lang="en-ID" sz="2400" dirty="0">
              <a:solidFill>
                <a:schemeClr val="accent6">
                  <a:lumMod val="1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Kemiskinan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bersifat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multidimensi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(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ekonomi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pendidikan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kesehatan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). 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Kemiskinan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sejak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dini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berlanjut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hingga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remaja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dan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dapat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diturunkan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antar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generasi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2CD406-6344-F372-D2B6-1135F76D4FDA}"/>
              </a:ext>
            </a:extLst>
          </p:cNvPr>
          <p:cNvSpPr/>
          <p:nvPr/>
        </p:nvSpPr>
        <p:spPr>
          <a:xfrm>
            <a:off x="4136214" y="283029"/>
            <a:ext cx="3046573" cy="559311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ID" sz="2400" b="1" dirty="0" err="1">
                <a:solidFill>
                  <a:schemeClr val="accent6">
                    <a:lumMod val="10000"/>
                  </a:schemeClr>
                </a:solidFill>
              </a:rPr>
              <a:t>Kelompok</a:t>
            </a:r>
            <a:r>
              <a:rPr lang="en-ID" sz="2400" b="1" dirty="0">
                <a:solidFill>
                  <a:schemeClr val="accent6">
                    <a:lumMod val="10000"/>
                  </a:schemeClr>
                </a:solidFill>
              </a:rPr>
              <a:t> Paling </a:t>
            </a:r>
            <a:r>
              <a:rPr lang="en-ID" sz="2400" b="1" dirty="0" err="1">
                <a:solidFill>
                  <a:schemeClr val="accent6">
                    <a:lumMod val="10000"/>
                  </a:schemeClr>
                </a:solidFill>
              </a:rPr>
              <a:t>Rentan</a:t>
            </a:r>
            <a:r>
              <a:rPr lang="en-ID" sz="2400" b="1" dirty="0">
                <a:solidFill>
                  <a:schemeClr val="accent6">
                    <a:lumMod val="10000"/>
                  </a:schemeClr>
                </a:solidFill>
              </a:rPr>
              <a:t>:</a:t>
            </a:r>
            <a:endParaRPr lang="en-ID" sz="2400" dirty="0">
              <a:solidFill>
                <a:schemeClr val="accent6">
                  <a:lumMod val="10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Anak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penyandang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disabilitas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Risiko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kemiskinan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lebih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tinggi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Beban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biaya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tambahan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Mengalami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stigma dan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diskriminasi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akses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layanan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14A7E0-60EE-D8E3-7A58-C9BDF4C3095F}"/>
              </a:ext>
            </a:extLst>
          </p:cNvPr>
          <p:cNvSpPr/>
          <p:nvPr/>
        </p:nvSpPr>
        <p:spPr>
          <a:xfrm>
            <a:off x="7706371" y="283029"/>
            <a:ext cx="3046573" cy="559311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ID" sz="2400" b="1" dirty="0">
                <a:solidFill>
                  <a:schemeClr val="accent6">
                    <a:lumMod val="10000"/>
                  </a:schemeClr>
                </a:solidFill>
              </a:rPr>
              <a:t>Upaya </a:t>
            </a:r>
            <a:r>
              <a:rPr lang="en-ID" sz="2400" b="1" dirty="0" err="1">
                <a:solidFill>
                  <a:schemeClr val="accent6">
                    <a:lumMod val="10000"/>
                  </a:schemeClr>
                </a:solidFill>
              </a:rPr>
              <a:t>Penanggulangan</a:t>
            </a:r>
            <a:r>
              <a:rPr lang="en-ID" sz="2400" b="1" dirty="0">
                <a:solidFill>
                  <a:schemeClr val="accent6">
                    <a:lumMod val="10000"/>
                  </a:schemeClr>
                </a:solidFill>
              </a:rPr>
              <a:t>:</a:t>
            </a:r>
            <a:endParaRPr lang="en-ID" sz="2400" dirty="0">
              <a:solidFill>
                <a:schemeClr val="accent6">
                  <a:lumMod val="1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Fokus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pada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anak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dan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remaja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Investasi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pada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kesehatan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dan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pendidikan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Dukungan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mobilitas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sosial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dan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ekonomi</a:t>
            </a:r>
            <a:r>
              <a:rPr lang="en-ID" sz="2400" dirty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en-ID" sz="2400" dirty="0" err="1">
                <a:solidFill>
                  <a:schemeClr val="accent6">
                    <a:lumMod val="10000"/>
                  </a:schemeClr>
                </a:solidFill>
              </a:rPr>
              <a:t>remaja</a:t>
            </a:r>
            <a:endParaRPr lang="en-ID" sz="2400" dirty="0">
              <a:solidFill>
                <a:schemeClr val="accent6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9061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DBAAEDD-85DA-018D-9E3C-FEEBEF60C0B6}"/>
              </a:ext>
            </a:extLst>
          </p:cNvPr>
          <p:cNvSpPr txBox="1"/>
          <p:nvPr/>
        </p:nvSpPr>
        <p:spPr>
          <a:xfrm>
            <a:off x="659566" y="344774"/>
            <a:ext cx="1106274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2400" b="1" dirty="0"/>
              <a:t>Peran Bidan pada </a:t>
            </a:r>
            <a:r>
              <a:rPr lang="en-ID" sz="2400" b="1" dirty="0" err="1"/>
              <a:t>Keluarga</a:t>
            </a:r>
            <a:r>
              <a:rPr lang="en-ID" sz="2400" b="1" dirty="0"/>
              <a:t> </a:t>
            </a:r>
            <a:r>
              <a:rPr lang="en-ID" sz="2400" b="1" dirty="0" err="1"/>
              <a:t>dengan</a:t>
            </a:r>
            <a:r>
              <a:rPr lang="en-ID" sz="2400" b="1" dirty="0"/>
              <a:t> Banyak Anak</a:t>
            </a:r>
          </a:p>
          <a:p>
            <a:pPr>
              <a:buNone/>
            </a:pPr>
            <a:endParaRPr lang="en-ID" sz="2400" b="1" dirty="0"/>
          </a:p>
          <a:p>
            <a:pPr>
              <a:buNone/>
            </a:pPr>
            <a:r>
              <a:rPr lang="en-ID" sz="2400" b="1" dirty="0"/>
              <a:t>1. </a:t>
            </a:r>
            <a:r>
              <a:rPr lang="en-ID" sz="2400" b="1" dirty="0" err="1"/>
              <a:t>Edukasi</a:t>
            </a:r>
            <a:r>
              <a:rPr lang="en-ID" sz="2400" b="1" dirty="0"/>
              <a:t> </a:t>
            </a:r>
            <a:r>
              <a:rPr lang="en-ID" sz="2400" b="1" dirty="0" err="1"/>
              <a:t>Keluarga</a:t>
            </a:r>
            <a:endParaRPr lang="en-ID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dirty="0" err="1"/>
              <a:t>Penyuluhan</a:t>
            </a:r>
            <a:r>
              <a:rPr lang="en-ID" sz="2400" dirty="0"/>
              <a:t> </a:t>
            </a:r>
            <a:r>
              <a:rPr lang="en-ID" sz="2400" dirty="0" err="1"/>
              <a:t>tentang</a:t>
            </a:r>
            <a:r>
              <a:rPr lang="en-ID" sz="2400" dirty="0"/>
              <a:t> </a:t>
            </a:r>
            <a:r>
              <a:rPr lang="en-ID" sz="2400" b="1" dirty="0" err="1"/>
              <a:t>risiko</a:t>
            </a:r>
            <a:r>
              <a:rPr lang="en-ID" sz="2400" b="1" dirty="0"/>
              <a:t> </a:t>
            </a:r>
            <a:r>
              <a:rPr lang="en-ID" sz="2400" b="1" dirty="0" err="1"/>
              <a:t>terlalu</a:t>
            </a:r>
            <a:r>
              <a:rPr lang="en-ID" sz="2400" b="1" dirty="0"/>
              <a:t> </a:t>
            </a:r>
            <a:r>
              <a:rPr lang="en-ID" sz="2400" b="1" dirty="0" err="1"/>
              <a:t>banyak</a:t>
            </a:r>
            <a:r>
              <a:rPr lang="en-ID" sz="2400" b="1" dirty="0"/>
              <a:t> </a:t>
            </a:r>
            <a:r>
              <a:rPr lang="en-ID" sz="2400" b="1" dirty="0" err="1"/>
              <a:t>anak</a:t>
            </a:r>
            <a:r>
              <a:rPr lang="en-ID" sz="2400" dirty="0"/>
              <a:t> (</a:t>
            </a:r>
            <a:r>
              <a:rPr lang="en-ID" sz="2400" dirty="0" err="1"/>
              <a:t>kesehatan</a:t>
            </a:r>
            <a:r>
              <a:rPr lang="en-ID" sz="2400" dirty="0"/>
              <a:t> </a:t>
            </a:r>
            <a:r>
              <a:rPr lang="en-ID" sz="2400" dirty="0" err="1"/>
              <a:t>ibu</a:t>
            </a:r>
            <a:r>
              <a:rPr lang="en-ID" sz="2400" dirty="0"/>
              <a:t> </a:t>
            </a:r>
            <a:r>
              <a:rPr lang="en-ID" sz="2400" dirty="0" err="1"/>
              <a:t>menurun</a:t>
            </a:r>
            <a:r>
              <a:rPr lang="en-ID" sz="2400" dirty="0"/>
              <a:t>, </a:t>
            </a:r>
            <a:r>
              <a:rPr lang="en-ID" sz="2400" dirty="0" err="1"/>
              <a:t>gizi</a:t>
            </a:r>
            <a:r>
              <a:rPr lang="en-ID" sz="2400" dirty="0"/>
              <a:t> </a:t>
            </a:r>
            <a:r>
              <a:rPr lang="en-ID" sz="2400" dirty="0" err="1"/>
              <a:t>anak</a:t>
            </a:r>
            <a:r>
              <a:rPr lang="en-ID" sz="2400" dirty="0"/>
              <a:t> </a:t>
            </a:r>
            <a:r>
              <a:rPr lang="en-ID" sz="2400" dirty="0" err="1"/>
              <a:t>tidak</a:t>
            </a:r>
            <a:r>
              <a:rPr lang="en-ID" sz="2400" dirty="0"/>
              <a:t> optimal).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dirty="0" err="1"/>
              <a:t>Edukasi</a:t>
            </a:r>
            <a:r>
              <a:rPr lang="en-ID" sz="2400" dirty="0"/>
              <a:t> </a:t>
            </a:r>
            <a:r>
              <a:rPr lang="en-ID" sz="2400" dirty="0" err="1"/>
              <a:t>konsep</a:t>
            </a:r>
            <a:r>
              <a:rPr lang="en-ID" sz="2400" dirty="0"/>
              <a:t> </a:t>
            </a:r>
            <a:r>
              <a:rPr lang="en-ID" sz="2400" b="1" dirty="0"/>
              <a:t>4T (</a:t>
            </a:r>
            <a:r>
              <a:rPr lang="en-ID" sz="2400" b="1" dirty="0" err="1"/>
              <a:t>Terlalu</a:t>
            </a:r>
            <a:r>
              <a:rPr lang="en-ID" sz="2400" b="1" dirty="0"/>
              <a:t> </a:t>
            </a:r>
            <a:r>
              <a:rPr lang="en-ID" sz="2400" b="1" dirty="0" err="1"/>
              <a:t>muda</a:t>
            </a:r>
            <a:r>
              <a:rPr lang="en-ID" sz="2400" b="1" dirty="0"/>
              <a:t>, </a:t>
            </a:r>
            <a:r>
              <a:rPr lang="en-ID" sz="2400" b="1" dirty="0" err="1"/>
              <a:t>terlalu</a:t>
            </a:r>
            <a:r>
              <a:rPr lang="en-ID" sz="2400" b="1" dirty="0"/>
              <a:t> </a:t>
            </a:r>
            <a:r>
              <a:rPr lang="en-ID" sz="2400" b="1" dirty="0" err="1"/>
              <a:t>tua</a:t>
            </a:r>
            <a:r>
              <a:rPr lang="en-ID" sz="2400" b="1" dirty="0"/>
              <a:t>, </a:t>
            </a:r>
            <a:r>
              <a:rPr lang="en-ID" sz="2400" b="1" dirty="0" err="1"/>
              <a:t>terlalu</a:t>
            </a:r>
            <a:r>
              <a:rPr lang="en-ID" sz="2400" b="1" dirty="0"/>
              <a:t> </a:t>
            </a:r>
            <a:r>
              <a:rPr lang="en-ID" sz="2400" b="1" dirty="0" err="1"/>
              <a:t>dekat</a:t>
            </a:r>
            <a:r>
              <a:rPr lang="en-ID" sz="2400" b="1" dirty="0"/>
              <a:t>, </a:t>
            </a:r>
            <a:r>
              <a:rPr lang="en-ID" sz="2400" b="1" dirty="0" err="1"/>
              <a:t>terlalu</a:t>
            </a:r>
            <a:r>
              <a:rPr lang="en-ID" sz="2400" b="1" dirty="0"/>
              <a:t> </a:t>
            </a:r>
            <a:r>
              <a:rPr lang="en-ID" sz="2400" b="1" dirty="0" err="1"/>
              <a:t>banyak</a:t>
            </a:r>
            <a:r>
              <a:rPr lang="en-ID" sz="2400" b="1" dirty="0"/>
              <a:t>)</a:t>
            </a:r>
            <a:r>
              <a:rPr lang="en-ID" sz="2400" dirty="0"/>
              <a:t>. </a:t>
            </a:r>
          </a:p>
          <a:p>
            <a:pPr>
              <a:buNone/>
            </a:pPr>
            <a:r>
              <a:rPr lang="en-ID" sz="2400" b="1" dirty="0"/>
              <a:t>2. </a:t>
            </a:r>
            <a:r>
              <a:rPr lang="en-ID" sz="2400" b="1" dirty="0" err="1"/>
              <a:t>Pelayanan</a:t>
            </a:r>
            <a:r>
              <a:rPr lang="en-ID" sz="2400" b="1" dirty="0"/>
              <a:t> KB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dirty="0" err="1"/>
              <a:t>Memberikan</a:t>
            </a:r>
            <a:r>
              <a:rPr lang="en-ID" sz="2400" dirty="0"/>
              <a:t> </a:t>
            </a:r>
            <a:r>
              <a:rPr lang="en-ID" sz="2400" dirty="0" err="1"/>
              <a:t>konseling</a:t>
            </a:r>
            <a:r>
              <a:rPr lang="en-ID" sz="2400" dirty="0"/>
              <a:t> dan </a:t>
            </a:r>
            <a:r>
              <a:rPr lang="en-ID" sz="2400" dirty="0" err="1"/>
              <a:t>pelayanan</a:t>
            </a:r>
            <a:r>
              <a:rPr lang="en-ID" sz="2400" dirty="0"/>
              <a:t> </a:t>
            </a:r>
            <a:r>
              <a:rPr lang="en-ID" sz="2400" dirty="0" err="1"/>
              <a:t>kontrasepsi</a:t>
            </a:r>
            <a:r>
              <a:rPr lang="en-ID" sz="24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dirty="0" err="1"/>
              <a:t>Membantu</a:t>
            </a:r>
            <a:r>
              <a:rPr lang="en-ID" sz="2400" dirty="0"/>
              <a:t> </a:t>
            </a:r>
            <a:r>
              <a:rPr lang="en-ID" sz="2400" dirty="0" err="1"/>
              <a:t>pasangan</a:t>
            </a:r>
            <a:r>
              <a:rPr lang="en-ID" sz="2400" dirty="0"/>
              <a:t> </a:t>
            </a:r>
            <a:r>
              <a:rPr lang="en-ID" sz="2400" dirty="0" err="1"/>
              <a:t>memilih</a:t>
            </a:r>
            <a:r>
              <a:rPr lang="en-ID" sz="2400" dirty="0"/>
              <a:t> </a:t>
            </a:r>
            <a:r>
              <a:rPr lang="en-ID" sz="2400" dirty="0" err="1"/>
              <a:t>metode</a:t>
            </a:r>
            <a:r>
              <a:rPr lang="en-ID" sz="2400" dirty="0"/>
              <a:t> KB yang </a:t>
            </a:r>
            <a:r>
              <a:rPr lang="en-ID" sz="2400" dirty="0" err="1"/>
              <a:t>sesuai</a:t>
            </a:r>
            <a:r>
              <a:rPr lang="en-ID" sz="2400" dirty="0"/>
              <a:t>. </a:t>
            </a:r>
          </a:p>
          <a:p>
            <a:pPr>
              <a:buNone/>
            </a:pPr>
            <a:r>
              <a:rPr lang="en-ID" sz="2400" b="1" dirty="0"/>
              <a:t>3. </a:t>
            </a:r>
            <a:r>
              <a:rPr lang="en-ID" sz="2400" b="1" dirty="0" err="1"/>
              <a:t>Pemantauan</a:t>
            </a:r>
            <a:r>
              <a:rPr lang="en-ID" sz="2400" b="1" dirty="0"/>
              <a:t> Kesehatan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dirty="0"/>
              <a:t>Monitoring </a:t>
            </a:r>
            <a:r>
              <a:rPr lang="en-ID" sz="2400" dirty="0" err="1"/>
              <a:t>tumbuh</a:t>
            </a:r>
            <a:r>
              <a:rPr lang="en-ID" sz="2400" dirty="0"/>
              <a:t> </a:t>
            </a:r>
            <a:r>
              <a:rPr lang="en-ID" sz="2400" dirty="0" err="1"/>
              <a:t>kembang</a:t>
            </a:r>
            <a:r>
              <a:rPr lang="en-ID" sz="2400" dirty="0"/>
              <a:t> </a:t>
            </a:r>
            <a:r>
              <a:rPr lang="en-ID" sz="2400" dirty="0" err="1"/>
              <a:t>anak</a:t>
            </a:r>
            <a:r>
              <a:rPr lang="en-ID" sz="2400" dirty="0"/>
              <a:t> </a:t>
            </a:r>
            <a:r>
              <a:rPr lang="en-ID" sz="2400" dirty="0" err="1"/>
              <a:t>secara</a:t>
            </a:r>
            <a:r>
              <a:rPr lang="en-ID" sz="2400" dirty="0"/>
              <a:t> </a:t>
            </a:r>
            <a:r>
              <a:rPr lang="en-ID" sz="2400" dirty="0" err="1"/>
              <a:t>berkala</a:t>
            </a:r>
            <a:r>
              <a:rPr lang="en-ID" sz="24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dirty="0" err="1"/>
              <a:t>Pemantauan</a:t>
            </a:r>
            <a:r>
              <a:rPr lang="en-ID" sz="2400" dirty="0"/>
              <a:t> </a:t>
            </a:r>
            <a:r>
              <a:rPr lang="en-ID" sz="2400" dirty="0" err="1"/>
              <a:t>kesehatan</a:t>
            </a:r>
            <a:r>
              <a:rPr lang="en-ID" sz="2400" dirty="0"/>
              <a:t> </a:t>
            </a:r>
            <a:r>
              <a:rPr lang="en-ID" sz="2400" dirty="0" err="1"/>
              <a:t>ibu</a:t>
            </a:r>
            <a:r>
              <a:rPr lang="en-ID" sz="2400" dirty="0"/>
              <a:t> (</a:t>
            </a:r>
            <a:r>
              <a:rPr lang="en-ID" sz="2400" dirty="0" err="1"/>
              <a:t>risiko</a:t>
            </a:r>
            <a:r>
              <a:rPr lang="en-ID" sz="2400" dirty="0"/>
              <a:t> </a:t>
            </a:r>
            <a:r>
              <a:rPr lang="en-ID" sz="2400" dirty="0" err="1"/>
              <a:t>anemia</a:t>
            </a:r>
            <a:r>
              <a:rPr lang="en-ID" sz="2400" dirty="0"/>
              <a:t>, </a:t>
            </a:r>
            <a:r>
              <a:rPr lang="en-ID" sz="2400" dirty="0" err="1"/>
              <a:t>kelelahan</a:t>
            </a:r>
            <a:r>
              <a:rPr lang="en-ID" sz="2400" dirty="0"/>
              <a:t>, </a:t>
            </a:r>
            <a:r>
              <a:rPr lang="en-ID" sz="2400" dirty="0" err="1"/>
              <a:t>komplikasi</a:t>
            </a:r>
            <a:r>
              <a:rPr lang="en-ID" sz="2400" dirty="0"/>
              <a:t> </a:t>
            </a:r>
            <a:r>
              <a:rPr lang="en-ID" sz="2400" dirty="0" err="1"/>
              <a:t>kehamilan</a:t>
            </a:r>
            <a:r>
              <a:rPr lang="en-ID" sz="2400" dirty="0"/>
              <a:t>). </a:t>
            </a:r>
          </a:p>
          <a:p>
            <a:pPr>
              <a:buNone/>
            </a:pPr>
            <a:r>
              <a:rPr lang="en-ID" sz="2400" b="1" dirty="0"/>
              <a:t>4. </a:t>
            </a:r>
            <a:r>
              <a:rPr lang="en-ID" sz="2400" b="1" dirty="0" err="1"/>
              <a:t>Pemberdayaan</a:t>
            </a:r>
            <a:r>
              <a:rPr lang="en-ID" sz="2400" b="1" dirty="0"/>
              <a:t> </a:t>
            </a:r>
            <a:r>
              <a:rPr lang="en-ID" sz="2400" b="1" dirty="0" err="1"/>
              <a:t>Keluarga</a:t>
            </a:r>
            <a:endParaRPr lang="en-ID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dirty="0" err="1"/>
              <a:t>Melibatkan</a:t>
            </a:r>
            <a:r>
              <a:rPr lang="en-ID" sz="2400" dirty="0"/>
              <a:t> </a:t>
            </a:r>
            <a:r>
              <a:rPr lang="en-ID" sz="2400" dirty="0" err="1"/>
              <a:t>keluarga</a:t>
            </a:r>
            <a:r>
              <a:rPr lang="en-ID" sz="2400" dirty="0"/>
              <a:t> </a:t>
            </a: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pengasuhan</a:t>
            </a:r>
            <a:r>
              <a:rPr lang="en-ID" sz="2400" dirty="0"/>
              <a:t> dan </a:t>
            </a:r>
            <a:r>
              <a:rPr lang="en-ID" sz="2400" dirty="0" err="1"/>
              <a:t>kesehatan</a:t>
            </a:r>
            <a:r>
              <a:rPr lang="en-ID" sz="2400" dirty="0"/>
              <a:t> </a:t>
            </a:r>
            <a:r>
              <a:rPr lang="en-ID" sz="2400" dirty="0" err="1"/>
              <a:t>anak</a:t>
            </a:r>
            <a:r>
              <a:rPr lang="en-ID" sz="24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dirty="0" err="1"/>
              <a:t>Mendorong</a:t>
            </a:r>
            <a:r>
              <a:rPr lang="en-ID" sz="2400" dirty="0"/>
              <a:t> </a:t>
            </a:r>
            <a:r>
              <a:rPr lang="en-ID" sz="2400" dirty="0" err="1"/>
              <a:t>ibu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ikut</a:t>
            </a:r>
            <a:r>
              <a:rPr lang="en-ID" sz="2400" dirty="0"/>
              <a:t> </a:t>
            </a:r>
            <a:r>
              <a:rPr lang="en-ID" sz="2400" dirty="0" err="1"/>
              <a:t>kegiatan</a:t>
            </a:r>
            <a:r>
              <a:rPr lang="en-ID" sz="2400" dirty="0"/>
              <a:t> </a:t>
            </a:r>
            <a:r>
              <a:rPr lang="en-ID" sz="2400" dirty="0" err="1"/>
              <a:t>posyandu</a:t>
            </a:r>
            <a:r>
              <a:rPr lang="en-ID" sz="2400" dirty="0"/>
              <a:t> </a:t>
            </a:r>
            <a:r>
              <a:rPr lang="en-ID" sz="2400" dirty="0" err="1"/>
              <a:t>atau</a:t>
            </a:r>
            <a:r>
              <a:rPr lang="en-ID" sz="2400" dirty="0"/>
              <a:t> </a:t>
            </a:r>
            <a:r>
              <a:rPr lang="en-ID" sz="2400" dirty="0" err="1"/>
              <a:t>kelompok</a:t>
            </a:r>
            <a:r>
              <a:rPr lang="en-ID" sz="2400" dirty="0"/>
              <a:t> </a:t>
            </a:r>
            <a:r>
              <a:rPr lang="en-ID" sz="2400" dirty="0" err="1"/>
              <a:t>masyarakat</a:t>
            </a:r>
            <a:r>
              <a:rPr lang="en-ID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99926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451C8C-6BB1-E43C-39F6-CF3B0F2955C2}"/>
              </a:ext>
            </a:extLst>
          </p:cNvPr>
          <p:cNvSpPr/>
          <p:nvPr/>
        </p:nvSpPr>
        <p:spPr>
          <a:xfrm>
            <a:off x="596037" y="2128604"/>
            <a:ext cx="10406743" cy="18138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ID" sz="9600" b="1" dirty="0" err="1">
                <a:solidFill>
                  <a:schemeClr val="accent6">
                    <a:lumMod val="10000"/>
                  </a:schemeClr>
                </a:solidFill>
              </a:rPr>
              <a:t>terimakasih</a:t>
            </a:r>
            <a:endParaRPr lang="en-ID" sz="9600" dirty="0">
              <a:solidFill>
                <a:schemeClr val="accent6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575394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Override1.xml><?xml version="1.0" encoding="utf-8"?>
<a:themeOverride xmlns:a="http://schemas.openxmlformats.org/drawingml/2006/main">
  <a:clrScheme name="Custom 41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F36826"/>
    </a:accent1>
    <a:accent2>
      <a:srgbClr val="FB8E09"/>
    </a:accent2>
    <a:accent3>
      <a:srgbClr val="D48B32"/>
    </a:accent3>
    <a:accent4>
      <a:srgbClr val="E64823"/>
    </a:accent4>
    <a:accent5>
      <a:srgbClr val="FFCA08"/>
    </a:accent5>
    <a:accent6>
      <a:srgbClr val="AF695B"/>
    </a:accent6>
    <a:hlink>
      <a:srgbClr val="2998E3"/>
    </a:hlink>
    <a:folHlink>
      <a:srgbClr val="7F723D"/>
    </a:folHlink>
  </a:clrScheme>
</a:themeOverride>
</file>

<file path=ppt/theme/themeOverride2.xml><?xml version="1.0" encoding="utf-8"?>
<a:themeOverride xmlns:a="http://schemas.openxmlformats.org/drawingml/2006/main">
  <a:clrScheme name="Custom 41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F36826"/>
    </a:accent1>
    <a:accent2>
      <a:srgbClr val="FB8E09"/>
    </a:accent2>
    <a:accent3>
      <a:srgbClr val="D48B32"/>
    </a:accent3>
    <a:accent4>
      <a:srgbClr val="E64823"/>
    </a:accent4>
    <a:accent5>
      <a:srgbClr val="FFCA08"/>
    </a:accent5>
    <a:accent6>
      <a:srgbClr val="AF695B"/>
    </a:accent6>
    <a:hlink>
      <a:srgbClr val="2998E3"/>
    </a:hlink>
    <a:folHlink>
      <a:srgbClr val="7F723D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5B1FD9-3BB6-4DA9-A089-3B68C2323D4F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638A3B04-B0F3-4C12-A722-52B5CF6D972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747A963-53E0-44AF-AF13-963FE676C6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{58D58F27-15C6-4213-9BA2-BE9F07A107B2}TF427093bb-7ddc-497b-80f4-fe945bcee621ff7241c0_win32-add2936a5c77</Template>
  <TotalTime>25</TotalTime>
  <Words>1141</Words>
  <Application>Microsoft Office PowerPoint</Application>
  <PresentationFormat>Widescreen</PresentationFormat>
  <Paragraphs>91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Bookman Old Style</vt:lpstr>
      <vt:lpstr>Calibri</vt:lpstr>
      <vt:lpstr>Franklin Gothic Book</vt:lpstr>
      <vt:lpstr>Times New Roman</vt:lpstr>
      <vt:lpstr>1_RetrospectVTI</vt:lpstr>
      <vt:lpstr>ASUHAN KEBIDANAN PADA PEREMPUAN DAN ANAK DENGAN KEBUTUHAN KHUSUS PADA PERMASALAHAN EKONOMI</vt:lpstr>
      <vt:lpstr>PowerPoint Presentation</vt:lpstr>
      <vt:lpstr>Pengertian</vt:lpstr>
      <vt:lpstr>Jenis-jenis Permasalahan pada Perempuan dan Anak dengan Kebutuhan Khusus Adanya Permasalahan Ekonomi</vt:lpstr>
      <vt:lpstr>Permasalahan Kemiskinan </vt:lpstr>
      <vt:lpstr>Hakikat Kemiskinan</vt:lpstr>
      <vt:lpstr> Perempuan dan Kemiskinan</vt:lpstr>
      <vt:lpstr>Akibat utama kemiskinan yang diderita perempuan saat ini adalah</vt:lpstr>
      <vt:lpstr>PowerPoint Presentation</vt:lpstr>
      <vt:lpstr>PowerPoint Presentation</vt:lpstr>
      <vt:lpstr>Perlindungan Anak dan Kemiskinan di Indonesia</vt:lpstr>
      <vt:lpstr>Kondisi Saat Ini:</vt:lpstr>
      <vt:lpstr>Tantangan:</vt:lpstr>
      <vt:lpstr>Gender dan Kemiskinan Anak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HAFIDZ SALAFUDDIN</dc:creator>
  <cp:lastModifiedBy>HAFIDZ SALAFUDDIN</cp:lastModifiedBy>
  <cp:revision>2</cp:revision>
  <dcterms:created xsi:type="dcterms:W3CDTF">2026-04-22T04:49:24Z</dcterms:created>
  <dcterms:modified xsi:type="dcterms:W3CDTF">2026-04-22T05:15:02Z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