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6"/>
  </p:notesMasterIdLst>
  <p:handoutMasterIdLst>
    <p:handoutMasterId r:id="rId27"/>
  </p:handoutMasterIdLst>
  <p:sldIdLst>
    <p:sldId id="318" r:id="rId5"/>
    <p:sldId id="307" r:id="rId6"/>
    <p:sldId id="308" r:id="rId7"/>
    <p:sldId id="278" r:id="rId8"/>
    <p:sldId id="319" r:id="rId9"/>
    <p:sldId id="320" r:id="rId10"/>
    <p:sldId id="324" r:id="rId11"/>
    <p:sldId id="263" r:id="rId12"/>
    <p:sldId id="310" r:id="rId13"/>
    <p:sldId id="321" r:id="rId14"/>
    <p:sldId id="322" r:id="rId15"/>
    <p:sldId id="323" r:id="rId16"/>
    <p:sldId id="325" r:id="rId17"/>
    <p:sldId id="326" r:id="rId18"/>
    <p:sldId id="311" r:id="rId19"/>
    <p:sldId id="312" r:id="rId20"/>
    <p:sldId id="316" r:id="rId21"/>
    <p:sldId id="314" r:id="rId22"/>
    <p:sldId id="327" r:id="rId23"/>
    <p:sldId id="328" r:id="rId24"/>
    <p:sldId id="30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ACF"/>
    <a:srgbClr val="211915"/>
    <a:srgbClr val="636A58"/>
    <a:srgbClr val="505A47"/>
    <a:srgbClr val="D1D8B7"/>
    <a:srgbClr val="A09D79"/>
    <a:srgbClr val="AD5C4D"/>
    <a:srgbClr val="543E35"/>
    <a:srgbClr val="637700"/>
    <a:srgbClr val="FFF4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6" autoAdjust="0"/>
    <p:restoredTop sz="95405" autoAdjust="0"/>
  </p:normalViewPr>
  <p:slideViewPr>
    <p:cSldViewPr snapToGrid="0">
      <p:cViewPr varScale="1">
        <p:scale>
          <a:sx n="43" d="100"/>
          <a:sy n="43" d="100"/>
        </p:scale>
        <p:origin x="80" y="356"/>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4/22/2026</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4/22/2026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1473721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2308133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15</a:t>
            </a:fld>
            <a:endParaRPr lang="en-US" noProof="0" dirty="0"/>
          </a:p>
        </p:txBody>
      </p:sp>
    </p:spTree>
    <p:extLst>
      <p:ext uri="{BB962C8B-B14F-4D97-AF65-F5344CB8AC3E}">
        <p14:creationId xmlns:p14="http://schemas.microsoft.com/office/powerpoint/2010/main" val="3210893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16</a:t>
            </a:fld>
            <a:endParaRPr lang="en-US" noProof="0" dirty="0"/>
          </a:p>
        </p:txBody>
      </p:sp>
    </p:spTree>
    <p:extLst>
      <p:ext uri="{BB962C8B-B14F-4D97-AF65-F5344CB8AC3E}">
        <p14:creationId xmlns:p14="http://schemas.microsoft.com/office/powerpoint/2010/main" val="3472499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18</a:t>
            </a:fld>
            <a:endParaRPr lang="en-US" noProof="0" dirty="0"/>
          </a:p>
        </p:txBody>
      </p:sp>
    </p:spTree>
    <p:extLst>
      <p:ext uri="{BB962C8B-B14F-4D97-AF65-F5344CB8AC3E}">
        <p14:creationId xmlns:p14="http://schemas.microsoft.com/office/powerpoint/2010/main" val="4209986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21</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71C07-07D3-572F-50DE-4F6D7CE4EAE0}"/>
              </a:ext>
            </a:extLst>
          </p:cNvPr>
          <p:cNvSpPr>
            <a:spLocks noGrp="1"/>
          </p:cNvSpPr>
          <p:nvPr>
            <p:ph type="title"/>
          </p:nvPr>
        </p:nvSpPr>
        <p:spPr>
          <a:xfrm>
            <a:off x="915924" y="2158584"/>
            <a:ext cx="10360152" cy="2843784"/>
          </a:xfrm>
        </p:spPr>
        <p:txBody>
          <a:bodyPr/>
          <a:lstStyle/>
          <a:p>
            <a:r>
              <a:rPr lang="en-ID" b="1" dirty="0" err="1">
                <a:solidFill>
                  <a:srgbClr val="211915"/>
                </a:solidFill>
              </a:rPr>
              <a:t>Asuhan</a:t>
            </a:r>
            <a:r>
              <a:rPr lang="en-ID" b="1" dirty="0">
                <a:solidFill>
                  <a:srgbClr val="211915"/>
                </a:solidFill>
              </a:rPr>
              <a:t> </a:t>
            </a:r>
            <a:r>
              <a:rPr lang="en-ID" b="1" dirty="0" err="1">
                <a:solidFill>
                  <a:srgbClr val="211915"/>
                </a:solidFill>
              </a:rPr>
              <a:t>Berkebutuhan</a:t>
            </a:r>
            <a:r>
              <a:rPr lang="en-ID" b="1" dirty="0">
                <a:solidFill>
                  <a:srgbClr val="211915"/>
                </a:solidFill>
              </a:rPr>
              <a:t> </a:t>
            </a:r>
            <a:r>
              <a:rPr lang="en-ID" b="1" dirty="0" err="1">
                <a:solidFill>
                  <a:srgbClr val="211915"/>
                </a:solidFill>
              </a:rPr>
              <a:t>Khusus</a:t>
            </a:r>
            <a:r>
              <a:rPr lang="en-ID" b="1" dirty="0">
                <a:solidFill>
                  <a:srgbClr val="211915"/>
                </a:solidFill>
              </a:rPr>
              <a:t> Pada </a:t>
            </a:r>
            <a:r>
              <a:rPr lang="en-ID" b="1" dirty="0" err="1">
                <a:solidFill>
                  <a:srgbClr val="211915"/>
                </a:solidFill>
              </a:rPr>
              <a:t>Permasalahan</a:t>
            </a:r>
            <a:br>
              <a:rPr lang="en-ID" b="1" dirty="0">
                <a:solidFill>
                  <a:srgbClr val="211915"/>
                </a:solidFill>
              </a:rPr>
            </a:br>
            <a:r>
              <a:rPr lang="en-ID" b="1" dirty="0" err="1">
                <a:solidFill>
                  <a:srgbClr val="211915"/>
                </a:solidFill>
              </a:rPr>
              <a:t>Geografi</a:t>
            </a:r>
            <a:r>
              <a:rPr lang="en-ID" b="1" dirty="0">
                <a:solidFill>
                  <a:srgbClr val="211915"/>
                </a:solidFill>
              </a:rPr>
              <a:t> (</a:t>
            </a:r>
            <a:r>
              <a:rPr lang="en-ID" b="1" dirty="0" err="1">
                <a:solidFill>
                  <a:srgbClr val="211915"/>
                </a:solidFill>
              </a:rPr>
              <a:t>Lingkungan</a:t>
            </a:r>
            <a:r>
              <a:rPr lang="en-ID" b="1" dirty="0">
                <a:solidFill>
                  <a:srgbClr val="211915"/>
                </a:solidFill>
              </a:rPr>
              <a:t> </a:t>
            </a:r>
            <a:r>
              <a:rPr lang="en-ID" b="1" dirty="0" err="1">
                <a:solidFill>
                  <a:srgbClr val="211915"/>
                </a:solidFill>
              </a:rPr>
              <a:t>Berpolusi</a:t>
            </a:r>
            <a:r>
              <a:rPr lang="en-ID" b="1" dirty="0">
                <a:solidFill>
                  <a:srgbClr val="211915"/>
                </a:solidFill>
              </a:rPr>
              <a:t> Dan </a:t>
            </a:r>
            <a:r>
              <a:rPr lang="en-ID" b="1" dirty="0" err="1">
                <a:solidFill>
                  <a:srgbClr val="211915"/>
                </a:solidFill>
              </a:rPr>
              <a:t>Lingkungan</a:t>
            </a:r>
            <a:r>
              <a:rPr lang="en-ID" b="1" dirty="0">
                <a:solidFill>
                  <a:srgbClr val="211915"/>
                </a:solidFill>
              </a:rPr>
              <a:t> Dataran Tinggi Dan </a:t>
            </a:r>
            <a:r>
              <a:rPr lang="en-ID" b="1" dirty="0" err="1">
                <a:solidFill>
                  <a:srgbClr val="211915"/>
                </a:solidFill>
              </a:rPr>
              <a:t>Rendah</a:t>
            </a:r>
            <a:r>
              <a:rPr lang="en-ID" b="1" dirty="0">
                <a:solidFill>
                  <a:srgbClr val="211915"/>
                </a:solidFill>
              </a:rPr>
              <a:t> )</a:t>
            </a:r>
            <a:endParaRPr lang="en-ID" dirty="0"/>
          </a:p>
        </p:txBody>
      </p:sp>
    </p:spTree>
    <p:extLst>
      <p:ext uri="{BB962C8B-B14F-4D97-AF65-F5344CB8AC3E}">
        <p14:creationId xmlns:p14="http://schemas.microsoft.com/office/powerpoint/2010/main" val="2469211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a:xfrm>
            <a:off x="1001467" y="914400"/>
            <a:ext cx="5641848" cy="5029200"/>
          </a:xfrm>
        </p:spPr>
        <p:txBody>
          <a:bodyPr/>
          <a:lstStyle/>
          <a:p>
            <a:r>
              <a:rPr lang="en-US" dirty="0">
                <a:solidFill>
                  <a:srgbClr val="E5DACF"/>
                </a:solidFill>
              </a:rPr>
              <a:t>agenda</a:t>
            </a:r>
          </a:p>
        </p:txBody>
      </p:sp>
      <p:graphicFrame>
        <p:nvGraphicFramePr>
          <p:cNvPr id="6" name="Table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1883823206"/>
              </p:ext>
            </p:extLst>
          </p:nvPr>
        </p:nvGraphicFramePr>
        <p:xfrm>
          <a:off x="6869113" y="1467180"/>
          <a:ext cx="4190999" cy="2810670"/>
        </p:xfrm>
        <a:graphic>
          <a:graphicData uri="http://schemas.openxmlformats.org/drawingml/2006/table">
            <a:tbl>
              <a:tblPr firstRow="1" bandRow="1"/>
              <a:tblGrid>
                <a:gridCol w="4190999">
                  <a:extLst>
                    <a:ext uri="{9D8B030D-6E8A-4147-A177-3AD203B41FA5}">
                      <a16:colId xmlns:a16="http://schemas.microsoft.com/office/drawing/2014/main" val="1563570424"/>
                    </a:ext>
                  </a:extLst>
                </a:gridCol>
              </a:tblGrid>
              <a:tr h="83267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ID" sz="1800" b="1" i="0" u="none" strike="noStrike" kern="1200" baseline="0" dirty="0">
                          <a:solidFill>
                            <a:schemeClr val="tx1"/>
                          </a:solidFill>
                          <a:latin typeface="+mn-lt"/>
                          <a:ea typeface="+mn-ea"/>
                          <a:cs typeface="+mn-cs"/>
                        </a:rPr>
                        <a:t>LINGKUNGAN BERPOLUSI </a:t>
                      </a:r>
                      <a:endParaRPr lang="en-US" sz="2400" b="0" dirty="0">
                        <a:latin typeface="+mn-lt"/>
                        <a:cs typeface="Gill Sans Light" panose="020B0302020104020203" pitchFamily="34" charset="-79"/>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979008">
                <a:tc>
                  <a:txBody>
                    <a:bodyPr/>
                    <a:lstStyle/>
                    <a:p>
                      <a:pPr algn="r"/>
                      <a:r>
                        <a:rPr lang="en-ID" sz="1800" b="1" i="0" u="none" strike="noStrike" kern="1200" baseline="0" dirty="0">
                          <a:solidFill>
                            <a:schemeClr val="tx1"/>
                          </a:solidFill>
                          <a:latin typeface="+mn-lt"/>
                          <a:ea typeface="+mn-ea"/>
                          <a:cs typeface="+mn-cs"/>
                        </a:rPr>
                        <a:t>LINGKUNGAN DATARAN  TINGGI </a:t>
                      </a:r>
                      <a:endParaRPr lang="en-US" sz="2400" b="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998987">
                <a:tc>
                  <a:txBody>
                    <a:bodyPr/>
                    <a:lstStyle/>
                    <a:p>
                      <a:pPr algn="r"/>
                      <a:r>
                        <a:rPr lang="en-ID" sz="1800" b="1" i="0" u="none" strike="noStrike" kern="1200" baseline="0" dirty="0">
                          <a:solidFill>
                            <a:schemeClr val="tx1"/>
                          </a:solidFill>
                          <a:latin typeface="+mn-lt"/>
                          <a:ea typeface="+mn-ea"/>
                          <a:cs typeface="+mn-cs"/>
                        </a:rPr>
                        <a:t>LINGKUNGAN DATARAN  RENDAH </a:t>
                      </a:r>
                      <a:endParaRPr lang="en-US" sz="2400" b="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bl>
          </a:graphicData>
        </a:graphic>
      </p:graphicFrame>
    </p:spTree>
    <p:extLst>
      <p:ext uri="{BB962C8B-B14F-4D97-AF65-F5344CB8AC3E}">
        <p14:creationId xmlns:p14="http://schemas.microsoft.com/office/powerpoint/2010/main" val="58647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EE45-3924-5A20-4FDE-7EA6BBEBD06F}"/>
              </a:ext>
            </a:extLst>
          </p:cNvPr>
          <p:cNvSpPr>
            <a:spLocks noGrp="1"/>
          </p:cNvSpPr>
          <p:nvPr>
            <p:ph type="title"/>
          </p:nvPr>
        </p:nvSpPr>
        <p:spPr>
          <a:xfrm>
            <a:off x="914400" y="914400"/>
            <a:ext cx="5641848" cy="1246909"/>
          </a:xfrm>
        </p:spPr>
        <p:txBody>
          <a:bodyPr/>
          <a:lstStyle/>
          <a:p>
            <a:r>
              <a:rPr lang="en-ID" b="1" dirty="0">
                <a:solidFill>
                  <a:schemeClr val="bg2">
                    <a:lumMod val="10000"/>
                  </a:schemeClr>
                </a:solidFill>
              </a:rPr>
              <a:t>LINGKUNGAN BERPOLUSI </a:t>
            </a:r>
            <a:endParaRPr lang="en-US" dirty="0">
              <a:solidFill>
                <a:schemeClr val="bg2">
                  <a:lumMod val="10000"/>
                </a:schemeClr>
              </a:solidFill>
            </a:endParaRPr>
          </a:p>
        </p:txBody>
      </p:sp>
      <p:pic>
        <p:nvPicPr>
          <p:cNvPr id="9" name="Picture Placeholder 8">
            <a:extLst>
              <a:ext uri="{FF2B5EF4-FFF2-40B4-BE49-F238E27FC236}">
                <a16:creationId xmlns:a16="http://schemas.microsoft.com/office/drawing/2014/main" id="{416028BB-00D1-7808-B54A-1F8105FC538E}"/>
              </a:ext>
            </a:extLst>
          </p:cNvPr>
          <p:cNvPicPr>
            <a:picLocks noGrp="1" noChangeAspect="1"/>
          </p:cNvPicPr>
          <p:nvPr>
            <p:ph type="pic" idx="1"/>
          </p:nvPr>
        </p:nvPicPr>
        <p:blipFill>
          <a:blip r:embed="rId3"/>
          <a:srcRect l="32513" r="32513"/>
          <a:stretch/>
        </p:blipFill>
        <p:spPr>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rgbClr val="E5DACF">
              <a:lumMod val="75000"/>
            </a:srgbClr>
          </a:solidFill>
        </p:spPr>
      </p:pic>
      <p:sp>
        <p:nvSpPr>
          <p:cNvPr id="11" name="TextBox 10">
            <a:extLst>
              <a:ext uri="{FF2B5EF4-FFF2-40B4-BE49-F238E27FC236}">
                <a16:creationId xmlns:a16="http://schemas.microsoft.com/office/drawing/2014/main" id="{7618BBA5-F5F5-BDD3-6C4F-7B5FB0667D81}"/>
              </a:ext>
            </a:extLst>
          </p:cNvPr>
          <p:cNvSpPr txBox="1"/>
          <p:nvPr/>
        </p:nvSpPr>
        <p:spPr>
          <a:xfrm>
            <a:off x="914400" y="2416370"/>
            <a:ext cx="6096000" cy="1754326"/>
          </a:xfrm>
          <a:prstGeom prst="rect">
            <a:avLst/>
          </a:prstGeom>
          <a:noFill/>
        </p:spPr>
        <p:txBody>
          <a:bodyPr wrap="square">
            <a:spAutoFit/>
          </a:bodyPr>
          <a:lstStyle/>
          <a:p>
            <a:pPr algn="just"/>
            <a:r>
              <a:rPr lang="en-ID" sz="1800" b="0" i="0" u="none" strike="noStrike" baseline="0" dirty="0" err="1">
                <a:solidFill>
                  <a:srgbClr val="000000"/>
                </a:solidFill>
                <a:latin typeface="Times New Roman" panose="02020603050405020304" pitchFamily="18" charset="0"/>
              </a:rPr>
              <a:t>Pencemaran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lingkungan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merupakan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suatu</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peristiwa</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masuknya</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zat</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unsur</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energi</a:t>
            </a:r>
            <a:r>
              <a:rPr lang="en-ID" sz="1800" b="0" i="0" u="none" strike="noStrike" baseline="0" dirty="0">
                <a:solidFill>
                  <a:srgbClr val="000000"/>
                </a:solidFill>
                <a:latin typeface="Times New Roman" panose="02020603050405020304" pitchFamily="18" charset="0"/>
              </a:rPr>
              <a:t>, dan </a:t>
            </a:r>
            <a:r>
              <a:rPr lang="en-ID" sz="1800" b="0" i="0" u="none" strike="noStrike" baseline="0" dirty="0" err="1">
                <a:solidFill>
                  <a:srgbClr val="000000"/>
                </a:solidFill>
                <a:latin typeface="Times New Roman" panose="02020603050405020304" pitchFamily="18" charset="0"/>
              </a:rPr>
              <a:t>komponen</a:t>
            </a:r>
            <a:r>
              <a:rPr lang="en-ID" sz="1800" b="0" i="0" u="none" strike="noStrike" baseline="0" dirty="0">
                <a:solidFill>
                  <a:srgbClr val="000000"/>
                </a:solidFill>
                <a:latin typeface="Times New Roman" panose="02020603050405020304" pitchFamily="18" charset="0"/>
              </a:rPr>
              <a:t> yang </a:t>
            </a:r>
            <a:r>
              <a:rPr lang="en-ID" sz="1800" b="0" i="0" u="none" strike="noStrike" baseline="0" dirty="0" err="1">
                <a:solidFill>
                  <a:srgbClr val="000000"/>
                </a:solidFill>
                <a:latin typeface="Times New Roman" panose="02020603050405020304" pitchFamily="18" charset="0"/>
              </a:rPr>
              <a:t>bersifat</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merugikan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polutan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lingkungan</a:t>
            </a:r>
            <a:r>
              <a:rPr lang="en-ID" sz="1800" b="0" i="0" u="none" strike="noStrike" baseline="0" dirty="0">
                <a:solidFill>
                  <a:srgbClr val="000000"/>
                </a:solidFill>
                <a:latin typeface="Times New Roman" panose="02020603050405020304" pitchFamily="18" charset="0"/>
              </a:rPr>
              <a:t> dan </a:t>
            </a:r>
            <a:r>
              <a:rPr lang="en-ID" sz="1800" b="0" i="0" u="none" strike="noStrike" baseline="0" dirty="0" err="1">
                <a:solidFill>
                  <a:srgbClr val="000000"/>
                </a:solidFill>
                <a:latin typeface="Times New Roman" panose="02020603050405020304" pitchFamily="18" charset="0"/>
              </a:rPr>
              <a:t>makhluk</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hidup</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Bentuk-bentuk</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pencemaran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lingkungan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dapat</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dirasakan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dalam</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berbagai</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unsur</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seperti</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pencemaran</a:t>
            </a:r>
            <a:r>
              <a:rPr lang="en-ID" sz="1800" b="0" i="0" u="none" strike="noStrike" baseline="0" dirty="0">
                <a:solidFill>
                  <a:srgbClr val="000000"/>
                </a:solidFill>
                <a:latin typeface="Times New Roman" panose="02020603050405020304" pitchFamily="18" charset="0"/>
              </a:rPr>
              <a:t> air, </a:t>
            </a:r>
            <a:r>
              <a:rPr lang="en-ID" sz="1800" b="0" i="0" u="none" strike="noStrike" baseline="0" dirty="0" err="1">
                <a:solidFill>
                  <a:srgbClr val="000000"/>
                </a:solidFill>
                <a:latin typeface="Times New Roman" panose="02020603050405020304" pitchFamily="18" charset="0"/>
              </a:rPr>
              <a:t>pencemaran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udara</a:t>
            </a:r>
            <a:r>
              <a:rPr lang="en-ID" sz="1800" b="0" i="0" u="none" strike="noStrike" baseline="0" dirty="0">
                <a:solidFill>
                  <a:srgbClr val="000000"/>
                </a:solidFill>
                <a:latin typeface="Times New Roman" panose="02020603050405020304" pitchFamily="18" charset="0"/>
              </a:rPr>
              <a:t>, dan </a:t>
            </a:r>
            <a:r>
              <a:rPr lang="en-ID" sz="1800" b="0" i="0" u="none" strike="noStrike" baseline="0" dirty="0" err="1">
                <a:solidFill>
                  <a:srgbClr val="000000"/>
                </a:solidFill>
                <a:latin typeface="Times New Roman" panose="02020603050405020304" pitchFamily="18" charset="0"/>
              </a:rPr>
              <a:t>pencemaran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tanah</a:t>
            </a:r>
            <a:r>
              <a:rPr lang="en-ID" sz="1800" b="0" i="0" u="none" strike="noStrike" baseline="0" dirty="0">
                <a:solidFill>
                  <a:srgbClr val="000000"/>
                </a:solidFill>
                <a:latin typeface="Times New Roman" panose="02020603050405020304" pitchFamily="18" charset="0"/>
              </a:rPr>
              <a:t> (Palar, 2012). </a:t>
            </a:r>
            <a:endParaRPr lang="en-ID" dirty="0"/>
          </a:p>
        </p:txBody>
      </p:sp>
      <p:sp>
        <p:nvSpPr>
          <p:cNvPr id="13" name="TextBox 12">
            <a:extLst>
              <a:ext uri="{FF2B5EF4-FFF2-40B4-BE49-F238E27FC236}">
                <a16:creationId xmlns:a16="http://schemas.microsoft.com/office/drawing/2014/main" id="{4D03C9EE-19CD-2DA1-2CB3-905FECF7E375}"/>
              </a:ext>
            </a:extLst>
          </p:cNvPr>
          <p:cNvSpPr txBox="1"/>
          <p:nvPr/>
        </p:nvSpPr>
        <p:spPr>
          <a:xfrm>
            <a:off x="914400" y="4425757"/>
            <a:ext cx="6096000" cy="923330"/>
          </a:xfrm>
          <a:prstGeom prst="rect">
            <a:avLst/>
          </a:prstGeom>
          <a:noFill/>
        </p:spPr>
        <p:txBody>
          <a:bodyPr wrap="square">
            <a:spAutoFit/>
          </a:bodyPr>
          <a:lstStyle/>
          <a:p>
            <a:pPr algn="just"/>
            <a:r>
              <a:rPr lang="en-ID" sz="1800" b="0" i="0" u="none" strike="noStrike" baseline="0" dirty="0" err="1">
                <a:solidFill>
                  <a:srgbClr val="000000"/>
                </a:solidFill>
                <a:latin typeface="Times New Roman" panose="02020603050405020304" pitchFamily="18" charset="0"/>
              </a:rPr>
              <a:t>Pertambangan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batubara</a:t>
            </a:r>
            <a:r>
              <a:rPr lang="en-ID" sz="1800" b="0" i="0" u="none" strike="noStrike" baseline="0" dirty="0">
                <a:solidFill>
                  <a:srgbClr val="000000"/>
                </a:solidFill>
                <a:latin typeface="Times New Roman" panose="02020603050405020304" pitchFamily="18" charset="0"/>
              </a:rPr>
              <a:t> yang </a:t>
            </a:r>
            <a:r>
              <a:rPr lang="en-ID" sz="1800" b="0" i="0" u="none" strike="noStrike" baseline="0" dirty="0" err="1">
                <a:solidFill>
                  <a:srgbClr val="000000"/>
                </a:solidFill>
                <a:latin typeface="Times New Roman" panose="02020603050405020304" pitchFamily="18" charset="0"/>
              </a:rPr>
              <a:t>semakin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meningkat</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membawa</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dampak</a:t>
            </a:r>
            <a:r>
              <a:rPr lang="en-ID" sz="1800" b="0" i="0" u="none" strike="noStrike" baseline="0" dirty="0">
                <a:solidFill>
                  <a:srgbClr val="000000"/>
                </a:solidFill>
                <a:latin typeface="Times New Roman" panose="02020603050405020304" pitchFamily="18" charset="0"/>
              </a:rPr>
              <a:t> pada </a:t>
            </a:r>
            <a:r>
              <a:rPr lang="en-ID" sz="1800" b="0" i="0" u="none" strike="noStrike" baseline="0" dirty="0" err="1">
                <a:solidFill>
                  <a:srgbClr val="000000"/>
                </a:solidFill>
                <a:latin typeface="Times New Roman" panose="02020603050405020304" pitchFamily="18" charset="0"/>
              </a:rPr>
              <a:t>lingkungan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sekitar</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karena</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aktivitas</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pertambangan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menyebabkan</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kerusakan</a:t>
            </a:r>
            <a:r>
              <a:rPr lang="en-ID" sz="1800" b="0" i="0" u="none" strike="noStrike" baseline="0" dirty="0">
                <a:solidFill>
                  <a:srgbClr val="000000"/>
                </a:solidFill>
                <a:latin typeface="Times New Roman" panose="02020603050405020304" pitchFamily="18" charset="0"/>
              </a:rPr>
              <a:t> pada </a:t>
            </a:r>
            <a:r>
              <a:rPr lang="en-ID" sz="1800" b="0" i="0" u="none" strike="noStrike" baseline="0" dirty="0" err="1">
                <a:solidFill>
                  <a:srgbClr val="000000"/>
                </a:solidFill>
                <a:latin typeface="Times New Roman" panose="02020603050405020304" pitchFamily="18" charset="0"/>
              </a:rPr>
              <a:t>beberapa</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aspek</a:t>
            </a:r>
            <a:r>
              <a:rPr lang="en-ID" sz="1800" b="0" i="0" u="none" strike="noStrike" baseline="0" dirty="0">
                <a:solidFill>
                  <a:srgbClr val="000000"/>
                </a:solidFill>
                <a:latin typeface="Times New Roman" panose="02020603050405020304" pitchFamily="18" charset="0"/>
              </a:rPr>
              <a:t> </a:t>
            </a:r>
            <a:r>
              <a:rPr lang="en-ID" sz="1800" b="0" i="0" u="none" strike="noStrike" baseline="0" dirty="0" err="1">
                <a:solidFill>
                  <a:srgbClr val="000000"/>
                </a:solidFill>
                <a:latin typeface="Times New Roman" panose="02020603050405020304" pitchFamily="18" charset="0"/>
              </a:rPr>
              <a:t>kehidupan</a:t>
            </a:r>
            <a:r>
              <a:rPr lang="en-ID" sz="1800" b="0" i="0" u="none" strike="noStrike" baseline="0" dirty="0">
                <a:solidFill>
                  <a:srgbClr val="000000"/>
                </a:solidFill>
                <a:latin typeface="Times New Roman" panose="02020603050405020304" pitchFamily="18" charset="0"/>
              </a:rPr>
              <a:t>. </a:t>
            </a:r>
            <a:endParaRPr lang="en-ID" dirty="0"/>
          </a:p>
        </p:txBody>
      </p:sp>
    </p:spTree>
    <p:extLst>
      <p:ext uri="{BB962C8B-B14F-4D97-AF65-F5344CB8AC3E}">
        <p14:creationId xmlns:p14="http://schemas.microsoft.com/office/powerpoint/2010/main" val="222232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5827205" y="914400"/>
            <a:ext cx="5449824" cy="942109"/>
          </a:xfrm>
        </p:spPr>
        <p:txBody>
          <a:bodyPr anchor="b"/>
          <a:lstStyle/>
          <a:p>
            <a:r>
              <a:rPr lang="en-ID" sz="2800" dirty="0" err="1">
                <a:solidFill>
                  <a:schemeClr val="bg2">
                    <a:lumMod val="10000"/>
                  </a:schemeClr>
                </a:solidFill>
                <a:latin typeface="+mn-lt"/>
              </a:rPr>
              <a:t>Beberapa</a:t>
            </a:r>
            <a:r>
              <a:rPr lang="en-ID" sz="2800" dirty="0">
                <a:solidFill>
                  <a:schemeClr val="bg2">
                    <a:lumMod val="10000"/>
                  </a:schemeClr>
                </a:solidFill>
                <a:latin typeface="+mn-lt"/>
              </a:rPr>
              <a:t> </a:t>
            </a:r>
            <a:r>
              <a:rPr lang="en-ID" sz="2800" dirty="0" err="1">
                <a:solidFill>
                  <a:schemeClr val="bg2">
                    <a:lumMod val="10000"/>
                  </a:schemeClr>
                </a:solidFill>
                <a:latin typeface="+mn-lt"/>
              </a:rPr>
              <a:t>dampak</a:t>
            </a:r>
            <a:r>
              <a:rPr lang="en-ID" sz="2800" dirty="0">
                <a:solidFill>
                  <a:schemeClr val="bg2">
                    <a:lumMod val="10000"/>
                  </a:schemeClr>
                </a:solidFill>
                <a:latin typeface="+mn-lt"/>
              </a:rPr>
              <a:t> </a:t>
            </a:r>
            <a:r>
              <a:rPr lang="en-ID" sz="2800" dirty="0" err="1">
                <a:solidFill>
                  <a:schemeClr val="bg2">
                    <a:lumMod val="10000"/>
                  </a:schemeClr>
                </a:solidFill>
                <a:latin typeface="+mn-lt"/>
              </a:rPr>
              <a:t>dari</a:t>
            </a:r>
            <a:r>
              <a:rPr lang="en-ID" sz="2800" dirty="0">
                <a:solidFill>
                  <a:schemeClr val="bg2">
                    <a:lumMod val="10000"/>
                  </a:schemeClr>
                </a:solidFill>
                <a:latin typeface="+mn-lt"/>
              </a:rPr>
              <a:t> </a:t>
            </a:r>
            <a:r>
              <a:rPr lang="en-ID" sz="2800" dirty="0" err="1">
                <a:solidFill>
                  <a:schemeClr val="bg2">
                    <a:lumMod val="10000"/>
                  </a:schemeClr>
                </a:solidFill>
                <a:latin typeface="+mn-lt"/>
              </a:rPr>
              <a:t>pertambangan</a:t>
            </a:r>
            <a:r>
              <a:rPr lang="en-ID" sz="2800" dirty="0">
                <a:solidFill>
                  <a:schemeClr val="bg2">
                    <a:lumMod val="10000"/>
                  </a:schemeClr>
                </a:solidFill>
                <a:latin typeface="+mn-lt"/>
              </a:rPr>
              <a:t> </a:t>
            </a:r>
            <a:r>
              <a:rPr lang="en-ID" sz="2800" dirty="0" err="1">
                <a:solidFill>
                  <a:schemeClr val="bg2">
                    <a:lumMod val="10000"/>
                  </a:schemeClr>
                </a:solidFill>
                <a:latin typeface="+mn-lt"/>
              </a:rPr>
              <a:t>batubara</a:t>
            </a:r>
            <a:r>
              <a:rPr lang="en-ID" sz="2800" dirty="0">
                <a:solidFill>
                  <a:schemeClr val="bg2">
                    <a:lumMod val="10000"/>
                  </a:schemeClr>
                </a:solidFill>
                <a:latin typeface="+mn-lt"/>
              </a:rPr>
              <a:t> pada </a:t>
            </a:r>
            <a:r>
              <a:rPr lang="en-ID" sz="2800" dirty="0" err="1">
                <a:solidFill>
                  <a:schemeClr val="bg2">
                    <a:lumMod val="10000"/>
                  </a:schemeClr>
                </a:solidFill>
                <a:latin typeface="+mn-lt"/>
              </a:rPr>
              <a:t>kesehatan</a:t>
            </a:r>
            <a:r>
              <a:rPr lang="en-ID" sz="2800" dirty="0">
                <a:solidFill>
                  <a:schemeClr val="bg2">
                    <a:lumMod val="10000"/>
                  </a:schemeClr>
                </a:solidFill>
                <a:latin typeface="+mn-lt"/>
              </a:rPr>
              <a:t> </a:t>
            </a:r>
            <a:r>
              <a:rPr lang="en-ID" sz="2800" dirty="0" err="1">
                <a:solidFill>
                  <a:schemeClr val="bg2">
                    <a:lumMod val="10000"/>
                  </a:schemeClr>
                </a:solidFill>
                <a:latin typeface="+mn-lt"/>
              </a:rPr>
              <a:t>manusia</a:t>
            </a:r>
            <a:r>
              <a:rPr lang="en-ID" sz="2800" dirty="0">
                <a:solidFill>
                  <a:schemeClr val="bg2">
                    <a:lumMod val="10000"/>
                  </a:schemeClr>
                </a:solidFill>
                <a:latin typeface="+mn-lt"/>
              </a:rPr>
              <a:t> </a:t>
            </a:r>
            <a:r>
              <a:rPr lang="en-ID" sz="2800" dirty="0" err="1">
                <a:solidFill>
                  <a:schemeClr val="bg2">
                    <a:lumMod val="10000"/>
                  </a:schemeClr>
                </a:solidFill>
                <a:latin typeface="+mn-lt"/>
              </a:rPr>
              <a:t>antara</a:t>
            </a:r>
            <a:r>
              <a:rPr lang="en-ID" sz="2800" dirty="0">
                <a:solidFill>
                  <a:schemeClr val="bg2">
                    <a:lumMod val="10000"/>
                  </a:schemeClr>
                </a:solidFill>
                <a:latin typeface="+mn-lt"/>
              </a:rPr>
              <a:t> lain </a:t>
            </a:r>
            <a:r>
              <a:rPr lang="en-ID" sz="2800" dirty="0" err="1">
                <a:solidFill>
                  <a:schemeClr val="bg2">
                    <a:lumMod val="10000"/>
                  </a:schemeClr>
                </a:solidFill>
                <a:latin typeface="+mn-lt"/>
              </a:rPr>
              <a:t>adalah</a:t>
            </a:r>
            <a:r>
              <a:rPr lang="en-ID" sz="2800" dirty="0">
                <a:solidFill>
                  <a:schemeClr val="bg2">
                    <a:lumMod val="10000"/>
                  </a:schemeClr>
                </a:solidFill>
                <a:latin typeface="+mn-lt"/>
              </a:rPr>
              <a:t> :</a:t>
            </a:r>
            <a:br>
              <a:rPr lang="en-ID" sz="2800" dirty="0">
                <a:solidFill>
                  <a:schemeClr val="bg2">
                    <a:lumMod val="10000"/>
                  </a:schemeClr>
                </a:solidFill>
                <a:latin typeface="+mn-lt"/>
              </a:rPr>
            </a:br>
            <a:endParaRPr lang="en-US" sz="2800" dirty="0">
              <a:solidFill>
                <a:schemeClr val="bg2">
                  <a:lumMod val="10000"/>
                </a:schemeClr>
              </a:solidFill>
              <a:latin typeface="+mn-lt"/>
            </a:endParaRPr>
          </a:p>
        </p:txBody>
      </p:sp>
      <p:pic>
        <p:nvPicPr>
          <p:cNvPr id="4" name="Picture Placeholder 3" descr="A person holding a plant">
            <a:extLst>
              <a:ext uri="{FF2B5EF4-FFF2-40B4-BE49-F238E27FC236}">
                <a16:creationId xmlns:a16="http://schemas.microsoft.com/office/drawing/2014/main" id="{0DEBEDD0-2C97-CD36-23CF-99F082806824}"/>
              </a:ext>
            </a:extLst>
          </p:cNvPr>
          <p:cNvPicPr>
            <a:picLocks noGrp="1" noChangeAspect="1"/>
          </p:cNvPicPr>
          <p:nvPr>
            <p:ph type="pic" sz="quarter" idx="11"/>
          </p:nvPr>
        </p:nvPicPr>
        <p:blipFill rotWithShape="1">
          <a:blip r:embed="rId3"/>
          <a:srcRect l="24497" r="24497"/>
          <a:stretch/>
        </p:blipFill>
        <p:spPr>
          <a:xfrm>
            <a:off x="-1" y="261780"/>
            <a:ext cx="5046134" cy="6596220"/>
          </a:xfrm>
          <a:solidFill>
            <a:schemeClr val="tx1"/>
          </a:solidFill>
        </p:spPr>
      </p:pic>
      <p:sp>
        <p:nvSpPr>
          <p:cNvPr id="7" name="TextBox 6">
            <a:extLst>
              <a:ext uri="{FF2B5EF4-FFF2-40B4-BE49-F238E27FC236}">
                <a16:creationId xmlns:a16="http://schemas.microsoft.com/office/drawing/2014/main" id="{4DAC554B-C750-20B1-CC5D-7A134B004761}"/>
              </a:ext>
            </a:extLst>
          </p:cNvPr>
          <p:cNvSpPr txBox="1"/>
          <p:nvPr/>
        </p:nvSpPr>
        <p:spPr>
          <a:xfrm>
            <a:off x="5827205" y="1990229"/>
            <a:ext cx="6116782" cy="4093428"/>
          </a:xfrm>
          <a:prstGeom prst="rect">
            <a:avLst/>
          </a:prstGeom>
          <a:noFill/>
        </p:spPr>
        <p:txBody>
          <a:bodyPr wrap="square">
            <a:spAutoFit/>
          </a:bodyPr>
          <a:lstStyle/>
          <a:p>
            <a:pPr marL="342900" indent="-342900" algn="just">
              <a:buFont typeface="+mj-lt"/>
              <a:buAutoNum type="arabicPeriod"/>
            </a:pPr>
            <a:r>
              <a:rPr lang="en-ID" sz="2000" dirty="0" err="1">
                <a:solidFill>
                  <a:schemeClr val="bg2">
                    <a:lumMod val="10000"/>
                  </a:schemeClr>
                </a:solidFill>
                <a:latin typeface="+mn-lt"/>
              </a:rPr>
              <a:t>Polusi</a:t>
            </a:r>
            <a:r>
              <a:rPr lang="en-ID" sz="2000" dirty="0">
                <a:solidFill>
                  <a:schemeClr val="bg2">
                    <a:lumMod val="10000"/>
                  </a:schemeClr>
                </a:solidFill>
                <a:latin typeface="+mn-lt"/>
              </a:rPr>
              <a:t> </a:t>
            </a:r>
            <a:r>
              <a:rPr lang="en-ID" sz="2000" dirty="0" err="1">
                <a:solidFill>
                  <a:schemeClr val="bg2">
                    <a:lumMod val="10000"/>
                  </a:schemeClr>
                </a:solidFill>
                <a:latin typeface="+mn-lt"/>
              </a:rPr>
              <a:t>udara</a:t>
            </a:r>
            <a:r>
              <a:rPr lang="en-ID" sz="2000" dirty="0">
                <a:solidFill>
                  <a:schemeClr val="bg2">
                    <a:lumMod val="10000"/>
                  </a:schemeClr>
                </a:solidFill>
                <a:latin typeface="+mn-lt"/>
              </a:rPr>
              <a:t> : </a:t>
            </a:r>
            <a:r>
              <a:rPr lang="en-ID" sz="2000" dirty="0" err="1">
                <a:solidFill>
                  <a:schemeClr val="bg2">
                    <a:lumMod val="10000"/>
                  </a:schemeClr>
                </a:solidFill>
                <a:latin typeface="+mn-lt"/>
              </a:rPr>
              <a:t>akibat</a:t>
            </a:r>
            <a:r>
              <a:rPr lang="en-ID" sz="2000" dirty="0">
                <a:solidFill>
                  <a:schemeClr val="bg2">
                    <a:lumMod val="10000"/>
                  </a:schemeClr>
                </a:solidFill>
                <a:latin typeface="+mn-lt"/>
              </a:rPr>
              <a:t> </a:t>
            </a:r>
            <a:r>
              <a:rPr lang="en-ID" sz="2000" dirty="0" err="1">
                <a:solidFill>
                  <a:schemeClr val="bg2">
                    <a:lumMod val="10000"/>
                  </a:schemeClr>
                </a:solidFill>
                <a:latin typeface="+mn-lt"/>
              </a:rPr>
              <a:t>dari</a:t>
            </a:r>
            <a:r>
              <a:rPr lang="en-ID" sz="2000" dirty="0">
                <a:solidFill>
                  <a:schemeClr val="bg2">
                    <a:lumMod val="10000"/>
                  </a:schemeClr>
                </a:solidFill>
                <a:latin typeface="+mn-lt"/>
              </a:rPr>
              <a:t> (</a:t>
            </a:r>
            <a:r>
              <a:rPr lang="en-ID" sz="2000" dirty="0" err="1">
                <a:solidFill>
                  <a:schemeClr val="bg2">
                    <a:lumMod val="10000"/>
                  </a:schemeClr>
                </a:solidFill>
                <a:latin typeface="+mn-lt"/>
              </a:rPr>
              <a:t>debu</a:t>
            </a:r>
            <a:r>
              <a:rPr lang="en-ID" sz="2000" dirty="0">
                <a:solidFill>
                  <a:schemeClr val="bg2">
                    <a:lumMod val="10000"/>
                  </a:schemeClr>
                </a:solidFill>
                <a:latin typeface="+mn-lt"/>
              </a:rPr>
              <a:t>) flying ashes yang </a:t>
            </a:r>
            <a:r>
              <a:rPr lang="en-ID" sz="2000" dirty="0" err="1">
                <a:solidFill>
                  <a:schemeClr val="bg2">
                    <a:lumMod val="10000"/>
                  </a:schemeClr>
                </a:solidFill>
                <a:latin typeface="+mn-lt"/>
              </a:rPr>
              <a:t>berbahaya</a:t>
            </a:r>
            <a:r>
              <a:rPr lang="en-ID" sz="2000" dirty="0">
                <a:solidFill>
                  <a:schemeClr val="bg2">
                    <a:lumMod val="10000"/>
                  </a:schemeClr>
                </a:solidFill>
                <a:latin typeface="+mn-lt"/>
              </a:rPr>
              <a:t> </a:t>
            </a:r>
            <a:r>
              <a:rPr lang="en-ID" sz="2000" dirty="0" err="1">
                <a:solidFill>
                  <a:schemeClr val="bg2">
                    <a:lumMod val="10000"/>
                  </a:schemeClr>
                </a:solidFill>
                <a:latin typeface="+mn-lt"/>
              </a:rPr>
              <a:t>bagi</a:t>
            </a:r>
            <a:r>
              <a:rPr lang="en-ID" sz="2000" dirty="0">
                <a:solidFill>
                  <a:schemeClr val="bg2">
                    <a:lumMod val="10000"/>
                  </a:schemeClr>
                </a:solidFill>
                <a:latin typeface="+mn-lt"/>
              </a:rPr>
              <a:t> </a:t>
            </a:r>
            <a:r>
              <a:rPr lang="en-ID" sz="2000" dirty="0" err="1">
                <a:solidFill>
                  <a:schemeClr val="bg2">
                    <a:lumMod val="10000"/>
                  </a:schemeClr>
                </a:solidFill>
                <a:latin typeface="+mn-lt"/>
              </a:rPr>
              <a:t>kesehatan</a:t>
            </a:r>
            <a:r>
              <a:rPr lang="en-ID" sz="2000" dirty="0">
                <a:solidFill>
                  <a:schemeClr val="bg2">
                    <a:lumMod val="10000"/>
                  </a:schemeClr>
                </a:solidFill>
                <a:latin typeface="+mn-lt"/>
              </a:rPr>
              <a:t> </a:t>
            </a:r>
            <a:r>
              <a:rPr lang="en-ID" sz="2000" dirty="0" err="1">
                <a:solidFill>
                  <a:schemeClr val="bg2">
                    <a:lumMod val="10000"/>
                  </a:schemeClr>
                </a:solidFill>
                <a:latin typeface="+mn-lt"/>
              </a:rPr>
              <a:t>penduduk</a:t>
            </a:r>
            <a:r>
              <a:rPr lang="en-ID" sz="2000" dirty="0">
                <a:solidFill>
                  <a:schemeClr val="bg2">
                    <a:lumMod val="10000"/>
                  </a:schemeClr>
                </a:solidFill>
                <a:latin typeface="+mn-lt"/>
              </a:rPr>
              <a:t> </a:t>
            </a:r>
            <a:r>
              <a:rPr lang="en-ID" sz="2000" dirty="0" err="1">
                <a:solidFill>
                  <a:schemeClr val="bg2">
                    <a:lumMod val="10000"/>
                  </a:schemeClr>
                </a:solidFill>
                <a:latin typeface="+mn-lt"/>
              </a:rPr>
              <a:t>sekitarkarena</a:t>
            </a:r>
            <a:r>
              <a:rPr lang="en-ID" sz="2000" dirty="0">
                <a:solidFill>
                  <a:schemeClr val="bg2">
                    <a:lumMod val="10000"/>
                  </a:schemeClr>
                </a:solidFill>
                <a:latin typeface="+mn-lt"/>
              </a:rPr>
              <a:t> </a:t>
            </a:r>
            <a:r>
              <a:rPr lang="en-ID" sz="2000" dirty="0" err="1">
                <a:solidFill>
                  <a:schemeClr val="bg2">
                    <a:lumMod val="10000"/>
                  </a:schemeClr>
                </a:solidFill>
                <a:latin typeface="+mn-lt"/>
              </a:rPr>
              <a:t>dapat</a:t>
            </a:r>
            <a:r>
              <a:rPr lang="en-ID" sz="2000" dirty="0">
                <a:solidFill>
                  <a:schemeClr val="bg2">
                    <a:lumMod val="10000"/>
                  </a:schemeClr>
                </a:solidFill>
                <a:latin typeface="+mn-lt"/>
              </a:rPr>
              <a:t> </a:t>
            </a:r>
            <a:r>
              <a:rPr lang="en-ID" sz="2000" dirty="0" err="1">
                <a:solidFill>
                  <a:schemeClr val="bg2">
                    <a:lumMod val="10000"/>
                  </a:schemeClr>
                </a:solidFill>
                <a:latin typeface="+mn-lt"/>
              </a:rPr>
              <a:t>menyebabkan</a:t>
            </a:r>
            <a:r>
              <a:rPr lang="en-ID" sz="2000" dirty="0">
                <a:solidFill>
                  <a:schemeClr val="bg2">
                    <a:lumMod val="10000"/>
                  </a:schemeClr>
                </a:solidFill>
                <a:latin typeface="+mn-lt"/>
              </a:rPr>
              <a:t> </a:t>
            </a:r>
            <a:r>
              <a:rPr lang="en-ID" sz="2000" dirty="0" err="1">
                <a:solidFill>
                  <a:schemeClr val="bg2">
                    <a:lumMod val="10000"/>
                  </a:schemeClr>
                </a:solidFill>
                <a:latin typeface="+mn-lt"/>
              </a:rPr>
              <a:t>infeksi</a:t>
            </a:r>
            <a:r>
              <a:rPr lang="en-ID" sz="2000" dirty="0">
                <a:solidFill>
                  <a:schemeClr val="bg2">
                    <a:lumMod val="10000"/>
                  </a:schemeClr>
                </a:solidFill>
                <a:latin typeface="+mn-lt"/>
              </a:rPr>
              <a:t> </a:t>
            </a:r>
            <a:r>
              <a:rPr lang="en-ID" sz="2000" dirty="0" err="1">
                <a:solidFill>
                  <a:schemeClr val="bg2">
                    <a:lumMod val="10000"/>
                  </a:schemeClr>
                </a:solidFill>
                <a:latin typeface="+mn-lt"/>
              </a:rPr>
              <a:t>saluran</a:t>
            </a:r>
            <a:r>
              <a:rPr lang="en-ID" sz="2000" dirty="0">
                <a:solidFill>
                  <a:schemeClr val="bg2">
                    <a:lumMod val="10000"/>
                  </a:schemeClr>
                </a:solidFill>
                <a:latin typeface="+mn-lt"/>
              </a:rPr>
              <a:t> </a:t>
            </a:r>
            <a:r>
              <a:rPr lang="en-ID" sz="2000" dirty="0" err="1">
                <a:solidFill>
                  <a:schemeClr val="bg2">
                    <a:lumMod val="10000"/>
                  </a:schemeClr>
                </a:solidFill>
                <a:latin typeface="+mn-lt"/>
              </a:rPr>
              <a:t>pernapasan</a:t>
            </a:r>
            <a:endParaRPr lang="en-ID" sz="2000" dirty="0">
              <a:solidFill>
                <a:schemeClr val="bg2">
                  <a:lumMod val="10000"/>
                </a:schemeClr>
              </a:solidFill>
            </a:endParaRPr>
          </a:p>
          <a:p>
            <a:pPr marL="342900" indent="-342900" algn="just">
              <a:buFont typeface="+mj-lt"/>
              <a:buAutoNum type="arabicPeriod"/>
            </a:pPr>
            <a:r>
              <a:rPr lang="en-ID" sz="2000" dirty="0">
                <a:solidFill>
                  <a:schemeClr val="bg2">
                    <a:lumMod val="10000"/>
                  </a:schemeClr>
                </a:solidFill>
                <a:latin typeface="+mn-lt"/>
              </a:rPr>
              <a:t>Air Asam </a:t>
            </a:r>
            <a:r>
              <a:rPr lang="en-ID" sz="2000" dirty="0" err="1">
                <a:solidFill>
                  <a:schemeClr val="bg2">
                    <a:lumMod val="10000"/>
                  </a:schemeClr>
                </a:solidFill>
                <a:latin typeface="+mn-lt"/>
              </a:rPr>
              <a:t>tambang</a:t>
            </a:r>
            <a:r>
              <a:rPr lang="en-ID" sz="2000" dirty="0">
                <a:solidFill>
                  <a:schemeClr val="bg2">
                    <a:lumMod val="10000"/>
                  </a:schemeClr>
                </a:solidFill>
                <a:latin typeface="+mn-lt"/>
              </a:rPr>
              <a:t> yang </a:t>
            </a:r>
            <a:r>
              <a:rPr lang="en-ID" sz="2000" dirty="0" err="1">
                <a:solidFill>
                  <a:schemeClr val="bg2">
                    <a:lumMod val="10000"/>
                  </a:schemeClr>
                </a:solidFill>
                <a:latin typeface="+mn-lt"/>
              </a:rPr>
              <a:t>mengandung</a:t>
            </a:r>
            <a:r>
              <a:rPr lang="en-ID" sz="2000" dirty="0">
                <a:solidFill>
                  <a:schemeClr val="bg2">
                    <a:lumMod val="10000"/>
                  </a:schemeClr>
                </a:solidFill>
                <a:latin typeface="+mn-lt"/>
              </a:rPr>
              <a:t> </a:t>
            </a:r>
            <a:r>
              <a:rPr lang="en-ID" sz="2000" dirty="0" err="1">
                <a:solidFill>
                  <a:schemeClr val="bg2">
                    <a:lumMod val="10000"/>
                  </a:schemeClr>
                </a:solidFill>
                <a:latin typeface="+mn-lt"/>
              </a:rPr>
              <a:t>logam</a:t>
            </a:r>
            <a:r>
              <a:rPr lang="en-ID" sz="2000" dirty="0">
                <a:solidFill>
                  <a:schemeClr val="bg2">
                    <a:lumMod val="10000"/>
                  </a:schemeClr>
                </a:solidFill>
                <a:latin typeface="+mn-lt"/>
              </a:rPr>
              <a:t> </a:t>
            </a:r>
            <a:r>
              <a:rPr lang="en-ID" sz="2000" dirty="0" err="1">
                <a:solidFill>
                  <a:schemeClr val="bg2">
                    <a:lumMod val="10000"/>
                  </a:schemeClr>
                </a:solidFill>
                <a:latin typeface="+mn-lt"/>
              </a:rPr>
              <a:t>berat</a:t>
            </a:r>
            <a:r>
              <a:rPr lang="en-ID" sz="2000" dirty="0">
                <a:solidFill>
                  <a:schemeClr val="bg2">
                    <a:lumMod val="10000"/>
                  </a:schemeClr>
                </a:solidFill>
                <a:latin typeface="+mn-lt"/>
              </a:rPr>
              <a:t> dan </a:t>
            </a:r>
            <a:r>
              <a:rPr lang="en-ID" sz="2000" dirty="0" err="1">
                <a:solidFill>
                  <a:schemeClr val="bg2">
                    <a:lumMod val="10000"/>
                  </a:schemeClr>
                </a:solidFill>
                <a:latin typeface="+mn-lt"/>
              </a:rPr>
              <a:t>beresiko</a:t>
            </a:r>
            <a:r>
              <a:rPr lang="en-ID" sz="2000" dirty="0">
                <a:solidFill>
                  <a:schemeClr val="bg2">
                    <a:lumMod val="10000"/>
                  </a:schemeClr>
                </a:solidFill>
                <a:latin typeface="+mn-lt"/>
              </a:rPr>
              <a:t> </a:t>
            </a:r>
            <a:r>
              <a:rPr lang="en-ID" sz="2000" dirty="0" err="1">
                <a:solidFill>
                  <a:schemeClr val="bg2">
                    <a:lumMod val="10000"/>
                  </a:schemeClr>
                </a:solidFill>
                <a:latin typeface="+mn-lt"/>
              </a:rPr>
              <a:t>untuk</a:t>
            </a:r>
            <a:r>
              <a:rPr lang="en-ID" sz="2000" dirty="0">
                <a:solidFill>
                  <a:schemeClr val="bg2">
                    <a:lumMod val="10000"/>
                  </a:schemeClr>
                </a:solidFill>
                <a:latin typeface="+mn-lt"/>
              </a:rPr>
              <a:t> </a:t>
            </a:r>
            <a:r>
              <a:rPr lang="en-ID" sz="2000" dirty="0" err="1">
                <a:solidFill>
                  <a:schemeClr val="bg2">
                    <a:lumMod val="10000"/>
                  </a:schemeClr>
                </a:solidFill>
                <a:latin typeface="+mn-lt"/>
              </a:rPr>
              <a:t>menimbulkan</a:t>
            </a:r>
            <a:r>
              <a:rPr lang="en-ID" sz="2000" dirty="0">
                <a:solidFill>
                  <a:schemeClr val="bg2">
                    <a:lumMod val="10000"/>
                  </a:schemeClr>
                </a:solidFill>
                <a:latin typeface="+mn-lt"/>
              </a:rPr>
              <a:t> </a:t>
            </a:r>
            <a:r>
              <a:rPr lang="en-ID" sz="2000" dirty="0" err="1">
                <a:solidFill>
                  <a:schemeClr val="bg2">
                    <a:lumMod val="10000"/>
                  </a:schemeClr>
                </a:solidFill>
                <a:latin typeface="+mn-lt"/>
              </a:rPr>
              <a:t>dampak</a:t>
            </a:r>
            <a:r>
              <a:rPr lang="en-ID" sz="2000" dirty="0">
                <a:solidFill>
                  <a:schemeClr val="bg2">
                    <a:lumMod val="10000"/>
                  </a:schemeClr>
                </a:solidFill>
                <a:latin typeface="+mn-lt"/>
              </a:rPr>
              <a:t> </a:t>
            </a:r>
            <a:r>
              <a:rPr lang="en-ID" sz="2000" dirty="0" err="1">
                <a:solidFill>
                  <a:schemeClr val="bg2">
                    <a:lumMod val="10000"/>
                  </a:schemeClr>
                </a:solidFill>
                <a:latin typeface="+mn-lt"/>
              </a:rPr>
              <a:t>lingkungan</a:t>
            </a:r>
            <a:r>
              <a:rPr lang="en-ID" sz="2000" dirty="0">
                <a:solidFill>
                  <a:schemeClr val="bg2">
                    <a:lumMod val="10000"/>
                  </a:schemeClr>
                </a:solidFill>
                <a:latin typeface="+mn-lt"/>
              </a:rPr>
              <a:t> </a:t>
            </a:r>
            <a:r>
              <a:rPr lang="en-ID" sz="2000" dirty="0" err="1">
                <a:solidFill>
                  <a:schemeClr val="bg2">
                    <a:lumMod val="10000"/>
                  </a:schemeClr>
                </a:solidFill>
                <a:latin typeface="+mn-lt"/>
              </a:rPr>
              <a:t>jangka</a:t>
            </a:r>
            <a:r>
              <a:rPr lang="en-ID" sz="2000" dirty="0">
                <a:solidFill>
                  <a:schemeClr val="bg2">
                    <a:lumMod val="10000"/>
                  </a:schemeClr>
                </a:solidFill>
                <a:latin typeface="+mn-lt"/>
              </a:rPr>
              <a:t> </a:t>
            </a:r>
            <a:r>
              <a:rPr lang="en-ID" sz="2000" dirty="0" err="1">
                <a:solidFill>
                  <a:schemeClr val="bg2">
                    <a:lumMod val="10000"/>
                  </a:schemeClr>
                </a:solidFill>
                <a:latin typeface="+mn-lt"/>
              </a:rPr>
              <a:t>panjang</a:t>
            </a:r>
            <a:r>
              <a:rPr lang="en-ID" sz="2000" dirty="0">
                <a:solidFill>
                  <a:schemeClr val="bg2">
                    <a:lumMod val="10000"/>
                  </a:schemeClr>
                </a:solidFill>
                <a:latin typeface="+mn-lt"/>
              </a:rPr>
              <a:t>. </a:t>
            </a:r>
            <a:endParaRPr lang="en-ID" sz="2000" dirty="0">
              <a:solidFill>
                <a:schemeClr val="bg2">
                  <a:lumMod val="10000"/>
                </a:schemeClr>
              </a:solidFill>
            </a:endParaRPr>
          </a:p>
          <a:p>
            <a:pPr marL="342900" indent="-342900" algn="just">
              <a:buFont typeface="+mj-lt"/>
              <a:buAutoNum type="arabicPeriod"/>
            </a:pPr>
            <a:r>
              <a:rPr lang="en-ID" sz="2000" dirty="0">
                <a:solidFill>
                  <a:schemeClr val="bg2">
                    <a:lumMod val="10000"/>
                  </a:schemeClr>
                </a:solidFill>
                <a:latin typeface="+mn-lt"/>
              </a:rPr>
              <a:t>Sludge: </a:t>
            </a:r>
            <a:r>
              <a:rPr lang="en-ID" sz="2000" dirty="0" err="1">
                <a:solidFill>
                  <a:schemeClr val="bg2">
                    <a:lumMod val="10000"/>
                  </a:schemeClr>
                </a:solidFill>
                <a:latin typeface="+mn-lt"/>
              </a:rPr>
              <a:t>limbah</a:t>
            </a:r>
            <a:r>
              <a:rPr lang="en-ID" sz="2000" dirty="0">
                <a:solidFill>
                  <a:schemeClr val="bg2">
                    <a:lumMod val="10000"/>
                  </a:schemeClr>
                </a:solidFill>
                <a:latin typeface="+mn-lt"/>
              </a:rPr>
              <a:t> </a:t>
            </a:r>
            <a:r>
              <a:rPr lang="en-ID" sz="2000" dirty="0" err="1">
                <a:solidFill>
                  <a:schemeClr val="bg2">
                    <a:lumMod val="10000"/>
                  </a:schemeClr>
                </a:solidFill>
                <a:latin typeface="+mn-lt"/>
              </a:rPr>
              <a:t>cucian</a:t>
            </a:r>
            <a:r>
              <a:rPr lang="en-ID" sz="2000" dirty="0">
                <a:solidFill>
                  <a:schemeClr val="bg2">
                    <a:lumMod val="10000"/>
                  </a:schemeClr>
                </a:solidFill>
                <a:latin typeface="+mn-lt"/>
              </a:rPr>
              <a:t> </a:t>
            </a:r>
            <a:r>
              <a:rPr lang="en-ID" sz="2000" dirty="0" err="1">
                <a:solidFill>
                  <a:schemeClr val="bg2">
                    <a:lumMod val="10000"/>
                  </a:schemeClr>
                </a:solidFill>
                <a:latin typeface="+mn-lt"/>
              </a:rPr>
              <a:t>batubara</a:t>
            </a:r>
            <a:r>
              <a:rPr lang="en-ID" sz="2000" dirty="0">
                <a:solidFill>
                  <a:schemeClr val="bg2">
                    <a:lumMod val="10000"/>
                  </a:schemeClr>
                </a:solidFill>
                <a:latin typeface="+mn-lt"/>
              </a:rPr>
              <a:t> yang </a:t>
            </a:r>
            <a:r>
              <a:rPr lang="en-ID" sz="2000" dirty="0" err="1">
                <a:solidFill>
                  <a:schemeClr val="bg2">
                    <a:lumMod val="10000"/>
                  </a:schemeClr>
                </a:solidFill>
                <a:latin typeface="+mn-lt"/>
              </a:rPr>
              <a:t>ditampung</a:t>
            </a:r>
            <a:r>
              <a:rPr lang="en-ID" sz="2000" dirty="0">
                <a:solidFill>
                  <a:schemeClr val="bg2">
                    <a:lumMod val="10000"/>
                  </a:schemeClr>
                </a:solidFill>
                <a:latin typeface="+mn-lt"/>
              </a:rPr>
              <a:t> </a:t>
            </a:r>
            <a:r>
              <a:rPr lang="en-ID" sz="2000" dirty="0" err="1">
                <a:solidFill>
                  <a:schemeClr val="bg2">
                    <a:lumMod val="10000"/>
                  </a:schemeClr>
                </a:solidFill>
                <a:latin typeface="+mn-lt"/>
              </a:rPr>
              <a:t>dalam</a:t>
            </a:r>
            <a:r>
              <a:rPr lang="en-ID" sz="2000" dirty="0">
                <a:solidFill>
                  <a:schemeClr val="bg2">
                    <a:lumMod val="10000"/>
                  </a:schemeClr>
                </a:solidFill>
                <a:latin typeface="+mn-lt"/>
              </a:rPr>
              <a:t> </a:t>
            </a:r>
            <a:r>
              <a:rPr lang="en-ID" sz="2000" dirty="0" err="1">
                <a:solidFill>
                  <a:schemeClr val="bg2">
                    <a:lumMod val="10000"/>
                  </a:schemeClr>
                </a:solidFill>
                <a:latin typeface="+mn-lt"/>
              </a:rPr>
              <a:t>bak</a:t>
            </a:r>
            <a:r>
              <a:rPr lang="en-ID" sz="2000" dirty="0">
                <a:solidFill>
                  <a:schemeClr val="bg2">
                    <a:lumMod val="10000"/>
                  </a:schemeClr>
                </a:solidFill>
                <a:latin typeface="+mn-lt"/>
              </a:rPr>
              <a:t> </a:t>
            </a:r>
            <a:r>
              <a:rPr lang="en-ID" sz="2000" dirty="0" err="1">
                <a:solidFill>
                  <a:schemeClr val="bg2">
                    <a:lumMod val="10000"/>
                  </a:schemeClr>
                </a:solidFill>
                <a:latin typeface="+mn-lt"/>
              </a:rPr>
              <a:t>penampung</a:t>
            </a:r>
            <a:r>
              <a:rPr lang="en-ID" sz="2000" dirty="0">
                <a:solidFill>
                  <a:schemeClr val="bg2">
                    <a:lumMod val="10000"/>
                  </a:schemeClr>
                </a:solidFill>
                <a:latin typeface="+mn-lt"/>
              </a:rPr>
              <a:t> yang juga </a:t>
            </a:r>
            <a:r>
              <a:rPr lang="en-ID" sz="2000" dirty="0" err="1">
                <a:solidFill>
                  <a:schemeClr val="bg2">
                    <a:lumMod val="10000"/>
                  </a:schemeClr>
                </a:solidFill>
                <a:latin typeface="+mn-lt"/>
              </a:rPr>
              <a:t>mengandung</a:t>
            </a:r>
            <a:r>
              <a:rPr lang="en-ID" sz="2000" dirty="0">
                <a:solidFill>
                  <a:schemeClr val="bg2">
                    <a:lumMod val="10000"/>
                  </a:schemeClr>
                </a:solidFill>
                <a:latin typeface="+mn-lt"/>
              </a:rPr>
              <a:t> </a:t>
            </a:r>
            <a:r>
              <a:rPr lang="en-ID" sz="2000" dirty="0" err="1">
                <a:solidFill>
                  <a:schemeClr val="bg2">
                    <a:lumMod val="10000"/>
                  </a:schemeClr>
                </a:solidFill>
                <a:latin typeface="+mn-lt"/>
              </a:rPr>
              <a:t>logam</a:t>
            </a:r>
            <a:r>
              <a:rPr lang="en-ID" sz="2000" dirty="0">
                <a:solidFill>
                  <a:schemeClr val="bg2">
                    <a:lumMod val="10000"/>
                  </a:schemeClr>
                </a:solidFill>
                <a:latin typeface="+mn-lt"/>
              </a:rPr>
              <a:t> </a:t>
            </a:r>
            <a:r>
              <a:rPr lang="en-ID" sz="2000" dirty="0" err="1">
                <a:solidFill>
                  <a:schemeClr val="bg2">
                    <a:lumMod val="10000"/>
                  </a:schemeClr>
                </a:solidFill>
                <a:latin typeface="+mn-lt"/>
              </a:rPr>
              <a:t>berbahaya</a:t>
            </a:r>
            <a:r>
              <a:rPr lang="en-ID" sz="2000" dirty="0">
                <a:solidFill>
                  <a:schemeClr val="bg2">
                    <a:lumMod val="10000"/>
                  </a:schemeClr>
                </a:solidFill>
                <a:latin typeface="+mn-lt"/>
              </a:rPr>
              <a:t> </a:t>
            </a:r>
            <a:r>
              <a:rPr lang="en-ID" sz="2000" dirty="0" err="1">
                <a:solidFill>
                  <a:schemeClr val="bg2">
                    <a:lumMod val="10000"/>
                  </a:schemeClr>
                </a:solidFill>
                <a:latin typeface="+mn-lt"/>
              </a:rPr>
              <a:t>seperti</a:t>
            </a:r>
            <a:r>
              <a:rPr lang="en-ID" sz="2000" dirty="0">
                <a:solidFill>
                  <a:schemeClr val="bg2">
                    <a:lumMod val="10000"/>
                  </a:schemeClr>
                </a:solidFill>
                <a:latin typeface="+mn-lt"/>
              </a:rPr>
              <a:t> boron, selenium dan </a:t>
            </a:r>
            <a:r>
              <a:rPr lang="en-ID" sz="2000" dirty="0" err="1">
                <a:solidFill>
                  <a:schemeClr val="bg2">
                    <a:lumMod val="10000"/>
                  </a:schemeClr>
                </a:solidFill>
                <a:latin typeface="+mn-lt"/>
              </a:rPr>
              <a:t>nikel</a:t>
            </a:r>
            <a:r>
              <a:rPr lang="en-ID" sz="2000" dirty="0">
                <a:solidFill>
                  <a:schemeClr val="bg2">
                    <a:lumMod val="10000"/>
                  </a:schemeClr>
                </a:solidFill>
                <a:latin typeface="+mn-lt"/>
              </a:rPr>
              <a:t> dan lain-lain. </a:t>
            </a:r>
          </a:p>
          <a:p>
            <a:pPr marL="342900" indent="-342900" algn="just">
              <a:buFont typeface="+mj-lt"/>
              <a:buAutoNum type="arabicPeriod"/>
            </a:pPr>
            <a:r>
              <a:rPr lang="en-ID" sz="2000" dirty="0">
                <a:solidFill>
                  <a:schemeClr val="bg2">
                    <a:lumMod val="10000"/>
                  </a:schemeClr>
                </a:solidFill>
                <a:latin typeface="+mn-lt"/>
              </a:rPr>
              <a:t>Tailing</a:t>
            </a:r>
            <a:r>
              <a:rPr lang="en-ID" sz="2000">
                <a:solidFill>
                  <a:schemeClr val="bg2">
                    <a:lumMod val="10000"/>
                  </a:schemeClr>
                </a:solidFill>
                <a:latin typeface="+mn-lt"/>
              </a:rPr>
              <a:t>: mengandung</a:t>
            </a:r>
            <a:r>
              <a:rPr lang="en-ID" sz="2000" dirty="0">
                <a:solidFill>
                  <a:schemeClr val="bg2">
                    <a:lumMod val="10000"/>
                  </a:schemeClr>
                </a:solidFill>
                <a:latin typeface="+mn-lt"/>
              </a:rPr>
              <a:t> </a:t>
            </a:r>
            <a:r>
              <a:rPr lang="en-ID" sz="2000" dirty="0" err="1">
                <a:solidFill>
                  <a:schemeClr val="bg2">
                    <a:lumMod val="10000"/>
                  </a:schemeClr>
                </a:solidFill>
                <a:latin typeface="+mn-lt"/>
              </a:rPr>
              <a:t>logam-logam</a:t>
            </a:r>
            <a:r>
              <a:rPr lang="en-ID" sz="2000" dirty="0">
                <a:solidFill>
                  <a:schemeClr val="bg2">
                    <a:lumMod val="10000"/>
                  </a:schemeClr>
                </a:solidFill>
                <a:latin typeface="+mn-lt"/>
              </a:rPr>
              <a:t> </a:t>
            </a:r>
            <a:r>
              <a:rPr lang="en-ID" sz="2000" dirty="0" err="1">
                <a:solidFill>
                  <a:schemeClr val="bg2">
                    <a:lumMod val="10000"/>
                  </a:schemeClr>
                </a:solidFill>
                <a:latin typeface="+mn-lt"/>
              </a:rPr>
              <a:t>berat</a:t>
            </a:r>
            <a:r>
              <a:rPr lang="en-ID" sz="2000" dirty="0">
                <a:solidFill>
                  <a:schemeClr val="bg2">
                    <a:lumMod val="10000"/>
                  </a:schemeClr>
                </a:solidFill>
                <a:latin typeface="+mn-lt"/>
              </a:rPr>
              <a:t> </a:t>
            </a:r>
            <a:r>
              <a:rPr lang="en-ID" sz="2000" dirty="0" err="1">
                <a:solidFill>
                  <a:schemeClr val="bg2">
                    <a:lumMod val="10000"/>
                  </a:schemeClr>
                </a:solidFill>
                <a:latin typeface="+mn-lt"/>
              </a:rPr>
              <a:t>dalam</a:t>
            </a:r>
            <a:r>
              <a:rPr lang="en-ID" sz="2000" dirty="0">
                <a:solidFill>
                  <a:schemeClr val="bg2">
                    <a:lumMod val="10000"/>
                  </a:schemeClr>
                </a:solidFill>
                <a:latin typeface="+mn-lt"/>
              </a:rPr>
              <a:t> </a:t>
            </a:r>
            <a:r>
              <a:rPr lang="en-ID" sz="2000" dirty="0" err="1">
                <a:solidFill>
                  <a:schemeClr val="bg2">
                    <a:lumMod val="10000"/>
                  </a:schemeClr>
                </a:solidFill>
                <a:latin typeface="+mn-lt"/>
              </a:rPr>
              <a:t>kadar</a:t>
            </a:r>
            <a:r>
              <a:rPr lang="en-ID" sz="2000" dirty="0">
                <a:solidFill>
                  <a:schemeClr val="bg2">
                    <a:lumMod val="10000"/>
                  </a:schemeClr>
                </a:solidFill>
                <a:latin typeface="+mn-lt"/>
              </a:rPr>
              <a:t> yang </a:t>
            </a:r>
            <a:r>
              <a:rPr lang="en-ID" sz="2000" dirty="0" err="1">
                <a:solidFill>
                  <a:schemeClr val="bg2">
                    <a:lumMod val="10000"/>
                  </a:schemeClr>
                </a:solidFill>
                <a:latin typeface="+mn-lt"/>
              </a:rPr>
              <a:t>mengkhawatirkan</a:t>
            </a:r>
            <a:r>
              <a:rPr lang="en-ID" sz="2000" dirty="0">
                <a:solidFill>
                  <a:schemeClr val="bg2">
                    <a:lumMod val="10000"/>
                  </a:schemeClr>
                </a:solidFill>
                <a:latin typeface="+mn-lt"/>
              </a:rPr>
              <a:t> </a:t>
            </a:r>
            <a:r>
              <a:rPr lang="en-ID" sz="2000" dirty="0" err="1">
                <a:solidFill>
                  <a:schemeClr val="bg2">
                    <a:lumMod val="10000"/>
                  </a:schemeClr>
                </a:solidFill>
                <a:latin typeface="+mn-lt"/>
              </a:rPr>
              <a:t>seperti</a:t>
            </a:r>
            <a:r>
              <a:rPr lang="en-ID" sz="2000" dirty="0">
                <a:solidFill>
                  <a:schemeClr val="bg2">
                    <a:lumMod val="10000"/>
                  </a:schemeClr>
                </a:solidFill>
                <a:latin typeface="+mn-lt"/>
              </a:rPr>
              <a:t> </a:t>
            </a:r>
            <a:r>
              <a:rPr lang="en-ID" sz="2000" dirty="0" err="1">
                <a:solidFill>
                  <a:schemeClr val="bg2">
                    <a:lumMod val="10000"/>
                  </a:schemeClr>
                </a:solidFill>
                <a:latin typeface="+mn-lt"/>
              </a:rPr>
              <a:t>tembaga</a:t>
            </a:r>
            <a:r>
              <a:rPr lang="en-ID" sz="2000" dirty="0">
                <a:solidFill>
                  <a:schemeClr val="bg2">
                    <a:lumMod val="10000"/>
                  </a:schemeClr>
                </a:solidFill>
                <a:latin typeface="+mn-lt"/>
              </a:rPr>
              <a:t>, timbal, </a:t>
            </a:r>
            <a:r>
              <a:rPr lang="en-ID" sz="2000" dirty="0" err="1">
                <a:solidFill>
                  <a:schemeClr val="bg2">
                    <a:lumMod val="10000"/>
                  </a:schemeClr>
                </a:solidFill>
                <a:latin typeface="+mn-lt"/>
              </a:rPr>
              <a:t>merkuri</a:t>
            </a:r>
            <a:r>
              <a:rPr lang="en-ID" sz="2000" dirty="0">
                <a:solidFill>
                  <a:schemeClr val="bg2">
                    <a:lumMod val="10000"/>
                  </a:schemeClr>
                </a:solidFill>
                <a:latin typeface="+mn-lt"/>
              </a:rPr>
              <a:t>, </a:t>
            </a:r>
            <a:r>
              <a:rPr lang="en-ID" sz="2000" dirty="0" err="1">
                <a:solidFill>
                  <a:schemeClr val="bg2">
                    <a:lumMod val="10000"/>
                  </a:schemeClr>
                </a:solidFill>
                <a:latin typeface="+mn-lt"/>
              </a:rPr>
              <a:t>seng</a:t>
            </a:r>
            <a:r>
              <a:rPr lang="en-ID" sz="2000" dirty="0">
                <a:solidFill>
                  <a:schemeClr val="bg2">
                    <a:lumMod val="10000"/>
                  </a:schemeClr>
                </a:solidFill>
                <a:latin typeface="+mn-lt"/>
              </a:rPr>
              <a:t>, </a:t>
            </a:r>
            <a:r>
              <a:rPr lang="en-ID" sz="2000" dirty="0" err="1">
                <a:solidFill>
                  <a:schemeClr val="bg2">
                    <a:lumMod val="10000"/>
                  </a:schemeClr>
                </a:solidFill>
                <a:latin typeface="+mn-lt"/>
              </a:rPr>
              <a:t>arsen</a:t>
            </a:r>
            <a:r>
              <a:rPr lang="en-ID" sz="2000" dirty="0">
                <a:solidFill>
                  <a:schemeClr val="bg2">
                    <a:lumMod val="10000"/>
                  </a:schemeClr>
                </a:solidFill>
                <a:latin typeface="+mn-lt"/>
              </a:rPr>
              <a:t> yang </a:t>
            </a:r>
            <a:r>
              <a:rPr lang="en-ID" sz="2000" dirty="0" err="1">
                <a:solidFill>
                  <a:schemeClr val="bg2">
                    <a:lumMod val="10000"/>
                  </a:schemeClr>
                </a:solidFill>
                <a:latin typeface="+mn-lt"/>
              </a:rPr>
              <a:t>berbahaya</a:t>
            </a:r>
            <a:r>
              <a:rPr lang="en-ID" sz="2000" dirty="0">
                <a:solidFill>
                  <a:schemeClr val="bg2">
                    <a:lumMod val="10000"/>
                  </a:schemeClr>
                </a:solidFill>
                <a:latin typeface="+mn-lt"/>
              </a:rPr>
              <a:t> </a:t>
            </a:r>
            <a:r>
              <a:rPr lang="en-ID" sz="2000" dirty="0" err="1">
                <a:solidFill>
                  <a:schemeClr val="bg2">
                    <a:lumMod val="10000"/>
                  </a:schemeClr>
                </a:solidFill>
                <a:latin typeface="+mn-lt"/>
              </a:rPr>
              <a:t>bagi</a:t>
            </a:r>
            <a:r>
              <a:rPr lang="en-ID" sz="2000" dirty="0">
                <a:solidFill>
                  <a:schemeClr val="bg2">
                    <a:lumMod val="10000"/>
                  </a:schemeClr>
                </a:solidFill>
                <a:latin typeface="+mn-lt"/>
              </a:rPr>
              <a:t> </a:t>
            </a:r>
            <a:r>
              <a:rPr lang="en-ID" sz="2000" dirty="0" err="1">
                <a:solidFill>
                  <a:schemeClr val="bg2">
                    <a:lumMod val="10000"/>
                  </a:schemeClr>
                </a:solidFill>
                <a:latin typeface="+mn-lt"/>
              </a:rPr>
              <a:t>makhluk</a:t>
            </a:r>
            <a:r>
              <a:rPr lang="en-ID" sz="2000" dirty="0">
                <a:solidFill>
                  <a:schemeClr val="bg2">
                    <a:lumMod val="10000"/>
                  </a:schemeClr>
                </a:solidFill>
                <a:latin typeface="+mn-lt"/>
              </a:rPr>
              <a:t> </a:t>
            </a:r>
            <a:r>
              <a:rPr lang="en-ID" sz="2000" dirty="0" err="1">
                <a:solidFill>
                  <a:schemeClr val="bg2">
                    <a:lumMod val="10000"/>
                  </a:schemeClr>
                </a:solidFill>
                <a:latin typeface="+mn-lt"/>
              </a:rPr>
              <a:t>hidup</a:t>
            </a:r>
            <a:r>
              <a:rPr lang="en-ID" sz="2000" dirty="0">
                <a:solidFill>
                  <a:schemeClr val="bg2">
                    <a:lumMod val="10000"/>
                  </a:schemeClr>
                </a:solidFill>
                <a:latin typeface="+mn-lt"/>
              </a:rPr>
              <a:t>. (Sofyan </a:t>
            </a:r>
            <a:r>
              <a:rPr lang="en-ID" sz="2000" dirty="0" err="1">
                <a:solidFill>
                  <a:schemeClr val="bg2">
                    <a:lumMod val="10000"/>
                  </a:schemeClr>
                </a:solidFill>
                <a:latin typeface="+mn-lt"/>
              </a:rPr>
              <a:t>dalam</a:t>
            </a:r>
            <a:r>
              <a:rPr lang="en-ID" sz="2000" dirty="0">
                <a:solidFill>
                  <a:schemeClr val="bg2">
                    <a:lumMod val="10000"/>
                  </a:schemeClr>
                </a:solidFill>
                <a:latin typeface="+mn-lt"/>
              </a:rPr>
              <a:t> </a:t>
            </a:r>
            <a:r>
              <a:rPr lang="en-ID" sz="2000" dirty="0" err="1">
                <a:solidFill>
                  <a:schemeClr val="bg2">
                    <a:lumMod val="10000"/>
                  </a:schemeClr>
                </a:solidFill>
                <a:latin typeface="+mn-lt"/>
              </a:rPr>
              <a:t>Manalu,Sukana</a:t>
            </a:r>
            <a:r>
              <a:rPr lang="en-ID" sz="2000" dirty="0">
                <a:solidFill>
                  <a:schemeClr val="bg2">
                    <a:lumMod val="10000"/>
                  </a:schemeClr>
                </a:solidFill>
                <a:latin typeface="+mn-lt"/>
              </a:rPr>
              <a:t>, </a:t>
            </a:r>
            <a:r>
              <a:rPr lang="en-ID" sz="2000" dirty="0" err="1">
                <a:solidFill>
                  <a:schemeClr val="bg2">
                    <a:lumMod val="10000"/>
                  </a:schemeClr>
                </a:solidFill>
                <a:latin typeface="+mn-lt"/>
              </a:rPr>
              <a:t>Friskarini</a:t>
            </a:r>
            <a:r>
              <a:rPr lang="en-ID" sz="2000" dirty="0">
                <a:solidFill>
                  <a:schemeClr val="bg2">
                    <a:lumMod val="10000"/>
                  </a:schemeClr>
                </a:solidFill>
                <a:latin typeface="+mn-lt"/>
              </a:rPr>
              <a:t> 2014).</a:t>
            </a:r>
            <a:endParaRPr lang="en-ID" sz="2000" dirty="0"/>
          </a:p>
        </p:txBody>
      </p:sp>
    </p:spTree>
    <p:extLst>
      <p:ext uri="{BB962C8B-B14F-4D97-AF65-F5344CB8AC3E}">
        <p14:creationId xmlns:p14="http://schemas.microsoft.com/office/powerpoint/2010/main" val="520000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C1B5-1B4D-21AB-5458-4634EB916999}"/>
              </a:ext>
            </a:extLst>
          </p:cNvPr>
          <p:cNvSpPr>
            <a:spLocks noGrp="1"/>
          </p:cNvSpPr>
          <p:nvPr>
            <p:ph type="ctrTitle"/>
          </p:nvPr>
        </p:nvSpPr>
        <p:spPr/>
        <p:txBody>
          <a:bodyPr/>
          <a:lstStyle/>
          <a:p>
            <a:pPr algn="just"/>
            <a:r>
              <a:rPr lang="en-ID" sz="2400" dirty="0">
                <a:solidFill>
                  <a:schemeClr val="accent6">
                    <a:lumMod val="10000"/>
                  </a:schemeClr>
                </a:solidFill>
                <a:latin typeface="Times New Roman" panose="02020603050405020304" pitchFamily="18" charset="0"/>
                <a:cs typeface="Times New Roman" panose="02020603050405020304" pitchFamily="18" charset="0"/>
              </a:rPr>
              <a:t>Perempuan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anak-anak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merupakan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dua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kelompok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manusia</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paling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rentan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pertama</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terkena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penyakit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akibat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dari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udara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baik</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bersumber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dari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transportasi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emisi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pabrik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maupun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kebakaran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hutan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adalah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anak-anak</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ibu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hamil</a:t>
            </a:r>
            <a:r>
              <a:rPr lang="en-ID" sz="2400" dirty="0">
                <a:solidFill>
                  <a:schemeClr val="accent6">
                    <a:lumMod val="10000"/>
                  </a:schemeClr>
                </a:solidFill>
                <a:latin typeface="Times New Roman" panose="02020603050405020304" pitchFamily="18" charset="0"/>
                <a:cs typeface="Times New Roman" panose="02020603050405020304" pitchFamily="18" charset="0"/>
              </a:rPr>
              <a:t>. Selain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anak-anak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ibu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hamil</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menjadi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kelompok</a:t>
            </a:r>
            <a:r>
              <a:rPr lang="en-ID" sz="2400" dirty="0">
                <a:solidFill>
                  <a:schemeClr val="accent6">
                    <a:lumMod val="10000"/>
                  </a:schemeClr>
                </a:solidFill>
                <a:latin typeface="Times New Roman" panose="02020603050405020304" pitchFamily="18" charset="0"/>
                <a:cs typeface="Times New Roman" panose="02020603050405020304" pitchFamily="18" charset="0"/>
              </a:rPr>
              <a:t> paling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rentan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kedua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terkena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penyakit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karena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udara</a:t>
            </a:r>
            <a:r>
              <a:rPr lang="en-ID" sz="2400" dirty="0">
                <a:solidFill>
                  <a:schemeClr val="accent6">
                    <a:lumMod val="10000"/>
                  </a:schemeClr>
                </a:solidFill>
                <a:latin typeface="Times New Roman" panose="02020603050405020304" pitchFamily="18" charset="0"/>
                <a:cs typeface="Times New Roman" panose="02020603050405020304" pitchFamily="18" charset="0"/>
              </a:rPr>
              <a:t>. Selain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udara</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bersifat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akut</a:t>
            </a:r>
            <a:r>
              <a:rPr lang="en-ID" sz="2400" dirty="0">
                <a:solidFill>
                  <a:schemeClr val="accent6">
                    <a:lumMod val="10000"/>
                  </a:schemeClr>
                </a:solidFill>
                <a:latin typeface="Times New Roman" panose="02020603050405020304" pitchFamily="18" charset="0"/>
                <a:cs typeface="Times New Roman" panose="02020603050405020304" pitchFamily="18" charset="0"/>
              </a:rPr>
              <a:t> pada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jangka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pendek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sz="2400" dirty="0">
                <a:solidFill>
                  <a:schemeClr val="accent6">
                    <a:lumMod val="10000"/>
                  </a:schemeClr>
                </a:solidFill>
                <a:latin typeface="Times New Roman" panose="02020603050405020304" pitchFamily="18" charset="0"/>
                <a:cs typeface="Times New Roman" panose="02020603050405020304" pitchFamily="18" charset="0"/>
              </a:rPr>
              <a:t> ISPA,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laringitis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faringitis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dll</a:t>
            </a:r>
            <a:r>
              <a:rPr lang="en-ID" sz="2400" dirty="0">
                <a:solidFill>
                  <a:schemeClr val="accent6">
                    <a:lumMod val="10000"/>
                  </a:schemeClr>
                </a:solidFill>
                <a:latin typeface="Times New Roman" panose="02020603050405020304" pitchFamily="18" charset="0"/>
                <a:cs typeface="Times New Roman" panose="02020603050405020304" pitchFamily="18" charset="0"/>
              </a:rPr>
              <a:t>.</a:t>
            </a:r>
            <a:br>
              <a:rPr lang="en-ID" sz="2400" dirty="0">
                <a:solidFill>
                  <a:schemeClr val="accent6">
                    <a:lumMod val="10000"/>
                  </a:schemeClr>
                </a:solidFill>
                <a:latin typeface="Times New Roman" panose="02020603050405020304" pitchFamily="18" charset="0"/>
                <a:cs typeface="Times New Roman" panose="02020603050405020304" pitchFamily="18" charset="0"/>
              </a:rPr>
            </a:br>
            <a:r>
              <a:rPr lang="en-ID" sz="2400" dirty="0">
                <a:solidFill>
                  <a:schemeClr val="accent6">
                    <a:lumMod val="10000"/>
                  </a:schemeClr>
                </a:solidFill>
                <a:latin typeface="Times New Roman" panose="02020603050405020304" pitchFamily="18" charset="0"/>
                <a:cs typeface="Times New Roman" panose="02020603050405020304" pitchFamily="18" charset="0"/>
              </a:rPr>
              <a:t>Sementera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efek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kronik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atau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jangka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panjang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baru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bisa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dirasakan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keluhan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penyakitnya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bila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sudah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terpajan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selama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bertahun-tahun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Efek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kronik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akibat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udara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terlihat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rentang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waktu</a:t>
            </a:r>
            <a:r>
              <a:rPr lang="en-ID" sz="2400" dirty="0">
                <a:solidFill>
                  <a:schemeClr val="accent6">
                    <a:lumMod val="10000"/>
                  </a:schemeClr>
                </a:solidFill>
                <a:latin typeface="Times New Roman" panose="02020603050405020304" pitchFamily="18" charset="0"/>
                <a:cs typeface="Times New Roman" panose="02020603050405020304" pitchFamily="18" charset="0"/>
              </a:rPr>
              <a:t> 10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tahun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hingga</a:t>
            </a:r>
            <a:r>
              <a:rPr lang="en-ID" sz="2400" dirty="0">
                <a:solidFill>
                  <a:schemeClr val="accent6">
                    <a:lumMod val="10000"/>
                  </a:schemeClr>
                </a:solidFill>
                <a:latin typeface="Times New Roman" panose="02020603050405020304" pitchFamily="18" charset="0"/>
                <a:cs typeface="Times New Roman" panose="02020603050405020304" pitchFamily="18" charset="0"/>
              </a:rPr>
              <a:t> 15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tahun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tergantung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lamanya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waktu</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jumlah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terpajan</a:t>
            </a:r>
            <a:r>
              <a:rPr lang="en-ID" sz="2400" dirty="0">
                <a:solidFill>
                  <a:schemeClr val="accent6">
                    <a:lumMod val="10000"/>
                  </a:schemeClr>
                </a:solidFill>
                <a:latin typeface="Times New Roman" panose="02020603050405020304" pitchFamily="18" charset="0"/>
                <a:cs typeface="Times New Roman" panose="02020603050405020304" pitchFamily="18" charset="0"/>
              </a:rPr>
              <a:t> pada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kelompok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rentan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tersebut</a:t>
            </a:r>
            <a:r>
              <a:rPr lang="en-ID" sz="2400" dirty="0">
                <a:solidFill>
                  <a:schemeClr val="accent6">
                    <a:lumMod val="1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58872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F71CC-2642-27D3-1F79-7067D8E2C2FC}"/>
              </a:ext>
            </a:extLst>
          </p:cNvPr>
          <p:cNvSpPr>
            <a:spLocks noGrp="1"/>
          </p:cNvSpPr>
          <p:nvPr>
            <p:ph type="title"/>
          </p:nvPr>
        </p:nvSpPr>
        <p:spPr>
          <a:xfrm>
            <a:off x="914400" y="914400"/>
            <a:ext cx="10360152" cy="1663908"/>
          </a:xfrm>
        </p:spPr>
        <p:txBody>
          <a:bodyPr/>
          <a:lstStyle/>
          <a:p>
            <a:r>
              <a:rPr lang="en-ID" sz="4000" dirty="0" err="1">
                <a:solidFill>
                  <a:schemeClr val="accent6">
                    <a:lumMod val="10000"/>
                  </a:schemeClr>
                </a:solidFill>
                <a:latin typeface="Times New Roman" panose="02020603050405020304" pitchFamily="18" charset="0"/>
                <a:cs typeface="Times New Roman" panose="02020603050405020304" pitchFamily="18" charset="0"/>
              </a:rPr>
              <a:t>Tanpa</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kita</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sadari</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siapapun</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bisa</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berkontribusi</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mengatasi</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pencemaran</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udara</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berbagai</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cara</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mudah</a:t>
            </a:r>
            <a:r>
              <a:rPr lang="en-ID" sz="4000" dirty="0">
                <a:solidFill>
                  <a:schemeClr val="accent6">
                    <a:lumMod val="10000"/>
                  </a:schemeClr>
                </a:solidFill>
                <a:latin typeface="Times New Roman" panose="02020603050405020304" pitchFamily="18" charset="0"/>
                <a:cs typeface="Times New Roman" panose="02020603050405020304" pitchFamily="18" charset="0"/>
              </a:rPr>
              <a:t>, </a:t>
            </a:r>
            <a:r>
              <a:rPr lang="en-ID" sz="4000"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sz="4000" dirty="0">
                <a:solidFill>
                  <a:schemeClr val="accent6">
                    <a:lumMod val="10000"/>
                  </a:schemeClr>
                </a:solidFill>
                <a:latin typeface="Times New Roman" panose="02020603050405020304" pitchFamily="18" charset="0"/>
                <a:cs typeface="Times New Roman" panose="02020603050405020304" pitchFamily="18" charset="0"/>
              </a:rPr>
              <a:t>:</a:t>
            </a:r>
          </a:p>
        </p:txBody>
      </p:sp>
      <p:sp>
        <p:nvSpPr>
          <p:cNvPr id="3" name="Text Placeholder 2">
            <a:extLst>
              <a:ext uri="{FF2B5EF4-FFF2-40B4-BE49-F238E27FC236}">
                <a16:creationId xmlns:a16="http://schemas.microsoft.com/office/drawing/2014/main" id="{BB461037-94BB-0655-90BB-0730A25522EC}"/>
              </a:ext>
            </a:extLst>
          </p:cNvPr>
          <p:cNvSpPr>
            <a:spLocks noGrp="1"/>
          </p:cNvSpPr>
          <p:nvPr>
            <p:ph type="body" sz="quarter" idx="13"/>
          </p:nvPr>
        </p:nvSpPr>
        <p:spPr>
          <a:xfrm>
            <a:off x="1621390" y="2957305"/>
            <a:ext cx="8109772" cy="2644775"/>
          </a:xfrm>
        </p:spPr>
        <p:txBody>
          <a:bodyPr>
            <a:normAutofit fontScale="92500" lnSpcReduction="10000"/>
          </a:bodyPr>
          <a:lstStyle/>
          <a:p>
            <a:pPr marL="457200" indent="-457200" algn="just">
              <a:buFont typeface="+mj-lt"/>
              <a:buAutoNum type="arabicPeriod"/>
            </a:pPr>
            <a:r>
              <a:rPr lang="en-ID" cap="none" dirty="0">
                <a:solidFill>
                  <a:schemeClr val="accent6">
                    <a:lumMod val="10000"/>
                  </a:schemeClr>
                </a:solidFill>
                <a:latin typeface="Times New Roman" panose="02020603050405020304" pitchFamily="18" charset="0"/>
                <a:cs typeface="Times New Roman" panose="02020603050405020304" pitchFamily="18" charset="0"/>
              </a:rPr>
              <a:t>Kurangi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Penggunaan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Bahan Yang Sulit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Terurai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Menggunakan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Kendaraan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Ramah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Mengurangi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Pemakaian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Kendaraan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Bermotor</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ID" cap="none" dirty="0">
                <a:solidFill>
                  <a:schemeClr val="accent6">
                    <a:lumMod val="10000"/>
                  </a:schemeClr>
                </a:solidFill>
                <a:latin typeface="Times New Roman" panose="02020603050405020304" pitchFamily="18" charset="0"/>
                <a:cs typeface="Times New Roman" panose="02020603050405020304" pitchFamily="18" charset="0"/>
              </a:rPr>
              <a:t>Kurangi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Merokok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Jangan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Membakar</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Sampah</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Menggunakan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Produk</a:t>
            </a:r>
            <a:r>
              <a:rPr lang="en-ID" cap="none" dirty="0">
                <a:solidFill>
                  <a:schemeClr val="accent6">
                    <a:lumMod val="10000"/>
                  </a:schemeClr>
                </a:solidFill>
                <a:latin typeface="Times New Roman" panose="02020603050405020304" pitchFamily="18" charset="0"/>
                <a:cs typeface="Times New Roman" panose="02020603050405020304" pitchFamily="18" charset="0"/>
              </a:rPr>
              <a:t> Ramah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Menanam</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Pohon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ID" cap="none" dirty="0">
                <a:solidFill>
                  <a:schemeClr val="accent6">
                    <a:lumMod val="10000"/>
                  </a:schemeClr>
                </a:solidFill>
                <a:latin typeface="Times New Roman" panose="02020603050405020304" pitchFamily="18" charset="0"/>
                <a:cs typeface="Times New Roman" panose="02020603050405020304" pitchFamily="18" charset="0"/>
              </a:rPr>
              <a:t>Tidak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Membakar</a:t>
            </a:r>
            <a:r>
              <a:rPr lang="en-ID" cap="none" dirty="0">
                <a:solidFill>
                  <a:schemeClr val="accent6">
                    <a:lumMod val="10000"/>
                  </a:schemeClr>
                </a:solidFill>
                <a:latin typeface="Times New Roman" panose="02020603050405020304" pitchFamily="18" charset="0"/>
                <a:cs typeface="Times New Roman" panose="02020603050405020304" pitchFamily="18" charset="0"/>
              </a:rPr>
              <a:t> Hutan</a:t>
            </a:r>
          </a:p>
        </p:txBody>
      </p:sp>
    </p:spTree>
    <p:extLst>
      <p:ext uri="{BB962C8B-B14F-4D97-AF65-F5344CB8AC3E}">
        <p14:creationId xmlns:p14="http://schemas.microsoft.com/office/powerpoint/2010/main" val="140081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B227-9CE6-A1A6-EC0D-2511ED36BA1B}"/>
              </a:ext>
            </a:extLst>
          </p:cNvPr>
          <p:cNvSpPr>
            <a:spLocks noGrp="1"/>
          </p:cNvSpPr>
          <p:nvPr>
            <p:ph type="title"/>
          </p:nvPr>
        </p:nvSpPr>
        <p:spPr>
          <a:xfrm>
            <a:off x="737616" y="307298"/>
            <a:ext cx="11277600" cy="914400"/>
          </a:xfrm>
        </p:spPr>
        <p:txBody>
          <a:bodyPr/>
          <a:lstStyle/>
          <a:p>
            <a:r>
              <a:rPr lang="sv-SE" dirty="0">
                <a:solidFill>
                  <a:schemeClr val="accent6">
                    <a:lumMod val="10000"/>
                  </a:schemeClr>
                </a:solidFill>
              </a:rPr>
              <a:t>peran bidan berdasarkan kondisi lingkungan berpolusi:</a:t>
            </a:r>
            <a:endParaRPr lang="en-ID" dirty="0">
              <a:solidFill>
                <a:schemeClr val="accent6">
                  <a:lumMod val="10000"/>
                </a:schemeClr>
              </a:solidFill>
            </a:endParaRPr>
          </a:p>
        </p:txBody>
      </p:sp>
      <p:sp>
        <p:nvSpPr>
          <p:cNvPr id="3" name="Content Placeholder 2">
            <a:extLst>
              <a:ext uri="{FF2B5EF4-FFF2-40B4-BE49-F238E27FC236}">
                <a16:creationId xmlns:a16="http://schemas.microsoft.com/office/drawing/2014/main" id="{2FC5E20B-0BC0-E2B3-9B28-D298E29D5FC5}"/>
              </a:ext>
            </a:extLst>
          </p:cNvPr>
          <p:cNvSpPr>
            <a:spLocks noGrp="1"/>
          </p:cNvSpPr>
          <p:nvPr>
            <p:ph sz="quarter" idx="10"/>
          </p:nvPr>
        </p:nvSpPr>
        <p:spPr>
          <a:xfrm>
            <a:off x="489679" y="1378947"/>
            <a:ext cx="11525537" cy="5171755"/>
          </a:xfrm>
        </p:spPr>
        <p:txBody>
          <a:bodyPr>
            <a:normAutofit fontScale="92500" lnSpcReduction="10000"/>
          </a:bodyPr>
          <a:lstStyle/>
          <a:p>
            <a:pPr marL="0" indent="0">
              <a:lnSpc>
                <a:spcPct val="110000"/>
              </a:lnSpc>
              <a:spcBef>
                <a:spcPts val="0"/>
              </a:spcBef>
              <a:buNone/>
            </a:pPr>
            <a:r>
              <a:rPr lang="en-ID" sz="2400" b="1" dirty="0">
                <a:solidFill>
                  <a:schemeClr val="accent6">
                    <a:lumMod val="10000"/>
                  </a:schemeClr>
                </a:solidFill>
                <a:latin typeface="Times New Roman" panose="02020603050405020304" pitchFamily="18" charset="0"/>
                <a:cs typeface="Times New Roman" panose="02020603050405020304" pitchFamily="18" charset="0"/>
              </a:rPr>
              <a:t>a.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Promotif</a:t>
            </a:r>
            <a:r>
              <a:rPr lang="en-ID" sz="2400" b="1" dirty="0">
                <a:solidFill>
                  <a:schemeClr val="accent6">
                    <a:lumMod val="10000"/>
                  </a:schemeClr>
                </a:solidFill>
                <a:latin typeface="Times New Roman" panose="02020603050405020304" pitchFamily="18" charset="0"/>
                <a:cs typeface="Times New Roman" panose="02020603050405020304" pitchFamily="18" charset="0"/>
              </a:rPr>
              <a:t>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edukasi</a:t>
            </a:r>
            <a:r>
              <a:rPr lang="en-ID" sz="2400" b="1" dirty="0">
                <a:solidFill>
                  <a:schemeClr val="accent6">
                    <a:lumMod val="10000"/>
                  </a:schemeClr>
                </a:solidFill>
                <a:latin typeface="Times New Roman" panose="02020603050405020304" pitchFamily="18" charset="0"/>
                <a:cs typeface="Times New Roman" panose="02020603050405020304" pitchFamily="18" charset="0"/>
              </a:rPr>
              <a:t>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400" b="1" dirty="0">
                <a:solidFill>
                  <a:schemeClr val="accent6">
                    <a:lumMod val="10000"/>
                  </a:schemeClr>
                </a:solidFill>
                <a:latin typeface="Times New Roman" panose="02020603050405020304" pitchFamily="18" charset="0"/>
                <a:cs typeface="Times New Roman" panose="02020603050405020304" pitchFamily="18" charset="0"/>
              </a:rPr>
              <a:t>):</a:t>
            </a:r>
            <a:endParaRPr lang="en-ID" sz="2400" dirty="0">
              <a:solidFill>
                <a:schemeClr val="accent6">
                  <a:lumMod val="10000"/>
                </a:schemeClr>
              </a:solidFill>
              <a:latin typeface="Times New Roman" panose="02020603050405020304" pitchFamily="18" charset="0"/>
              <a:cs typeface="Times New Roman" panose="02020603050405020304" pitchFamily="18" charset="0"/>
            </a:endParaRPr>
          </a:p>
          <a:p>
            <a:pPr>
              <a:lnSpc>
                <a:spcPct val="110000"/>
              </a:lnSpc>
              <a:spcBef>
                <a:spcPts val="0"/>
              </a:spcBef>
            </a:pPr>
            <a:r>
              <a:rPr lang="en-ID" sz="2400" dirty="0" err="1">
                <a:solidFill>
                  <a:schemeClr val="accent6">
                    <a:lumMod val="10000"/>
                  </a:schemeClr>
                </a:solidFill>
                <a:latin typeface="Times New Roman" panose="02020603050405020304" pitchFamily="18" charset="0"/>
                <a:cs typeface="Times New Roman" panose="02020603050405020304" pitchFamily="18" charset="0"/>
              </a:rPr>
              <a:t>Memberikan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penyuluhan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tentang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bahaya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terhadap</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kehamilan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misalnya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risiko</a:t>
            </a:r>
            <a:r>
              <a:rPr lang="en-ID" sz="2400" dirty="0">
                <a:solidFill>
                  <a:schemeClr val="accent6">
                    <a:lumMod val="10000"/>
                  </a:schemeClr>
                </a:solidFill>
                <a:latin typeface="Times New Roman" panose="02020603050405020304" pitchFamily="18" charset="0"/>
                <a:cs typeface="Times New Roman" panose="02020603050405020304" pitchFamily="18" charset="0"/>
              </a:rPr>
              <a:t> BBLR, ISPA,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prematur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p>
          <a:p>
            <a:pPr>
              <a:lnSpc>
                <a:spcPct val="110000"/>
              </a:lnSpc>
              <a:spcBef>
                <a:spcPts val="0"/>
              </a:spcBef>
            </a:pP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Mengedukasi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penggunaan</a:t>
            </a:r>
            <a:r>
              <a:rPr lang="en-ID" sz="2400" dirty="0">
                <a:solidFill>
                  <a:schemeClr val="accent6">
                    <a:lumMod val="10000"/>
                  </a:schemeClr>
                </a:solidFill>
                <a:latin typeface="Times New Roman" panose="02020603050405020304" pitchFamily="18" charset="0"/>
                <a:cs typeface="Times New Roman" panose="02020603050405020304" pitchFamily="18" charset="0"/>
              </a:rPr>
              <a:t> masker,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menjaga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kebersihan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konsumsi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makanan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bergizi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p>
          <a:p>
            <a:pPr marL="0" indent="0">
              <a:lnSpc>
                <a:spcPct val="110000"/>
              </a:lnSpc>
              <a:spcBef>
                <a:spcPts val="0"/>
              </a:spcBef>
              <a:buNone/>
            </a:pPr>
            <a:r>
              <a:rPr lang="en-ID" sz="2400" b="1" dirty="0">
                <a:solidFill>
                  <a:schemeClr val="accent6">
                    <a:lumMod val="10000"/>
                  </a:schemeClr>
                </a:solidFill>
                <a:latin typeface="Times New Roman" panose="02020603050405020304" pitchFamily="18" charset="0"/>
                <a:cs typeface="Times New Roman" panose="02020603050405020304" pitchFamily="18" charset="0"/>
              </a:rPr>
              <a:t>b.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Preventif</a:t>
            </a:r>
            <a:r>
              <a:rPr lang="en-ID" sz="2400" b="1" dirty="0">
                <a:solidFill>
                  <a:schemeClr val="accent6">
                    <a:lumMod val="10000"/>
                  </a:schemeClr>
                </a:solidFill>
                <a:latin typeface="Times New Roman" panose="02020603050405020304" pitchFamily="18" charset="0"/>
                <a:cs typeface="Times New Roman" panose="02020603050405020304" pitchFamily="18" charset="0"/>
              </a:rPr>
              <a:t>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pencegahan</a:t>
            </a:r>
            <a:r>
              <a:rPr lang="en-ID" sz="2400" b="1" dirty="0">
                <a:solidFill>
                  <a:schemeClr val="accent6">
                    <a:lumMod val="10000"/>
                  </a:schemeClr>
                </a:solidFill>
                <a:latin typeface="Times New Roman" panose="02020603050405020304" pitchFamily="18" charset="0"/>
                <a:cs typeface="Times New Roman" panose="02020603050405020304" pitchFamily="18" charset="0"/>
              </a:rPr>
              <a:t>):</a:t>
            </a:r>
            <a:endParaRPr lang="en-ID" sz="2400" dirty="0">
              <a:solidFill>
                <a:schemeClr val="accent6">
                  <a:lumMod val="10000"/>
                </a:schemeClr>
              </a:solidFill>
              <a:latin typeface="Times New Roman" panose="02020603050405020304" pitchFamily="18" charset="0"/>
              <a:cs typeface="Times New Roman" panose="02020603050405020304" pitchFamily="18" charset="0"/>
            </a:endParaRPr>
          </a:p>
          <a:p>
            <a:pPr>
              <a:lnSpc>
                <a:spcPct val="110000"/>
              </a:lnSpc>
              <a:spcBef>
                <a:spcPts val="0"/>
              </a:spcBef>
            </a:pP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Menganjurkan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ibu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hamil</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menghindari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paparan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misalnya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tidak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beraktivitas</a:t>
            </a:r>
            <a:r>
              <a:rPr lang="en-ID" sz="2400" dirty="0">
                <a:solidFill>
                  <a:schemeClr val="accent6">
                    <a:lumMod val="10000"/>
                  </a:schemeClr>
                </a:solidFill>
                <a:latin typeface="Times New Roman" panose="02020603050405020304" pitchFamily="18" charset="0"/>
                <a:cs typeface="Times New Roman" panose="02020603050405020304" pitchFamily="18" charset="0"/>
              </a:rPr>
              <a:t> di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luar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saat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tinggi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p>
          <a:p>
            <a:pPr>
              <a:lnSpc>
                <a:spcPct val="110000"/>
              </a:lnSpc>
              <a:spcBef>
                <a:spcPts val="0"/>
              </a:spcBef>
            </a:pPr>
            <a:r>
              <a:rPr lang="en-ID" sz="2400" dirty="0" err="1">
                <a:solidFill>
                  <a:schemeClr val="accent6">
                    <a:lumMod val="10000"/>
                  </a:schemeClr>
                </a:solidFill>
                <a:latin typeface="Times New Roman" panose="02020603050405020304" pitchFamily="18" charset="0"/>
                <a:cs typeface="Times New Roman" panose="02020603050405020304" pitchFamily="18" charset="0"/>
              </a:rPr>
              <a:t>Mendorong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imunisasi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lengkap</a:t>
            </a:r>
            <a:r>
              <a:rPr lang="en-ID" sz="2400" dirty="0">
                <a:solidFill>
                  <a:schemeClr val="accent6">
                    <a:lumMod val="10000"/>
                  </a:schemeClr>
                </a:solidFill>
                <a:latin typeface="Times New Roman" panose="02020603050405020304" pitchFamily="18" charset="0"/>
                <a:cs typeface="Times New Roman" panose="02020603050405020304" pitchFamily="18" charset="0"/>
              </a:rPr>
              <a:t> pada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bayi</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balita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mencegah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infeksi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p>
          <a:p>
            <a:pPr marL="0" indent="0">
              <a:lnSpc>
                <a:spcPct val="110000"/>
              </a:lnSpc>
              <a:spcBef>
                <a:spcPts val="0"/>
              </a:spcBef>
              <a:buNone/>
            </a:pPr>
            <a:r>
              <a:rPr lang="en-ID" sz="2400" b="1" dirty="0">
                <a:solidFill>
                  <a:schemeClr val="accent6">
                    <a:lumMod val="10000"/>
                  </a:schemeClr>
                </a:solidFill>
                <a:latin typeface="Times New Roman" panose="02020603050405020304" pitchFamily="18" charset="0"/>
                <a:cs typeface="Times New Roman" panose="02020603050405020304" pitchFamily="18" charset="0"/>
              </a:rPr>
              <a:t>c.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Kuratif</a:t>
            </a:r>
            <a:r>
              <a:rPr lang="en-ID" sz="2400" b="1" dirty="0">
                <a:solidFill>
                  <a:schemeClr val="accent6">
                    <a:lumMod val="10000"/>
                  </a:schemeClr>
                </a:solidFill>
                <a:latin typeface="Times New Roman" panose="02020603050405020304" pitchFamily="18" charset="0"/>
                <a:cs typeface="Times New Roman" panose="02020603050405020304" pitchFamily="18" charset="0"/>
              </a:rPr>
              <a:t>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pelayanan</a:t>
            </a:r>
            <a:r>
              <a:rPr lang="en-ID" sz="2400" b="1" dirty="0">
                <a:solidFill>
                  <a:schemeClr val="accent6">
                    <a:lumMod val="10000"/>
                  </a:schemeClr>
                </a:solidFill>
                <a:latin typeface="Times New Roman" panose="02020603050405020304" pitchFamily="18" charset="0"/>
                <a:cs typeface="Times New Roman" panose="02020603050405020304" pitchFamily="18" charset="0"/>
              </a:rPr>
              <a:t>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400" b="1" dirty="0">
                <a:solidFill>
                  <a:schemeClr val="accent6">
                    <a:lumMod val="10000"/>
                  </a:schemeClr>
                </a:solidFill>
                <a:latin typeface="Times New Roman" panose="02020603050405020304" pitchFamily="18" charset="0"/>
                <a:cs typeface="Times New Roman" panose="02020603050405020304" pitchFamily="18" charset="0"/>
              </a:rPr>
              <a:t>):</a:t>
            </a:r>
            <a:endParaRPr lang="en-ID" sz="2400" dirty="0">
              <a:solidFill>
                <a:schemeClr val="accent6">
                  <a:lumMod val="10000"/>
                </a:schemeClr>
              </a:solidFill>
              <a:latin typeface="Times New Roman" panose="02020603050405020304" pitchFamily="18" charset="0"/>
              <a:cs typeface="Times New Roman" panose="02020603050405020304" pitchFamily="18" charset="0"/>
            </a:endParaRPr>
          </a:p>
          <a:p>
            <a:pPr>
              <a:lnSpc>
                <a:spcPct val="110000"/>
              </a:lnSpc>
              <a:spcBef>
                <a:spcPts val="0"/>
              </a:spcBef>
            </a:pPr>
            <a:r>
              <a:rPr lang="en-ID" sz="2400" dirty="0" err="1">
                <a:solidFill>
                  <a:schemeClr val="accent6">
                    <a:lumMod val="10000"/>
                  </a:schemeClr>
                </a:solidFill>
                <a:latin typeface="Times New Roman" panose="02020603050405020304" pitchFamily="18" charset="0"/>
                <a:cs typeface="Times New Roman" panose="02020603050405020304" pitchFamily="18" charset="0"/>
              </a:rPr>
              <a:t>Deteksi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dini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gangguan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akibat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sz="2400" dirty="0">
                <a:solidFill>
                  <a:schemeClr val="accent6">
                    <a:lumMod val="10000"/>
                  </a:schemeClr>
                </a:solidFill>
                <a:latin typeface="Times New Roman" panose="02020603050405020304" pitchFamily="18" charset="0"/>
                <a:cs typeface="Times New Roman" panose="02020603050405020304" pitchFamily="18" charset="0"/>
              </a:rPr>
              <a:t> (ISPA,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iritasi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kulit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gangguan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kehamilan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p>
          <a:p>
            <a:pPr>
              <a:lnSpc>
                <a:spcPct val="110000"/>
              </a:lnSpc>
              <a:spcBef>
                <a:spcPts val="0"/>
              </a:spcBef>
            </a:pPr>
            <a:r>
              <a:rPr lang="en-ID" sz="2400" dirty="0" err="1">
                <a:solidFill>
                  <a:schemeClr val="accent6">
                    <a:lumMod val="10000"/>
                  </a:schemeClr>
                </a:solidFill>
                <a:latin typeface="Times New Roman" panose="02020603050405020304" pitchFamily="18" charset="0"/>
                <a:cs typeface="Times New Roman" panose="02020603050405020304" pitchFamily="18" charset="0"/>
              </a:rPr>
              <a:t>Memberikan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penanganan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awal</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atau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rujukan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jika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diperlukan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p>
          <a:p>
            <a:pPr marL="0" indent="0">
              <a:lnSpc>
                <a:spcPct val="110000"/>
              </a:lnSpc>
              <a:spcBef>
                <a:spcPts val="0"/>
              </a:spcBef>
              <a:buNone/>
            </a:pPr>
            <a:r>
              <a:rPr lang="en-ID" sz="2400" b="1" dirty="0">
                <a:solidFill>
                  <a:schemeClr val="accent6">
                    <a:lumMod val="10000"/>
                  </a:schemeClr>
                </a:solidFill>
                <a:latin typeface="Times New Roman" panose="02020603050405020304" pitchFamily="18" charset="0"/>
                <a:cs typeface="Times New Roman" panose="02020603050405020304" pitchFamily="18" charset="0"/>
              </a:rPr>
              <a:t>d.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Advokasi</a:t>
            </a:r>
            <a:r>
              <a:rPr lang="en-ID" sz="2400" b="1"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b="1" dirty="0" err="1">
                <a:solidFill>
                  <a:schemeClr val="accent6">
                    <a:lumMod val="10000"/>
                  </a:schemeClr>
                </a:solidFill>
                <a:latin typeface="Times New Roman" panose="02020603050405020304" pitchFamily="18" charset="0"/>
                <a:cs typeface="Times New Roman" panose="02020603050405020304" pitchFamily="18" charset="0"/>
              </a:rPr>
              <a:t>kolaborasi</a:t>
            </a:r>
            <a:r>
              <a:rPr lang="en-ID" sz="2400" b="1" dirty="0">
                <a:solidFill>
                  <a:schemeClr val="accent6">
                    <a:lumMod val="10000"/>
                  </a:schemeClr>
                </a:solidFill>
                <a:latin typeface="Times New Roman" panose="02020603050405020304" pitchFamily="18" charset="0"/>
                <a:cs typeface="Times New Roman" panose="02020603050405020304" pitchFamily="18" charset="0"/>
              </a:rPr>
              <a:t>:</a:t>
            </a:r>
            <a:endParaRPr lang="en-ID" sz="2400" dirty="0">
              <a:solidFill>
                <a:schemeClr val="accent6">
                  <a:lumMod val="10000"/>
                </a:schemeClr>
              </a:solidFill>
              <a:latin typeface="Times New Roman" panose="02020603050405020304" pitchFamily="18" charset="0"/>
              <a:cs typeface="Times New Roman" panose="02020603050405020304" pitchFamily="18" charset="0"/>
            </a:endParaRPr>
          </a:p>
          <a:p>
            <a:pPr>
              <a:lnSpc>
                <a:spcPct val="110000"/>
              </a:lnSpc>
              <a:spcBef>
                <a:spcPts val="0"/>
              </a:spcBef>
            </a:pPr>
            <a:r>
              <a:rPr lang="en-ID" sz="2400" dirty="0" err="1">
                <a:solidFill>
                  <a:schemeClr val="accent6">
                    <a:lumMod val="10000"/>
                  </a:schemeClr>
                </a:solidFill>
                <a:latin typeface="Times New Roman" panose="02020603050405020304" pitchFamily="18" charset="0"/>
                <a:cs typeface="Times New Roman" panose="02020603050405020304" pitchFamily="18" charset="0"/>
              </a:rPr>
              <a:t>Bekerja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sama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kader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puskesmas</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pemerintah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2400" dirty="0">
                <a:solidFill>
                  <a:schemeClr val="accent6">
                    <a:lumMod val="10000"/>
                  </a:schemeClr>
                </a:solidFill>
                <a:latin typeface="Times New Roman" panose="02020603050405020304" pitchFamily="18" charset="0"/>
                <a:cs typeface="Times New Roman" panose="02020603050405020304" pitchFamily="18" charset="0"/>
              </a:rPr>
              <a:t> program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sehat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p>
          <a:p>
            <a:pPr>
              <a:lnSpc>
                <a:spcPct val="110000"/>
              </a:lnSpc>
              <a:spcBef>
                <a:spcPts val="0"/>
              </a:spcBef>
            </a:pP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Mengadvokasi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kebijakan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sehat</a:t>
            </a:r>
            <a:r>
              <a:rPr lang="en-ID" sz="2400" dirty="0">
                <a:solidFill>
                  <a:schemeClr val="accent6">
                    <a:lumMod val="10000"/>
                  </a:schemeClr>
                </a:solidFill>
                <a:latin typeface="Times New Roman" panose="02020603050405020304" pitchFamily="18" charset="0"/>
                <a:cs typeface="Times New Roman" panose="02020603050405020304" pitchFamily="18" charset="0"/>
              </a:rPr>
              <a:t> di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masyarakat</a:t>
            </a:r>
            <a:r>
              <a:rPr lang="en-ID" sz="2400" dirty="0">
                <a:solidFill>
                  <a:schemeClr val="accent6">
                    <a:lumMod val="10000"/>
                  </a:schemeClr>
                </a:solidFill>
                <a:latin typeface="Times New Roman" panose="02020603050405020304" pitchFamily="18"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DAD46774-F001-517A-E707-66D53F12BFEA}"/>
              </a:ext>
            </a:extLst>
          </p:cNvPr>
          <p:cNvSpPr>
            <a:spLocks noGrp="1"/>
          </p:cNvSpPr>
          <p:nvPr>
            <p:ph type="sldNum" sz="quarter" idx="4"/>
          </p:nvPr>
        </p:nvSpPr>
        <p:spPr/>
        <p:txBody>
          <a:bodyPr/>
          <a:lstStyle/>
          <a:p>
            <a:fld id="{58FB4751-880F-D840-AAA9-3A15815CC996}" type="slidenum">
              <a:rPr lang="en-US" smtClean="0"/>
              <a:pPr/>
              <a:t>7</a:t>
            </a:fld>
            <a:endParaRPr lang="en-US" dirty="0"/>
          </a:p>
        </p:txBody>
      </p:sp>
    </p:spTree>
    <p:extLst>
      <p:ext uri="{BB962C8B-B14F-4D97-AF65-F5344CB8AC3E}">
        <p14:creationId xmlns:p14="http://schemas.microsoft.com/office/powerpoint/2010/main" val="2828563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2A3D95EF-8A67-7F71-37EF-9EB02511B163}"/>
              </a:ext>
            </a:extLst>
          </p:cNvPr>
          <p:cNvSpPr>
            <a:spLocks noGrp="1"/>
          </p:cNvSpPr>
          <p:nvPr>
            <p:ph type="title"/>
          </p:nvPr>
        </p:nvSpPr>
        <p:spPr>
          <a:xfrm>
            <a:off x="914400" y="914400"/>
            <a:ext cx="10360152" cy="2843784"/>
          </a:xfrm>
        </p:spPr>
        <p:txBody>
          <a:bodyPr anchor="b"/>
          <a:lstStyle/>
          <a:p>
            <a:r>
              <a:rPr lang="en-ID" b="1" dirty="0"/>
              <a:t>LINGKUNGAN DATARAN TINGGI DAN RENDAH </a:t>
            </a:r>
            <a:endParaRPr lang="en-US" dirty="0"/>
          </a:p>
        </p:txBody>
      </p:sp>
      <p:sp>
        <p:nvSpPr>
          <p:cNvPr id="3" name="Text Placeholder 2">
            <a:extLst>
              <a:ext uri="{FF2B5EF4-FFF2-40B4-BE49-F238E27FC236}">
                <a16:creationId xmlns:a16="http://schemas.microsoft.com/office/drawing/2014/main" id="{1ACEC93B-3097-9177-4222-9CE148271ACC}"/>
              </a:ext>
            </a:extLst>
          </p:cNvPr>
          <p:cNvSpPr>
            <a:spLocks noGrp="1"/>
          </p:cNvSpPr>
          <p:nvPr>
            <p:ph type="body" sz="quarter" idx="13"/>
          </p:nvPr>
        </p:nvSpPr>
        <p:spPr/>
        <p:txBody>
          <a:bodyPr/>
          <a:lstStyle/>
          <a:p>
            <a:endParaRPr lang="en-ID"/>
          </a:p>
        </p:txBody>
      </p:sp>
    </p:spTree>
    <p:extLst>
      <p:ext uri="{BB962C8B-B14F-4D97-AF65-F5344CB8AC3E}">
        <p14:creationId xmlns:p14="http://schemas.microsoft.com/office/powerpoint/2010/main" val="1096717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F4A3718F-D67C-255A-4B64-BA379609FCD0}"/>
              </a:ext>
            </a:extLst>
          </p:cNvPr>
          <p:cNvSpPr>
            <a:spLocks noGrp="1"/>
          </p:cNvSpPr>
          <p:nvPr>
            <p:ph sz="quarter" idx="11"/>
          </p:nvPr>
        </p:nvSpPr>
        <p:spPr>
          <a:xfrm>
            <a:off x="914400" y="2039112"/>
            <a:ext cx="4576953" cy="3877055"/>
          </a:xfrm>
        </p:spPr>
        <p:txBody>
          <a:bodyPr>
            <a:normAutofit/>
          </a:bodyPr>
          <a:lstStyle/>
          <a:p>
            <a:r>
              <a:rPr lang="en-ID" sz="2400" dirty="0">
                <a:solidFill>
                  <a:schemeClr val="accent6">
                    <a:lumMod val="10000"/>
                  </a:schemeClr>
                </a:solidFill>
              </a:rPr>
              <a:t>Dataran </a:t>
            </a:r>
            <a:r>
              <a:rPr lang="en-ID" sz="2400" dirty="0" err="1">
                <a:solidFill>
                  <a:schemeClr val="accent6">
                    <a:lumMod val="10000"/>
                  </a:schemeClr>
                </a:solidFill>
              </a:rPr>
              <a:t>tinggi</a:t>
            </a:r>
            <a:r>
              <a:rPr lang="en-ID" sz="2400" dirty="0">
                <a:solidFill>
                  <a:schemeClr val="accent6">
                    <a:lumMod val="10000"/>
                  </a:schemeClr>
                </a:solidFill>
              </a:rPr>
              <a:t> </a:t>
            </a:r>
            <a:r>
              <a:rPr lang="en-ID" sz="2400" dirty="0" err="1">
                <a:solidFill>
                  <a:schemeClr val="accent6">
                    <a:lumMod val="10000"/>
                  </a:schemeClr>
                </a:solidFill>
              </a:rPr>
              <a:t>adalah</a:t>
            </a:r>
            <a:r>
              <a:rPr lang="en-ID" sz="2400" dirty="0">
                <a:solidFill>
                  <a:schemeClr val="accent6">
                    <a:lumMod val="10000"/>
                  </a:schemeClr>
                </a:solidFill>
              </a:rPr>
              <a:t> </a:t>
            </a:r>
            <a:r>
              <a:rPr lang="en-ID" sz="2400" dirty="0" err="1">
                <a:solidFill>
                  <a:schemeClr val="accent6">
                    <a:lumMod val="10000"/>
                  </a:schemeClr>
                </a:solidFill>
              </a:rPr>
              <a:t>daerah</a:t>
            </a:r>
            <a:r>
              <a:rPr lang="en-ID" sz="2400" dirty="0">
                <a:solidFill>
                  <a:schemeClr val="accent6">
                    <a:lumMod val="10000"/>
                  </a:schemeClr>
                </a:solidFill>
              </a:rPr>
              <a:t> pada </a:t>
            </a:r>
            <a:r>
              <a:rPr lang="en-ID" sz="2400" dirty="0" err="1">
                <a:solidFill>
                  <a:schemeClr val="accent6">
                    <a:lumMod val="10000"/>
                  </a:schemeClr>
                </a:solidFill>
              </a:rPr>
              <a:t>permukaan</a:t>
            </a:r>
            <a:r>
              <a:rPr lang="en-ID" sz="2400" dirty="0">
                <a:solidFill>
                  <a:schemeClr val="accent6">
                    <a:lumMod val="10000"/>
                  </a:schemeClr>
                </a:solidFill>
              </a:rPr>
              <a:t> </a:t>
            </a:r>
            <a:r>
              <a:rPr lang="en-ID" sz="2400" dirty="0" err="1">
                <a:solidFill>
                  <a:schemeClr val="accent6">
                    <a:lumMod val="10000"/>
                  </a:schemeClr>
                </a:solidFill>
              </a:rPr>
              <a:t>bumi</a:t>
            </a:r>
            <a:r>
              <a:rPr lang="en-ID" sz="2400" dirty="0">
                <a:solidFill>
                  <a:schemeClr val="accent6">
                    <a:lumMod val="10000"/>
                  </a:schemeClr>
                </a:solidFill>
              </a:rPr>
              <a:t> </a:t>
            </a:r>
            <a:r>
              <a:rPr lang="en-ID" sz="2400" dirty="0" err="1">
                <a:solidFill>
                  <a:schemeClr val="accent6">
                    <a:lumMod val="10000"/>
                  </a:schemeClr>
                </a:solidFill>
              </a:rPr>
              <a:t>dimana</a:t>
            </a:r>
            <a:r>
              <a:rPr lang="en-ID" sz="2400" dirty="0">
                <a:solidFill>
                  <a:schemeClr val="accent6">
                    <a:lumMod val="10000"/>
                  </a:schemeClr>
                </a:solidFill>
              </a:rPr>
              <a:t> </a:t>
            </a:r>
            <a:r>
              <a:rPr lang="en-ID" sz="2400" dirty="0" err="1">
                <a:solidFill>
                  <a:schemeClr val="accent6">
                    <a:lumMod val="10000"/>
                  </a:schemeClr>
                </a:solidFill>
              </a:rPr>
              <a:t>mempunyai</a:t>
            </a:r>
            <a:r>
              <a:rPr lang="en-ID" sz="2400" dirty="0">
                <a:solidFill>
                  <a:schemeClr val="accent6">
                    <a:lumMod val="10000"/>
                  </a:schemeClr>
                </a:solidFill>
              </a:rPr>
              <a:t> </a:t>
            </a:r>
            <a:r>
              <a:rPr lang="en-ID" sz="2400" dirty="0" err="1">
                <a:solidFill>
                  <a:schemeClr val="accent6">
                    <a:lumMod val="10000"/>
                  </a:schemeClr>
                </a:solidFill>
              </a:rPr>
              <a:t>ketinggian</a:t>
            </a:r>
            <a:r>
              <a:rPr lang="en-ID" sz="2400" dirty="0">
                <a:solidFill>
                  <a:schemeClr val="accent6">
                    <a:lumMod val="10000"/>
                  </a:schemeClr>
                </a:solidFill>
              </a:rPr>
              <a:t> </a:t>
            </a:r>
            <a:r>
              <a:rPr lang="en-ID" sz="2400" dirty="0" err="1">
                <a:solidFill>
                  <a:schemeClr val="accent6">
                    <a:lumMod val="10000"/>
                  </a:schemeClr>
                </a:solidFill>
              </a:rPr>
              <a:t>lebih</a:t>
            </a:r>
            <a:r>
              <a:rPr lang="en-ID" sz="2400" dirty="0">
                <a:solidFill>
                  <a:schemeClr val="accent6">
                    <a:lumMod val="10000"/>
                  </a:schemeClr>
                </a:solidFill>
              </a:rPr>
              <a:t> </a:t>
            </a:r>
            <a:r>
              <a:rPr lang="en-ID" sz="2400" dirty="0" err="1">
                <a:solidFill>
                  <a:schemeClr val="accent6">
                    <a:lumMod val="10000"/>
                  </a:schemeClr>
                </a:solidFill>
              </a:rPr>
              <a:t>dari</a:t>
            </a:r>
            <a:r>
              <a:rPr lang="en-ID" sz="2400" dirty="0">
                <a:solidFill>
                  <a:schemeClr val="accent6">
                    <a:lumMod val="10000"/>
                  </a:schemeClr>
                </a:solidFill>
              </a:rPr>
              <a:t> 500 meter di </a:t>
            </a:r>
            <a:r>
              <a:rPr lang="en-ID" sz="2400" dirty="0" err="1">
                <a:solidFill>
                  <a:schemeClr val="accent6">
                    <a:lumMod val="10000"/>
                  </a:schemeClr>
                </a:solidFill>
              </a:rPr>
              <a:t>atas</a:t>
            </a:r>
            <a:r>
              <a:rPr lang="en-ID" sz="2400" dirty="0">
                <a:solidFill>
                  <a:schemeClr val="accent6">
                    <a:lumMod val="10000"/>
                  </a:schemeClr>
                </a:solidFill>
              </a:rPr>
              <a:t> </a:t>
            </a:r>
            <a:r>
              <a:rPr lang="en-ID" sz="2400" dirty="0" err="1">
                <a:solidFill>
                  <a:schemeClr val="accent6">
                    <a:lumMod val="10000"/>
                  </a:schemeClr>
                </a:solidFill>
              </a:rPr>
              <a:t>permukaan</a:t>
            </a:r>
            <a:r>
              <a:rPr lang="en-ID" sz="2400" dirty="0">
                <a:solidFill>
                  <a:schemeClr val="accent6">
                    <a:lumMod val="10000"/>
                  </a:schemeClr>
                </a:solidFill>
              </a:rPr>
              <a:t> air </a:t>
            </a:r>
            <a:r>
              <a:rPr lang="en-ID" sz="2400" dirty="0" err="1">
                <a:solidFill>
                  <a:schemeClr val="accent6">
                    <a:lumMod val="10000"/>
                  </a:schemeClr>
                </a:solidFill>
              </a:rPr>
              <a:t>laut</a:t>
            </a:r>
            <a:r>
              <a:rPr lang="en-ID" sz="2400" dirty="0">
                <a:solidFill>
                  <a:schemeClr val="accent6">
                    <a:lumMod val="10000"/>
                  </a:schemeClr>
                </a:solidFill>
              </a:rPr>
              <a:t>. </a:t>
            </a:r>
            <a:r>
              <a:rPr lang="en-ID" sz="2400" dirty="0" err="1">
                <a:solidFill>
                  <a:schemeClr val="accent6">
                    <a:lumMod val="10000"/>
                  </a:schemeClr>
                </a:solidFill>
              </a:rPr>
              <a:t>Daratan</a:t>
            </a:r>
            <a:r>
              <a:rPr lang="en-ID" sz="2400" dirty="0">
                <a:solidFill>
                  <a:schemeClr val="accent6">
                    <a:lumMod val="10000"/>
                  </a:schemeClr>
                </a:solidFill>
              </a:rPr>
              <a:t> </a:t>
            </a:r>
            <a:r>
              <a:rPr lang="en-ID" sz="2400" dirty="0" err="1">
                <a:solidFill>
                  <a:schemeClr val="accent6">
                    <a:lumMod val="10000"/>
                  </a:schemeClr>
                </a:solidFill>
              </a:rPr>
              <a:t>tinggi</a:t>
            </a:r>
            <a:r>
              <a:rPr lang="en-ID" sz="2400" dirty="0">
                <a:solidFill>
                  <a:schemeClr val="accent6">
                    <a:lumMod val="10000"/>
                  </a:schemeClr>
                </a:solidFill>
              </a:rPr>
              <a:t> </a:t>
            </a:r>
            <a:r>
              <a:rPr lang="en-ID" sz="2400" dirty="0" err="1">
                <a:solidFill>
                  <a:schemeClr val="accent6">
                    <a:lumMod val="10000"/>
                  </a:schemeClr>
                </a:solidFill>
              </a:rPr>
              <a:t>umumnya</a:t>
            </a:r>
            <a:r>
              <a:rPr lang="en-ID" sz="2400" dirty="0">
                <a:solidFill>
                  <a:schemeClr val="accent6">
                    <a:lumMod val="10000"/>
                  </a:schemeClr>
                </a:solidFill>
              </a:rPr>
              <a:t> </a:t>
            </a:r>
            <a:r>
              <a:rPr lang="en-ID" sz="2400" dirty="0" err="1">
                <a:solidFill>
                  <a:schemeClr val="accent6">
                    <a:lumMod val="10000"/>
                  </a:schemeClr>
                </a:solidFill>
              </a:rPr>
              <a:t>mempunyai</a:t>
            </a:r>
            <a:r>
              <a:rPr lang="en-ID" sz="2400" dirty="0">
                <a:solidFill>
                  <a:schemeClr val="accent6">
                    <a:lumMod val="10000"/>
                  </a:schemeClr>
                </a:solidFill>
              </a:rPr>
              <a:t> </a:t>
            </a:r>
            <a:r>
              <a:rPr lang="en-ID" sz="2400" dirty="0" err="1">
                <a:solidFill>
                  <a:schemeClr val="accent6">
                    <a:lumMod val="10000"/>
                  </a:schemeClr>
                </a:solidFill>
              </a:rPr>
              <a:t>suhu</a:t>
            </a:r>
            <a:r>
              <a:rPr lang="en-ID" sz="2400" dirty="0">
                <a:solidFill>
                  <a:schemeClr val="accent6">
                    <a:lumMod val="10000"/>
                  </a:schemeClr>
                </a:solidFill>
              </a:rPr>
              <a:t> </a:t>
            </a:r>
            <a:r>
              <a:rPr lang="en-ID" sz="2400" dirty="0" err="1">
                <a:solidFill>
                  <a:schemeClr val="accent6">
                    <a:lumMod val="10000"/>
                  </a:schemeClr>
                </a:solidFill>
              </a:rPr>
              <a:t>udara</a:t>
            </a:r>
            <a:r>
              <a:rPr lang="en-ID" sz="2400" dirty="0">
                <a:solidFill>
                  <a:schemeClr val="accent6">
                    <a:lumMod val="10000"/>
                  </a:schemeClr>
                </a:solidFill>
              </a:rPr>
              <a:t> yang </a:t>
            </a:r>
            <a:r>
              <a:rPr lang="en-ID" sz="2400" dirty="0" err="1">
                <a:solidFill>
                  <a:schemeClr val="accent6">
                    <a:lumMod val="10000"/>
                  </a:schemeClr>
                </a:solidFill>
              </a:rPr>
              <a:t>relatif</a:t>
            </a:r>
            <a:r>
              <a:rPr lang="en-ID" sz="2400" dirty="0">
                <a:solidFill>
                  <a:schemeClr val="accent6">
                    <a:lumMod val="10000"/>
                  </a:schemeClr>
                </a:solidFill>
              </a:rPr>
              <a:t> </a:t>
            </a:r>
            <a:r>
              <a:rPr lang="en-ID" sz="2400" dirty="0" err="1">
                <a:solidFill>
                  <a:schemeClr val="accent6">
                    <a:lumMod val="10000"/>
                  </a:schemeClr>
                </a:solidFill>
              </a:rPr>
              <a:t>sejuk</a:t>
            </a:r>
            <a:r>
              <a:rPr lang="en-ID" sz="2400" dirty="0">
                <a:solidFill>
                  <a:schemeClr val="accent6">
                    <a:lumMod val="10000"/>
                  </a:schemeClr>
                </a:solidFill>
              </a:rPr>
              <a:t> </a:t>
            </a:r>
            <a:r>
              <a:rPr lang="en-ID" sz="2400" dirty="0" err="1">
                <a:solidFill>
                  <a:schemeClr val="accent6">
                    <a:lumMod val="10000"/>
                  </a:schemeClr>
                </a:solidFill>
              </a:rPr>
              <a:t>dengan</a:t>
            </a:r>
            <a:r>
              <a:rPr lang="en-ID" sz="2400" dirty="0">
                <a:solidFill>
                  <a:schemeClr val="accent6">
                    <a:lumMod val="10000"/>
                  </a:schemeClr>
                </a:solidFill>
              </a:rPr>
              <a:t> material </a:t>
            </a:r>
            <a:r>
              <a:rPr lang="en-ID" sz="2400" dirty="0" err="1">
                <a:solidFill>
                  <a:schemeClr val="accent6">
                    <a:lumMod val="10000"/>
                  </a:schemeClr>
                </a:solidFill>
              </a:rPr>
              <a:t>tanah</a:t>
            </a:r>
            <a:r>
              <a:rPr lang="en-ID" sz="2400" dirty="0">
                <a:solidFill>
                  <a:schemeClr val="accent6">
                    <a:lumMod val="10000"/>
                  </a:schemeClr>
                </a:solidFill>
              </a:rPr>
              <a:t> yang sangat </a:t>
            </a:r>
            <a:r>
              <a:rPr lang="en-ID" sz="2400" dirty="0" err="1">
                <a:solidFill>
                  <a:schemeClr val="accent6">
                    <a:lumMod val="10000"/>
                  </a:schemeClr>
                </a:solidFill>
              </a:rPr>
              <a:t>subur</a:t>
            </a:r>
            <a:r>
              <a:rPr lang="en-ID" sz="2400" dirty="0">
                <a:solidFill>
                  <a:schemeClr val="accent6">
                    <a:lumMod val="10000"/>
                  </a:schemeClr>
                </a:solidFill>
              </a:rPr>
              <a:t> dan </a:t>
            </a:r>
            <a:r>
              <a:rPr lang="en-ID" sz="2400" dirty="0" err="1">
                <a:solidFill>
                  <a:schemeClr val="accent6">
                    <a:lumMod val="10000"/>
                  </a:schemeClr>
                </a:solidFill>
              </a:rPr>
              <a:t>cocok</a:t>
            </a:r>
            <a:r>
              <a:rPr lang="en-ID" sz="2400" dirty="0">
                <a:solidFill>
                  <a:schemeClr val="accent6">
                    <a:lumMod val="10000"/>
                  </a:schemeClr>
                </a:solidFill>
              </a:rPr>
              <a:t> </a:t>
            </a:r>
            <a:r>
              <a:rPr lang="en-ID" sz="2400" dirty="0" err="1">
                <a:solidFill>
                  <a:schemeClr val="accent6">
                    <a:lumMod val="10000"/>
                  </a:schemeClr>
                </a:solidFill>
              </a:rPr>
              <a:t>sebagai</a:t>
            </a:r>
            <a:r>
              <a:rPr lang="en-ID" sz="2400" dirty="0">
                <a:solidFill>
                  <a:schemeClr val="accent6">
                    <a:lumMod val="10000"/>
                  </a:schemeClr>
                </a:solidFill>
              </a:rPr>
              <a:t> </a:t>
            </a:r>
            <a:r>
              <a:rPr lang="en-ID" sz="2400" dirty="0" err="1">
                <a:solidFill>
                  <a:schemeClr val="accent6">
                    <a:lumMod val="10000"/>
                  </a:schemeClr>
                </a:solidFill>
              </a:rPr>
              <a:t>kawasan</a:t>
            </a:r>
            <a:r>
              <a:rPr lang="en-ID" sz="2400" dirty="0">
                <a:solidFill>
                  <a:schemeClr val="accent6">
                    <a:lumMod val="10000"/>
                  </a:schemeClr>
                </a:solidFill>
              </a:rPr>
              <a:t> </a:t>
            </a:r>
            <a:r>
              <a:rPr lang="en-ID" sz="2400" dirty="0" err="1">
                <a:solidFill>
                  <a:schemeClr val="accent6">
                    <a:lumMod val="10000"/>
                  </a:schemeClr>
                </a:solidFill>
              </a:rPr>
              <a:t>pengembangan</a:t>
            </a:r>
            <a:r>
              <a:rPr lang="en-ID" sz="2400" dirty="0">
                <a:solidFill>
                  <a:schemeClr val="accent6">
                    <a:lumMod val="10000"/>
                  </a:schemeClr>
                </a:solidFill>
              </a:rPr>
              <a:t> </a:t>
            </a:r>
            <a:r>
              <a:rPr lang="en-ID" sz="2400" dirty="0" err="1">
                <a:solidFill>
                  <a:schemeClr val="accent6">
                    <a:lumMod val="10000"/>
                  </a:schemeClr>
                </a:solidFill>
              </a:rPr>
              <a:t>pertanian</a:t>
            </a:r>
            <a:r>
              <a:rPr lang="en-ID" sz="2400" dirty="0">
                <a:solidFill>
                  <a:schemeClr val="accent6">
                    <a:lumMod val="10000"/>
                  </a:schemeClr>
                </a:solidFill>
              </a:rPr>
              <a:t>. </a:t>
            </a:r>
            <a:endParaRPr lang="en-US" sz="2400" dirty="0">
              <a:solidFill>
                <a:schemeClr val="accent6">
                  <a:lumMod val="10000"/>
                </a:schemeClr>
              </a:solidFill>
            </a:endParaRPr>
          </a:p>
        </p:txBody>
      </p:sp>
      <p:sp>
        <p:nvSpPr>
          <p:cNvPr id="17" name="Content Placeholder 16">
            <a:extLst>
              <a:ext uri="{FF2B5EF4-FFF2-40B4-BE49-F238E27FC236}">
                <a16:creationId xmlns:a16="http://schemas.microsoft.com/office/drawing/2014/main" id="{2F3CEF66-C6D7-C765-24E7-1DCFB38FE51A}"/>
              </a:ext>
            </a:extLst>
          </p:cNvPr>
          <p:cNvSpPr>
            <a:spLocks noGrp="1"/>
          </p:cNvSpPr>
          <p:nvPr>
            <p:ph sz="quarter" idx="12"/>
          </p:nvPr>
        </p:nvSpPr>
        <p:spPr>
          <a:xfrm>
            <a:off x="6357747" y="2039112"/>
            <a:ext cx="4576953" cy="3877055"/>
          </a:xfrm>
        </p:spPr>
        <p:txBody>
          <a:bodyPr>
            <a:normAutofit/>
          </a:bodyPr>
          <a:lstStyle/>
          <a:p>
            <a:r>
              <a:rPr lang="en-ID" sz="2400" dirty="0">
                <a:solidFill>
                  <a:schemeClr val="accent6">
                    <a:lumMod val="10000"/>
                  </a:schemeClr>
                </a:solidFill>
              </a:rPr>
              <a:t>Dataran </a:t>
            </a:r>
            <a:r>
              <a:rPr lang="en-ID" sz="2400" dirty="0" err="1">
                <a:solidFill>
                  <a:schemeClr val="accent6">
                    <a:lumMod val="10000"/>
                  </a:schemeClr>
                </a:solidFill>
              </a:rPr>
              <a:t>rendah</a:t>
            </a:r>
            <a:r>
              <a:rPr lang="en-ID" sz="2400" dirty="0">
                <a:solidFill>
                  <a:schemeClr val="accent6">
                    <a:lumMod val="10000"/>
                  </a:schemeClr>
                </a:solidFill>
              </a:rPr>
              <a:t> </a:t>
            </a:r>
            <a:r>
              <a:rPr lang="en-ID" sz="2400" dirty="0" err="1">
                <a:solidFill>
                  <a:schemeClr val="accent6">
                    <a:lumMod val="10000"/>
                  </a:schemeClr>
                </a:solidFill>
              </a:rPr>
              <a:t>adalah</a:t>
            </a:r>
            <a:r>
              <a:rPr lang="en-ID" sz="2400" dirty="0">
                <a:solidFill>
                  <a:schemeClr val="accent6">
                    <a:lumMod val="10000"/>
                  </a:schemeClr>
                </a:solidFill>
              </a:rPr>
              <a:t> </a:t>
            </a:r>
            <a:r>
              <a:rPr lang="en-ID" sz="2400" dirty="0" err="1">
                <a:solidFill>
                  <a:schemeClr val="accent6">
                    <a:lumMod val="10000"/>
                  </a:schemeClr>
                </a:solidFill>
              </a:rPr>
              <a:t>hamparan</a:t>
            </a:r>
            <a:r>
              <a:rPr lang="en-ID" sz="2400" dirty="0">
                <a:solidFill>
                  <a:schemeClr val="accent6">
                    <a:lumMod val="10000"/>
                  </a:schemeClr>
                </a:solidFill>
              </a:rPr>
              <a:t> </a:t>
            </a:r>
            <a:r>
              <a:rPr lang="en-ID" sz="2400" dirty="0" err="1">
                <a:solidFill>
                  <a:schemeClr val="accent6">
                    <a:lumMod val="10000"/>
                  </a:schemeClr>
                </a:solidFill>
              </a:rPr>
              <a:t>luas</a:t>
            </a:r>
            <a:r>
              <a:rPr lang="en-ID" sz="2400" dirty="0">
                <a:solidFill>
                  <a:schemeClr val="accent6">
                    <a:lumMod val="10000"/>
                  </a:schemeClr>
                </a:solidFill>
              </a:rPr>
              <a:t> </a:t>
            </a:r>
            <a:r>
              <a:rPr lang="en-ID" sz="2400" dirty="0" err="1">
                <a:solidFill>
                  <a:schemeClr val="accent6">
                    <a:lumMod val="10000"/>
                  </a:schemeClr>
                </a:solidFill>
              </a:rPr>
              <a:t>tanah</a:t>
            </a:r>
            <a:r>
              <a:rPr lang="en-ID" sz="2400" dirty="0">
                <a:solidFill>
                  <a:schemeClr val="accent6">
                    <a:lumMod val="10000"/>
                  </a:schemeClr>
                </a:solidFill>
              </a:rPr>
              <a:t> </a:t>
            </a:r>
            <a:r>
              <a:rPr lang="en-ID" sz="2400" dirty="0" err="1">
                <a:solidFill>
                  <a:schemeClr val="accent6">
                    <a:lumMod val="10000"/>
                  </a:schemeClr>
                </a:solidFill>
              </a:rPr>
              <a:t>dengan</a:t>
            </a:r>
            <a:r>
              <a:rPr lang="en-ID" sz="2400" dirty="0">
                <a:solidFill>
                  <a:schemeClr val="accent6">
                    <a:lumMod val="10000"/>
                  </a:schemeClr>
                </a:solidFill>
              </a:rPr>
              <a:t> </a:t>
            </a:r>
            <a:r>
              <a:rPr lang="en-ID" sz="2400" dirty="0" err="1">
                <a:solidFill>
                  <a:schemeClr val="accent6">
                    <a:lumMod val="10000"/>
                  </a:schemeClr>
                </a:solidFill>
              </a:rPr>
              <a:t>tingkat</a:t>
            </a:r>
            <a:r>
              <a:rPr lang="en-ID" sz="2400" dirty="0">
                <a:solidFill>
                  <a:schemeClr val="accent6">
                    <a:lumMod val="10000"/>
                  </a:schemeClr>
                </a:solidFill>
              </a:rPr>
              <a:t> </a:t>
            </a:r>
            <a:r>
              <a:rPr lang="en-ID" sz="2400" dirty="0" err="1">
                <a:solidFill>
                  <a:schemeClr val="accent6">
                    <a:lumMod val="10000"/>
                  </a:schemeClr>
                </a:solidFill>
              </a:rPr>
              <a:t>ketinggian</a:t>
            </a:r>
            <a:r>
              <a:rPr lang="en-ID" sz="2400" dirty="0">
                <a:solidFill>
                  <a:schemeClr val="accent6">
                    <a:lumMod val="10000"/>
                  </a:schemeClr>
                </a:solidFill>
              </a:rPr>
              <a:t> yang </a:t>
            </a:r>
            <a:r>
              <a:rPr lang="en-ID" sz="2400" dirty="0" err="1">
                <a:solidFill>
                  <a:schemeClr val="accent6">
                    <a:lumMod val="10000"/>
                  </a:schemeClr>
                </a:solidFill>
              </a:rPr>
              <a:t>diukur</a:t>
            </a:r>
            <a:r>
              <a:rPr lang="en-ID" sz="2400" dirty="0">
                <a:solidFill>
                  <a:schemeClr val="accent6">
                    <a:lumMod val="10000"/>
                  </a:schemeClr>
                </a:solidFill>
              </a:rPr>
              <a:t> </a:t>
            </a:r>
            <a:r>
              <a:rPr lang="en-ID" sz="2400" dirty="0" err="1">
                <a:solidFill>
                  <a:schemeClr val="accent6">
                    <a:lumMod val="10000"/>
                  </a:schemeClr>
                </a:solidFill>
              </a:rPr>
              <a:t>dari</a:t>
            </a:r>
            <a:r>
              <a:rPr lang="en-ID" sz="2400" dirty="0">
                <a:solidFill>
                  <a:schemeClr val="accent6">
                    <a:lumMod val="10000"/>
                  </a:schemeClr>
                </a:solidFill>
              </a:rPr>
              <a:t> </a:t>
            </a:r>
            <a:r>
              <a:rPr lang="en-ID" sz="2400" dirty="0" err="1">
                <a:solidFill>
                  <a:schemeClr val="accent6">
                    <a:lumMod val="10000"/>
                  </a:schemeClr>
                </a:solidFill>
              </a:rPr>
              <a:t>permukaan</a:t>
            </a:r>
            <a:r>
              <a:rPr lang="en-ID" sz="2400" dirty="0">
                <a:solidFill>
                  <a:schemeClr val="accent6">
                    <a:lumMod val="10000"/>
                  </a:schemeClr>
                </a:solidFill>
              </a:rPr>
              <a:t> </a:t>
            </a:r>
            <a:r>
              <a:rPr lang="en-ID" sz="2400" dirty="0" err="1">
                <a:solidFill>
                  <a:schemeClr val="accent6">
                    <a:lumMod val="10000"/>
                  </a:schemeClr>
                </a:solidFill>
              </a:rPr>
              <a:t>laut</a:t>
            </a:r>
            <a:r>
              <a:rPr lang="en-ID" sz="2400" dirty="0">
                <a:solidFill>
                  <a:schemeClr val="accent6">
                    <a:lumMod val="10000"/>
                  </a:schemeClr>
                </a:solidFill>
              </a:rPr>
              <a:t> </a:t>
            </a:r>
            <a:r>
              <a:rPr lang="en-ID" sz="2400" dirty="0" err="1">
                <a:solidFill>
                  <a:schemeClr val="accent6">
                    <a:lumMod val="10000"/>
                  </a:schemeClr>
                </a:solidFill>
              </a:rPr>
              <a:t>relatif</a:t>
            </a:r>
            <a:r>
              <a:rPr lang="en-ID" sz="2400" dirty="0">
                <a:solidFill>
                  <a:schemeClr val="accent6">
                    <a:lumMod val="10000"/>
                  </a:schemeClr>
                </a:solidFill>
              </a:rPr>
              <a:t> </a:t>
            </a:r>
            <a:r>
              <a:rPr lang="en-ID" sz="2400" dirty="0" err="1">
                <a:solidFill>
                  <a:schemeClr val="accent6">
                    <a:lumMod val="10000"/>
                  </a:schemeClr>
                </a:solidFill>
              </a:rPr>
              <a:t>rendah</a:t>
            </a:r>
            <a:r>
              <a:rPr lang="en-ID" sz="2400" dirty="0">
                <a:solidFill>
                  <a:schemeClr val="accent6">
                    <a:lumMod val="10000"/>
                  </a:schemeClr>
                </a:solidFill>
              </a:rPr>
              <a:t> </a:t>
            </a:r>
            <a:r>
              <a:rPr lang="en-ID" sz="2400" dirty="0" err="1">
                <a:solidFill>
                  <a:schemeClr val="accent6">
                    <a:lumMod val="10000"/>
                  </a:schemeClr>
                </a:solidFill>
              </a:rPr>
              <a:t>yaitu</a:t>
            </a:r>
            <a:r>
              <a:rPr lang="en-ID" sz="2400" dirty="0">
                <a:solidFill>
                  <a:schemeClr val="accent6">
                    <a:lumMod val="10000"/>
                  </a:schemeClr>
                </a:solidFill>
              </a:rPr>
              <a:t> 200 </a:t>
            </a:r>
            <a:r>
              <a:rPr lang="en-ID" sz="2400" dirty="0" err="1">
                <a:solidFill>
                  <a:schemeClr val="accent6">
                    <a:lumMod val="10000"/>
                  </a:schemeClr>
                </a:solidFill>
              </a:rPr>
              <a:t>hingga</a:t>
            </a:r>
            <a:r>
              <a:rPr lang="en-ID" sz="2400" dirty="0">
                <a:solidFill>
                  <a:schemeClr val="accent6">
                    <a:lumMod val="10000"/>
                  </a:schemeClr>
                </a:solidFill>
              </a:rPr>
              <a:t> 300 meter </a:t>
            </a:r>
            <a:r>
              <a:rPr lang="en-ID" sz="2400" dirty="0" err="1">
                <a:solidFill>
                  <a:schemeClr val="accent6">
                    <a:lumMod val="10000"/>
                  </a:schemeClr>
                </a:solidFill>
              </a:rPr>
              <a:t>diatas</a:t>
            </a:r>
            <a:r>
              <a:rPr lang="en-ID" sz="2400" dirty="0">
                <a:solidFill>
                  <a:schemeClr val="accent6">
                    <a:lumMod val="10000"/>
                  </a:schemeClr>
                </a:solidFill>
              </a:rPr>
              <a:t> </a:t>
            </a:r>
            <a:r>
              <a:rPr lang="en-ID" sz="2400" dirty="0" err="1">
                <a:solidFill>
                  <a:schemeClr val="accent6">
                    <a:lumMod val="10000"/>
                  </a:schemeClr>
                </a:solidFill>
              </a:rPr>
              <a:t>permukaan</a:t>
            </a:r>
            <a:r>
              <a:rPr lang="en-ID" sz="2400" dirty="0">
                <a:solidFill>
                  <a:schemeClr val="accent6">
                    <a:lumMod val="10000"/>
                  </a:schemeClr>
                </a:solidFill>
              </a:rPr>
              <a:t> air </a:t>
            </a:r>
            <a:r>
              <a:rPr lang="en-ID" sz="2400" dirty="0" err="1">
                <a:solidFill>
                  <a:schemeClr val="accent6">
                    <a:lumMod val="10000"/>
                  </a:schemeClr>
                </a:solidFill>
              </a:rPr>
              <a:t>laut</a:t>
            </a:r>
            <a:r>
              <a:rPr lang="en-ID" sz="2400" dirty="0">
                <a:solidFill>
                  <a:schemeClr val="accent6">
                    <a:lumMod val="10000"/>
                  </a:schemeClr>
                </a:solidFill>
              </a:rPr>
              <a:t>. </a:t>
            </a:r>
            <a:r>
              <a:rPr lang="en-ID" sz="2400" dirty="0" err="1">
                <a:solidFill>
                  <a:schemeClr val="accent6">
                    <a:lumMod val="10000"/>
                  </a:schemeClr>
                </a:solidFill>
              </a:rPr>
              <a:t>Daratan</a:t>
            </a:r>
            <a:r>
              <a:rPr lang="en-ID" sz="2400" dirty="0">
                <a:solidFill>
                  <a:schemeClr val="accent6">
                    <a:lumMod val="10000"/>
                  </a:schemeClr>
                </a:solidFill>
              </a:rPr>
              <a:t> </a:t>
            </a:r>
            <a:r>
              <a:rPr lang="en-ID" sz="2400" dirty="0" err="1">
                <a:solidFill>
                  <a:schemeClr val="accent6">
                    <a:lumMod val="10000"/>
                  </a:schemeClr>
                </a:solidFill>
              </a:rPr>
              <a:t>rendah</a:t>
            </a:r>
            <a:r>
              <a:rPr lang="en-ID" sz="2400" dirty="0">
                <a:solidFill>
                  <a:schemeClr val="accent6">
                    <a:lumMod val="10000"/>
                  </a:schemeClr>
                </a:solidFill>
              </a:rPr>
              <a:t> </a:t>
            </a:r>
            <a:r>
              <a:rPr lang="en-ID" sz="2400" dirty="0" err="1">
                <a:solidFill>
                  <a:schemeClr val="accent6">
                    <a:lumMod val="10000"/>
                  </a:schemeClr>
                </a:solidFill>
              </a:rPr>
              <a:t>merupakan</a:t>
            </a:r>
            <a:r>
              <a:rPr lang="en-ID" sz="2400" dirty="0">
                <a:solidFill>
                  <a:schemeClr val="accent6">
                    <a:lumMod val="10000"/>
                  </a:schemeClr>
                </a:solidFill>
              </a:rPr>
              <a:t> </a:t>
            </a:r>
            <a:r>
              <a:rPr lang="en-ID" sz="2400" dirty="0" err="1">
                <a:solidFill>
                  <a:schemeClr val="accent6">
                    <a:lumMod val="10000"/>
                  </a:schemeClr>
                </a:solidFill>
              </a:rPr>
              <a:t>daratan</a:t>
            </a:r>
            <a:r>
              <a:rPr lang="en-ID" sz="2400" dirty="0">
                <a:solidFill>
                  <a:schemeClr val="accent6">
                    <a:lumMod val="10000"/>
                  </a:schemeClr>
                </a:solidFill>
              </a:rPr>
              <a:t> yang </a:t>
            </a:r>
            <a:r>
              <a:rPr lang="en-ID" sz="2400" dirty="0" err="1">
                <a:solidFill>
                  <a:schemeClr val="accent6">
                    <a:lumMod val="10000"/>
                  </a:schemeClr>
                </a:solidFill>
              </a:rPr>
              <a:t>banyak</a:t>
            </a:r>
            <a:r>
              <a:rPr lang="en-ID" sz="2400" dirty="0">
                <a:solidFill>
                  <a:schemeClr val="accent6">
                    <a:lumMod val="10000"/>
                  </a:schemeClr>
                </a:solidFill>
              </a:rPr>
              <a:t> </a:t>
            </a:r>
            <a:r>
              <a:rPr lang="en-ID" sz="2400" dirty="0" err="1">
                <a:solidFill>
                  <a:schemeClr val="accent6">
                    <a:lumMod val="10000"/>
                  </a:schemeClr>
                </a:solidFill>
              </a:rPr>
              <a:t>digunakan</a:t>
            </a:r>
            <a:r>
              <a:rPr lang="en-ID" sz="2400" dirty="0">
                <a:solidFill>
                  <a:schemeClr val="accent6">
                    <a:lumMod val="10000"/>
                  </a:schemeClr>
                </a:solidFill>
              </a:rPr>
              <a:t> </a:t>
            </a:r>
            <a:r>
              <a:rPr lang="en-ID" sz="2400" dirty="0" err="1">
                <a:solidFill>
                  <a:schemeClr val="accent6">
                    <a:lumMod val="10000"/>
                  </a:schemeClr>
                </a:solidFill>
              </a:rPr>
              <a:t>untuk</a:t>
            </a:r>
            <a:r>
              <a:rPr lang="en-ID" sz="2400" dirty="0">
                <a:solidFill>
                  <a:schemeClr val="accent6">
                    <a:lumMod val="10000"/>
                  </a:schemeClr>
                </a:solidFill>
              </a:rPr>
              <a:t> </a:t>
            </a:r>
            <a:r>
              <a:rPr lang="en-ID" sz="2400" dirty="0" err="1">
                <a:solidFill>
                  <a:schemeClr val="accent6">
                    <a:lumMod val="10000"/>
                  </a:schemeClr>
                </a:solidFill>
              </a:rPr>
              <a:t>daerah</a:t>
            </a:r>
            <a:r>
              <a:rPr lang="en-ID" sz="2400" dirty="0">
                <a:solidFill>
                  <a:schemeClr val="accent6">
                    <a:lumMod val="10000"/>
                  </a:schemeClr>
                </a:solidFill>
              </a:rPr>
              <a:t> </a:t>
            </a:r>
            <a:r>
              <a:rPr lang="en-ID" sz="2400" dirty="0" err="1">
                <a:solidFill>
                  <a:schemeClr val="accent6">
                    <a:lumMod val="10000"/>
                  </a:schemeClr>
                </a:solidFill>
              </a:rPr>
              <a:t>pemukiman</a:t>
            </a:r>
            <a:r>
              <a:rPr lang="en-ID" sz="2400" dirty="0">
                <a:solidFill>
                  <a:schemeClr val="accent6">
                    <a:lumMod val="10000"/>
                  </a:schemeClr>
                </a:solidFill>
              </a:rPr>
              <a:t>, </a:t>
            </a:r>
            <a:r>
              <a:rPr lang="en-ID" sz="2400" dirty="0" err="1">
                <a:solidFill>
                  <a:schemeClr val="accent6">
                    <a:lumMod val="10000"/>
                  </a:schemeClr>
                </a:solidFill>
              </a:rPr>
              <a:t>karena</a:t>
            </a:r>
            <a:r>
              <a:rPr lang="en-ID" sz="2400" dirty="0">
                <a:solidFill>
                  <a:schemeClr val="accent6">
                    <a:lumMod val="10000"/>
                  </a:schemeClr>
                </a:solidFill>
              </a:rPr>
              <a:t> </a:t>
            </a:r>
            <a:r>
              <a:rPr lang="en-ID" sz="2400" dirty="0" err="1">
                <a:solidFill>
                  <a:schemeClr val="accent6">
                    <a:lumMod val="10000"/>
                  </a:schemeClr>
                </a:solidFill>
              </a:rPr>
              <a:t>suhu</a:t>
            </a:r>
            <a:r>
              <a:rPr lang="en-ID" sz="2400" dirty="0">
                <a:solidFill>
                  <a:schemeClr val="accent6">
                    <a:lumMod val="10000"/>
                  </a:schemeClr>
                </a:solidFill>
              </a:rPr>
              <a:t> yang </a:t>
            </a:r>
            <a:r>
              <a:rPr lang="en-ID" sz="2400" dirty="0" err="1">
                <a:solidFill>
                  <a:schemeClr val="accent6">
                    <a:lumMod val="10000"/>
                  </a:schemeClr>
                </a:solidFill>
              </a:rPr>
              <a:t>dimiliki</a:t>
            </a:r>
            <a:r>
              <a:rPr lang="en-ID" sz="2400" dirty="0">
                <a:solidFill>
                  <a:schemeClr val="accent6">
                    <a:lumMod val="10000"/>
                  </a:schemeClr>
                </a:solidFill>
              </a:rPr>
              <a:t> </a:t>
            </a:r>
            <a:r>
              <a:rPr lang="en-ID" sz="2400" dirty="0" err="1">
                <a:solidFill>
                  <a:schemeClr val="accent6">
                    <a:lumMod val="10000"/>
                  </a:schemeClr>
                </a:solidFill>
              </a:rPr>
              <a:t>dataran</a:t>
            </a:r>
            <a:r>
              <a:rPr lang="en-ID" sz="2400" dirty="0">
                <a:solidFill>
                  <a:schemeClr val="accent6">
                    <a:lumMod val="10000"/>
                  </a:schemeClr>
                </a:solidFill>
              </a:rPr>
              <a:t> </a:t>
            </a:r>
            <a:r>
              <a:rPr lang="en-ID" sz="2400" dirty="0" err="1">
                <a:solidFill>
                  <a:schemeClr val="accent6">
                    <a:lumMod val="10000"/>
                  </a:schemeClr>
                </a:solidFill>
              </a:rPr>
              <a:t>rendah</a:t>
            </a:r>
            <a:r>
              <a:rPr lang="en-ID" sz="2400" dirty="0">
                <a:solidFill>
                  <a:schemeClr val="accent6">
                    <a:lumMod val="10000"/>
                  </a:schemeClr>
                </a:solidFill>
              </a:rPr>
              <a:t> </a:t>
            </a:r>
            <a:r>
              <a:rPr lang="en-ID" sz="2400" dirty="0" err="1">
                <a:solidFill>
                  <a:schemeClr val="accent6">
                    <a:lumMod val="10000"/>
                  </a:schemeClr>
                </a:solidFill>
              </a:rPr>
              <a:t>tidak</a:t>
            </a:r>
            <a:r>
              <a:rPr lang="en-ID" sz="2400" dirty="0">
                <a:solidFill>
                  <a:schemeClr val="accent6">
                    <a:lumMod val="10000"/>
                  </a:schemeClr>
                </a:solidFill>
              </a:rPr>
              <a:t> </a:t>
            </a:r>
            <a:r>
              <a:rPr lang="en-ID" sz="2400" dirty="0" err="1">
                <a:solidFill>
                  <a:schemeClr val="accent6">
                    <a:lumMod val="10000"/>
                  </a:schemeClr>
                </a:solidFill>
              </a:rPr>
              <a:t>terlalu</a:t>
            </a:r>
            <a:r>
              <a:rPr lang="en-ID" sz="2400" dirty="0">
                <a:solidFill>
                  <a:schemeClr val="accent6">
                    <a:lumMod val="10000"/>
                  </a:schemeClr>
                </a:solidFill>
              </a:rPr>
              <a:t> </a:t>
            </a:r>
            <a:r>
              <a:rPr lang="en-ID" sz="2400" dirty="0" err="1">
                <a:solidFill>
                  <a:schemeClr val="accent6">
                    <a:lumMod val="10000"/>
                  </a:schemeClr>
                </a:solidFill>
              </a:rPr>
              <a:t>dingin</a:t>
            </a:r>
            <a:r>
              <a:rPr lang="en-ID" sz="2400" dirty="0">
                <a:solidFill>
                  <a:schemeClr val="accent6">
                    <a:lumMod val="10000"/>
                  </a:schemeClr>
                </a:solidFill>
              </a:rPr>
              <a:t> </a:t>
            </a:r>
            <a:endParaRPr lang="en-US" sz="2400" dirty="0">
              <a:solidFill>
                <a:schemeClr val="accent6">
                  <a:lumMod val="10000"/>
                </a:schemeClr>
              </a:solidFill>
            </a:endParaRPr>
          </a:p>
        </p:txBody>
      </p:sp>
      <p:sp>
        <p:nvSpPr>
          <p:cNvPr id="2" name="Slide Number Placeholder 1">
            <a:extLst>
              <a:ext uri="{FF2B5EF4-FFF2-40B4-BE49-F238E27FC236}">
                <a16:creationId xmlns:a16="http://schemas.microsoft.com/office/drawing/2014/main" id="{F35BAC3D-60A1-816B-5C79-2E8B6D9806E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9</a:t>
            </a:fld>
            <a:endParaRPr lang="en-US" dirty="0"/>
          </a:p>
        </p:txBody>
      </p:sp>
    </p:spTree>
    <p:extLst>
      <p:ext uri="{BB962C8B-B14F-4D97-AF65-F5344CB8AC3E}">
        <p14:creationId xmlns:p14="http://schemas.microsoft.com/office/powerpoint/2010/main" val="423010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EE611-6E40-E690-1738-31D11EE72EA4}"/>
              </a:ext>
            </a:extLst>
          </p:cNvPr>
          <p:cNvSpPr>
            <a:spLocks noGrp="1"/>
          </p:cNvSpPr>
          <p:nvPr>
            <p:ph type="ctrTitle"/>
          </p:nvPr>
        </p:nvSpPr>
        <p:spPr/>
        <p:txBody>
          <a:bodyPr/>
          <a:lstStyle/>
          <a:p>
            <a:pPr algn="l"/>
            <a:r>
              <a:rPr lang="en-ID" sz="2400" dirty="0" err="1">
                <a:solidFill>
                  <a:schemeClr val="accent6">
                    <a:lumMod val="10000"/>
                  </a:schemeClr>
                </a:solidFill>
                <a:latin typeface="Times New Roman" panose="02020603050405020304" pitchFamily="18" charset="0"/>
                <a:cs typeface="Times New Roman" panose="02020603050405020304" pitchFamily="18" charset="0"/>
              </a:rPr>
              <a:t>Menurut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Octorio</a:t>
            </a:r>
            <a:r>
              <a:rPr lang="en-ID" sz="2400" dirty="0">
                <a:solidFill>
                  <a:schemeClr val="accent6">
                    <a:lumMod val="10000"/>
                  </a:schemeClr>
                </a:solidFill>
                <a:latin typeface="Times New Roman" panose="02020603050405020304" pitchFamily="18" charset="0"/>
                <a:cs typeface="Times New Roman" panose="02020603050405020304" pitchFamily="18" charset="0"/>
              </a:rPr>
              <a:t>, 2014,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mengemukakan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pendapatnya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mengenai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permukiman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dapat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dihitung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Analisis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tersebut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dinamakan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analisis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tetangga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terdekat</a:t>
            </a:r>
            <a:r>
              <a:rPr lang="en-ID" sz="2400" dirty="0">
                <a:solidFill>
                  <a:schemeClr val="accent6">
                    <a:lumMod val="10000"/>
                  </a:schemeClr>
                </a:solidFill>
                <a:latin typeface="Times New Roman" panose="02020603050405020304" pitchFamily="18" charset="0"/>
                <a:cs typeface="Times New Roman" panose="02020603050405020304" pitchFamily="18" charset="0"/>
              </a:rPr>
              <a:t>. Hasil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dari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perhitungan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tersebut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dapat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membagi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permukiman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tiga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bagian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yaitu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br>
              <a:rPr lang="en-ID" sz="2400" dirty="0">
                <a:solidFill>
                  <a:schemeClr val="accent6">
                    <a:lumMod val="10000"/>
                  </a:schemeClr>
                </a:solidFill>
                <a:latin typeface="Times New Roman" panose="02020603050405020304" pitchFamily="18" charset="0"/>
                <a:cs typeface="Times New Roman" panose="02020603050405020304" pitchFamily="18" charset="0"/>
              </a:rPr>
            </a:br>
            <a:r>
              <a:rPr lang="en-ID" sz="2400" dirty="0">
                <a:solidFill>
                  <a:schemeClr val="accent6">
                    <a:lumMod val="10000"/>
                  </a:schemeClr>
                </a:solidFill>
                <a:latin typeface="Times New Roman" panose="02020603050405020304" pitchFamily="18" charset="0"/>
                <a:cs typeface="Times New Roman" panose="02020603050405020304" pitchFamily="18" charset="0"/>
              </a:rPr>
              <a:t>1. Pola Uniform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seragam</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menjelaskan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bahwa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permukiman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terbentuk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pada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suatu</a:t>
            </a:r>
            <a:r>
              <a:rPr lang="en-ID" sz="2400" dirty="0">
                <a:solidFill>
                  <a:schemeClr val="accent6">
                    <a:lumMod val="10000"/>
                  </a:schemeClr>
                </a:solidFill>
                <a:latin typeface="Times New Roman" panose="02020603050405020304" pitchFamily="18" charset="0"/>
                <a:cs typeface="Times New Roman" panose="02020603050405020304" pitchFamily="18" charset="0"/>
              </a:rPr>
              <a:t> wilayah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tersebar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sifat</a:t>
            </a:r>
            <a:r>
              <a:rPr lang="en-ID" sz="2400" dirty="0">
                <a:solidFill>
                  <a:schemeClr val="accent6">
                    <a:lumMod val="10000"/>
                  </a:schemeClr>
                </a:solidFill>
                <a:latin typeface="Times New Roman" panose="02020603050405020304" pitchFamily="18" charset="0"/>
                <a:cs typeface="Times New Roman" panose="02020603050405020304" pitchFamily="18" charset="0"/>
              </a:rPr>
              <a:t>/</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jarak</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teratur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br>
              <a:rPr lang="en-ID" sz="2400" dirty="0">
                <a:solidFill>
                  <a:schemeClr val="accent6">
                    <a:lumMod val="10000"/>
                  </a:schemeClr>
                </a:solidFill>
                <a:latin typeface="Times New Roman" panose="02020603050405020304" pitchFamily="18" charset="0"/>
                <a:cs typeface="Times New Roman" panose="02020603050405020304" pitchFamily="18" charset="0"/>
              </a:rPr>
            </a:br>
            <a:r>
              <a:rPr lang="en-ID" sz="2400" dirty="0">
                <a:solidFill>
                  <a:schemeClr val="accent6">
                    <a:lumMod val="10000"/>
                  </a:schemeClr>
                </a:solidFill>
                <a:latin typeface="Times New Roman" panose="02020603050405020304" pitchFamily="18" charset="0"/>
                <a:cs typeface="Times New Roman" panose="02020603050405020304" pitchFamily="18" charset="0"/>
              </a:rPr>
              <a:t>2. Pola Random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acak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menandakan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permukiman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terbentuk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memiliki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penyebaran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tidak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teratur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jarak</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berbeda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antara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satu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permukiman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permukiman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lainnya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br>
              <a:rPr lang="en-ID" sz="2400" dirty="0">
                <a:solidFill>
                  <a:schemeClr val="accent6">
                    <a:lumMod val="10000"/>
                  </a:schemeClr>
                </a:solidFill>
                <a:latin typeface="Times New Roman" panose="02020603050405020304" pitchFamily="18" charset="0"/>
                <a:cs typeface="Times New Roman" panose="02020603050405020304" pitchFamily="18" charset="0"/>
              </a:rPr>
            </a:br>
            <a:r>
              <a:rPr lang="en-ID" sz="2400" dirty="0">
                <a:solidFill>
                  <a:schemeClr val="accent6">
                    <a:lumMod val="10000"/>
                  </a:schemeClr>
                </a:solidFill>
                <a:latin typeface="Times New Roman" panose="02020603050405020304" pitchFamily="18" charset="0"/>
                <a:cs typeface="Times New Roman" panose="02020603050405020304" pitchFamily="18" charset="0"/>
              </a:rPr>
              <a:t>3. Pola Clustered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mengelompok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menggambarkan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pola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permukiman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jika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jarak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antar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lokasi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satu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lain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berdekatan</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cenderung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mengelompok</a:t>
            </a:r>
            <a:r>
              <a:rPr lang="en-ID" sz="2400" dirty="0">
                <a:solidFill>
                  <a:schemeClr val="accent6">
                    <a:lumMod val="10000"/>
                  </a:schemeClr>
                </a:solidFill>
                <a:latin typeface="Times New Roman" panose="02020603050405020304" pitchFamily="18" charset="0"/>
                <a:cs typeface="Times New Roman" panose="02020603050405020304" pitchFamily="18" charset="0"/>
              </a:rPr>
              <a:t> pada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tempat-tempat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tertentu</a:t>
            </a:r>
            <a:endParaRPr lang="en-ID" sz="2400" dirty="0">
              <a:solidFill>
                <a:schemeClr val="accent6">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2059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3C098-A1A6-C8A2-BB3F-71BD7C6C3CA5}"/>
              </a:ext>
            </a:extLst>
          </p:cNvPr>
          <p:cNvSpPr>
            <a:spLocks noGrp="1"/>
          </p:cNvSpPr>
          <p:nvPr>
            <p:ph type="title"/>
          </p:nvPr>
        </p:nvSpPr>
        <p:spPr>
          <a:xfrm>
            <a:off x="914400" y="914400"/>
            <a:ext cx="10538085" cy="1439056"/>
          </a:xfrm>
        </p:spPr>
        <p:txBody>
          <a:bodyPr/>
          <a:lstStyle/>
          <a:p>
            <a:r>
              <a:rPr lang="en-ID" sz="3600" dirty="0">
                <a:solidFill>
                  <a:schemeClr val="accent6">
                    <a:lumMod val="10000"/>
                  </a:schemeClr>
                </a:solidFill>
                <a:latin typeface="Times New Roman" panose="02020603050405020304" pitchFamily="18" charset="0"/>
                <a:cs typeface="Times New Roman" panose="02020603050405020304" pitchFamily="18" charset="0"/>
              </a:rPr>
              <a:t>Faktor-</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faktor</a:t>
            </a:r>
            <a:r>
              <a:rPr lang="en-ID" sz="3600" dirty="0">
                <a:solidFill>
                  <a:schemeClr val="accent6">
                    <a:lumMod val="10000"/>
                  </a:schemeClr>
                </a:solidFill>
                <a:latin typeface="Times New Roman" panose="02020603050405020304" pitchFamily="18" charset="0"/>
                <a:cs typeface="Times New Roman" panose="02020603050405020304" pitchFamily="18" charset="0"/>
              </a:rPr>
              <a:t> yang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menentukan</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masyarakat</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pemilihan</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tempat</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tinggal</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diungkapkan</a:t>
            </a:r>
            <a:r>
              <a:rPr lang="en-ID" sz="3600" dirty="0">
                <a:solidFill>
                  <a:schemeClr val="accent6">
                    <a:lumMod val="10000"/>
                  </a:schemeClr>
                </a:solidFill>
                <a:latin typeface="Times New Roman" panose="02020603050405020304" pitchFamily="18" charset="0"/>
                <a:cs typeface="Times New Roman" panose="02020603050405020304" pitchFamily="18" charset="0"/>
              </a:rPr>
              <a:t> oleh Drabkin (1980:68)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Paruntung</a:t>
            </a:r>
            <a:r>
              <a:rPr lang="en-ID" sz="3600" dirty="0">
                <a:solidFill>
                  <a:schemeClr val="accent6">
                    <a:lumMod val="10000"/>
                  </a:schemeClr>
                </a:solidFill>
                <a:latin typeface="Times New Roman" panose="02020603050405020304" pitchFamily="18" charset="0"/>
                <a:cs typeface="Times New Roman" panose="02020603050405020304" pitchFamily="18" charset="0"/>
              </a:rPr>
              <a:t> (2004),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yaitu</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sebagai</a:t>
            </a:r>
            <a:r>
              <a:rPr lang="en-ID" sz="3600" dirty="0">
                <a:solidFill>
                  <a:schemeClr val="accent6">
                    <a:lumMod val="10000"/>
                  </a:schemeClr>
                </a:solidFill>
                <a:latin typeface="Times New Roman" panose="02020603050405020304" pitchFamily="18" charset="0"/>
                <a:cs typeface="Times New Roman" panose="02020603050405020304" pitchFamily="18" charset="0"/>
              </a:rPr>
              <a:t> </a:t>
            </a:r>
            <a:r>
              <a:rPr lang="en-ID" sz="3600" dirty="0" err="1">
                <a:solidFill>
                  <a:schemeClr val="accent6">
                    <a:lumMod val="10000"/>
                  </a:schemeClr>
                </a:solidFill>
                <a:latin typeface="Times New Roman" panose="02020603050405020304" pitchFamily="18" charset="0"/>
                <a:cs typeface="Times New Roman" panose="02020603050405020304" pitchFamily="18" charset="0"/>
              </a:rPr>
              <a:t>berikut</a:t>
            </a:r>
            <a:r>
              <a:rPr lang="en-ID" sz="3600" dirty="0">
                <a:solidFill>
                  <a:schemeClr val="accent6">
                    <a:lumMod val="10000"/>
                  </a:schemeClr>
                </a:solidFill>
                <a:latin typeface="Times New Roman" panose="02020603050405020304" pitchFamily="18" charset="0"/>
                <a:cs typeface="Times New Roman" panose="02020603050405020304" pitchFamily="18" charset="0"/>
              </a:rPr>
              <a:t>:</a:t>
            </a:r>
          </a:p>
        </p:txBody>
      </p:sp>
      <p:sp>
        <p:nvSpPr>
          <p:cNvPr id="3" name="Text Placeholder 2">
            <a:extLst>
              <a:ext uri="{FF2B5EF4-FFF2-40B4-BE49-F238E27FC236}">
                <a16:creationId xmlns:a16="http://schemas.microsoft.com/office/drawing/2014/main" id="{6E63981D-D358-409C-9BE8-9DC9829C6DD5}"/>
              </a:ext>
            </a:extLst>
          </p:cNvPr>
          <p:cNvSpPr>
            <a:spLocks noGrp="1"/>
          </p:cNvSpPr>
          <p:nvPr>
            <p:ph type="body" sz="quarter" idx="13"/>
          </p:nvPr>
        </p:nvSpPr>
        <p:spPr>
          <a:xfrm>
            <a:off x="914401" y="2548329"/>
            <a:ext cx="10538084" cy="3922322"/>
          </a:xfrm>
        </p:spPr>
        <p:txBody>
          <a:bodyPr>
            <a:normAutofit/>
          </a:bodyPr>
          <a:lstStyle/>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aksesibilitas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berupa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kemudahan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transportasi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jarak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menuju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pusat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kota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(environment)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sosial</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fisik</a:t>
            </a:r>
            <a:r>
              <a:rPr lang="en-ID"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memberikan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kenyamanan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kepada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penghuni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dari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sosial</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memiliki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komunitas</a:t>
            </a:r>
            <a:r>
              <a:rPr lang="en-ID"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menyenangkan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untuk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berinteraksi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sedangkan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fisik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kebisingan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polusi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dalam</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tingkat</a:t>
            </a:r>
            <a:r>
              <a:rPr lang="en-ID" cap="none" dirty="0">
                <a:solidFill>
                  <a:schemeClr val="accent6">
                    <a:lumMod val="10000"/>
                  </a:schemeClr>
                </a:solidFill>
                <a:latin typeface="Times New Roman" panose="02020603050405020304" pitchFamily="18" charset="0"/>
                <a:cs typeface="Times New Roman" panose="02020603050405020304" pitchFamily="18" charset="0"/>
              </a:rPr>
              <a:t> minimal. </a:t>
            </a:r>
          </a:p>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kemudahan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untuk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mengakses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lapangan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pekerjaan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dimana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letak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tempat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tinggal</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berlokasi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pada wilayah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tingkat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peluang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kerja</a:t>
            </a:r>
            <a:r>
              <a:rPr lang="en-ID"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tinggi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ID" cap="none" dirty="0" err="1">
                <a:solidFill>
                  <a:schemeClr val="accent6">
                    <a:lumMod val="10000"/>
                  </a:schemeClr>
                </a:solidFill>
                <a:latin typeface="Times New Roman" panose="02020603050405020304" pitchFamily="18" charset="0"/>
                <a:cs typeface="Times New Roman" panose="02020603050405020304" pitchFamily="18" charset="0"/>
              </a:rPr>
              <a:t>tingkat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pelayanan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dalam</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hal</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ini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kelengkapan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fasilitas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sosial</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fasilitas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umum</a:t>
            </a:r>
            <a:r>
              <a:rPr lang="en-ID"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terdapat</a:t>
            </a:r>
            <a:r>
              <a:rPr lang="en-ID" cap="none" dirty="0">
                <a:solidFill>
                  <a:schemeClr val="accent6">
                    <a:lumMod val="10000"/>
                  </a:schemeClr>
                </a:solidFill>
                <a:latin typeface="Times New Roman" panose="02020603050405020304" pitchFamily="18" charset="0"/>
                <a:cs typeface="Times New Roman" panose="02020603050405020304" pitchFamily="18" charset="0"/>
              </a:rPr>
              <a:t> pada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lokasi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tempat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tinggal</a:t>
            </a:r>
            <a:r>
              <a:rPr lang="en-ID"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p>
        </p:txBody>
      </p:sp>
    </p:spTree>
    <p:extLst>
      <p:ext uri="{BB962C8B-B14F-4D97-AF65-F5344CB8AC3E}">
        <p14:creationId xmlns:p14="http://schemas.microsoft.com/office/powerpoint/2010/main" val="2920867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A0236-2143-A114-5345-8EE19EAB9D86}"/>
              </a:ext>
            </a:extLst>
          </p:cNvPr>
          <p:cNvSpPr>
            <a:spLocks noGrp="1"/>
          </p:cNvSpPr>
          <p:nvPr>
            <p:ph type="ctrTitle"/>
          </p:nvPr>
        </p:nvSpPr>
        <p:spPr/>
        <p:txBody>
          <a:bodyPr/>
          <a:lstStyle/>
          <a:p>
            <a:pPr marL="342900" indent="-342900" algn="l">
              <a:buFont typeface="Arial" panose="020B0604020202020204" pitchFamily="34" charset="0"/>
              <a:buChar char="•"/>
            </a:pPr>
            <a:r>
              <a:rPr lang="en-ID" sz="2400" dirty="0">
                <a:solidFill>
                  <a:schemeClr val="accent6">
                    <a:lumMod val="10000"/>
                  </a:schemeClr>
                </a:solidFill>
                <a:latin typeface="Times New Roman" panose="02020603050405020304" pitchFamily="18" charset="0"/>
                <a:cs typeface="Times New Roman" panose="02020603050405020304" pitchFamily="18" charset="0"/>
              </a:rPr>
              <a:t>Orang-orang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tinggal</a:t>
            </a:r>
            <a:r>
              <a:rPr lang="en-ID" sz="2400" dirty="0">
                <a:solidFill>
                  <a:schemeClr val="accent6">
                    <a:lumMod val="10000"/>
                  </a:schemeClr>
                </a:solidFill>
                <a:latin typeface="Times New Roman" panose="02020603050405020304" pitchFamily="18" charset="0"/>
                <a:cs typeface="Times New Roman" panose="02020603050405020304" pitchFamily="18" charset="0"/>
              </a:rPr>
              <a:t> di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dataran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tinggi</a:t>
            </a:r>
            <a:r>
              <a:rPr lang="en-ID" sz="2400" dirty="0">
                <a:solidFill>
                  <a:schemeClr val="accent6">
                    <a:lumMod val="10000"/>
                  </a:schemeClr>
                </a:solidFill>
                <a:latin typeface="Times New Roman" panose="02020603050405020304" pitchFamily="18" charset="0"/>
                <a:cs typeface="Times New Roman" panose="02020603050405020304" pitchFamily="18" charset="0"/>
              </a:rPr>
              <a:t> sangat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beresiko</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bagi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kelompok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rentan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ibu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hamil</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usia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lanjut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anak-anak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rawat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terjadi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bencana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alam</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longsor</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bencana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lainnya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Kemungkinan</a:t>
            </a:r>
            <a:r>
              <a:rPr lang="en-ID" sz="2400" dirty="0">
                <a:solidFill>
                  <a:schemeClr val="accent6">
                    <a:lumMod val="10000"/>
                  </a:schemeClr>
                </a:solidFill>
                <a:latin typeface="Times New Roman" panose="02020603050405020304" pitchFamily="18" charset="0"/>
                <a:cs typeface="Times New Roman" panose="02020603050405020304" pitchFamily="18" charset="0"/>
              </a:rPr>
              <a:t> lain yang di rasa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kan</a:t>
            </a:r>
            <a:r>
              <a:rPr lang="en-ID" sz="2400" dirty="0">
                <a:solidFill>
                  <a:schemeClr val="accent6">
                    <a:lumMod val="10000"/>
                  </a:schemeClr>
                </a:solidFill>
                <a:latin typeface="Times New Roman" panose="02020603050405020304" pitchFamily="18" charset="0"/>
                <a:cs typeface="Times New Roman" panose="02020603050405020304" pitchFamily="18" charset="0"/>
              </a:rPr>
              <a:t> oleh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mereka</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tinggal</a:t>
            </a:r>
            <a:r>
              <a:rPr lang="en-ID" sz="2400" dirty="0">
                <a:solidFill>
                  <a:schemeClr val="accent6">
                    <a:lumMod val="10000"/>
                  </a:schemeClr>
                </a:solidFill>
                <a:latin typeface="Times New Roman" panose="02020603050405020304" pitchFamily="18" charset="0"/>
                <a:cs typeface="Times New Roman" panose="02020603050405020304" pitchFamily="18" charset="0"/>
              </a:rPr>
              <a:t> di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dataran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tinggi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bisa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menyebabkan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kekurangan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oksigen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br>
              <a:rPr lang="en-ID" sz="2400" dirty="0">
                <a:solidFill>
                  <a:schemeClr val="accent6">
                    <a:lumMod val="10000"/>
                  </a:schemeClr>
                </a:solidFill>
                <a:latin typeface="Times New Roman" panose="02020603050405020304" pitchFamily="18" charset="0"/>
                <a:cs typeface="Times New Roman" panose="02020603050405020304" pitchFamily="18" charset="0"/>
              </a:rPr>
            </a:br>
            <a:r>
              <a:rPr lang="en-ID" sz="2400" dirty="0" err="1">
                <a:solidFill>
                  <a:schemeClr val="accent6">
                    <a:lumMod val="10000"/>
                  </a:schemeClr>
                </a:solidFill>
                <a:latin typeface="Times New Roman" panose="02020603050405020304" pitchFamily="18" charset="0"/>
                <a:cs typeface="Times New Roman" panose="02020603050405020304" pitchFamily="18" charset="0"/>
              </a:rPr>
              <a:t>Kondisi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ini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menyebabkan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jantung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bekerja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ekstra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keras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mendistribusikan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darah</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kaya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oksigen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seluruh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tubuh</a:t>
            </a:r>
            <a:r>
              <a:rPr lang="en-ID" sz="2400" dirty="0">
                <a:solidFill>
                  <a:schemeClr val="accent6">
                    <a:lumMod val="10000"/>
                  </a:schemeClr>
                </a:solidFill>
                <a:latin typeface="Times New Roman" panose="02020603050405020304" pitchFamily="18" charset="0"/>
                <a:cs typeface="Times New Roman" panose="02020603050405020304" pitchFamily="18" charset="0"/>
              </a:rPr>
              <a:t>. Kadar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oksigen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kurang</a:t>
            </a:r>
            <a:r>
              <a:rPr lang="en-ID" sz="2400" dirty="0">
                <a:solidFill>
                  <a:schemeClr val="accent6">
                    <a:lumMod val="10000"/>
                  </a:schemeClr>
                </a:solidFill>
                <a:latin typeface="Times New Roman" panose="02020603050405020304" pitchFamily="18" charset="0"/>
                <a:cs typeface="Times New Roman" panose="02020603050405020304" pitchFamily="18" charset="0"/>
              </a:rPr>
              <a:t> di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tubuh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dapat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memperburuk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kondisi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penderita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tekanan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darah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tinggi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maupun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gangguan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jantung</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gagal</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ginjal</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kronis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br>
              <a:rPr lang="en-ID" sz="2400" dirty="0">
                <a:solidFill>
                  <a:schemeClr val="accent6">
                    <a:lumMod val="10000"/>
                  </a:schemeClr>
                </a:solidFill>
                <a:latin typeface="Times New Roman" panose="02020603050405020304" pitchFamily="18" charset="0"/>
                <a:cs typeface="Times New Roman" panose="02020603050405020304" pitchFamily="18" charset="0"/>
              </a:rPr>
            </a:br>
            <a:r>
              <a:rPr lang="en-ID" sz="2400" dirty="0" err="1">
                <a:solidFill>
                  <a:schemeClr val="accent6">
                    <a:lumMod val="10000"/>
                  </a:schemeClr>
                </a:solidFill>
                <a:latin typeface="Times New Roman" panose="02020603050405020304" pitchFamily="18" charset="0"/>
                <a:cs typeface="Times New Roman" panose="02020603050405020304" pitchFamily="18" charset="0"/>
              </a:rPr>
              <a:t>Masalah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akses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menuju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tempat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pelayanan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400" dirty="0">
                <a:solidFill>
                  <a:schemeClr val="accent6">
                    <a:lumMod val="10000"/>
                  </a:schemeClr>
                </a:solidFill>
                <a:latin typeface="Times New Roman" panose="02020603050405020304" pitchFamily="18" charset="0"/>
                <a:cs typeface="Times New Roman" panose="02020603050405020304" pitchFamily="18" charset="0"/>
              </a:rPr>
              <a:t> juga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menjadi</a:t>
            </a:r>
            <a:r>
              <a:rPr lang="en-ID" sz="2400" dirty="0">
                <a:solidFill>
                  <a:schemeClr val="accent6">
                    <a:lumMod val="10000"/>
                  </a:schemeClr>
                </a:solidFill>
                <a:latin typeface="Times New Roman" panose="02020603050405020304" pitchFamily="18" charset="0"/>
                <a:cs typeface="Times New Roman" panose="02020603050405020304" pitchFamily="18" charset="0"/>
              </a:rPr>
              <a:t> salah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satu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kendala</a:t>
            </a:r>
            <a:r>
              <a:rPr lang="en-ID" sz="2400" dirty="0">
                <a:solidFill>
                  <a:schemeClr val="accent6">
                    <a:lumMod val="10000"/>
                  </a:schemeClr>
                </a:solidFill>
                <a:latin typeface="Times New Roman" panose="02020603050405020304" pitchFamily="18" charset="0"/>
                <a:cs typeface="Times New Roman" panose="02020603050405020304" pitchFamily="18" charset="0"/>
              </a:rPr>
              <a:t> lain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harus</a:t>
            </a:r>
            <a:r>
              <a:rPr lang="en-ID" sz="2400" dirty="0">
                <a:solidFill>
                  <a:schemeClr val="accent6">
                    <a:lumMod val="10000"/>
                  </a:schemeClr>
                </a:solidFill>
                <a:latin typeface="Times New Roman" panose="02020603050405020304" pitchFamily="18" charset="0"/>
                <a:cs typeface="Times New Roman" panose="02020603050405020304" pitchFamily="18" charset="0"/>
              </a:rPr>
              <a:t> di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pertimbangkan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mencapai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tujuan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harus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melewati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jalan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menanjak</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berkelok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sehingga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kelompok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rentan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bisa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mencapai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akses</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cepat</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pertolongan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tepat</a:t>
            </a:r>
            <a:endParaRPr lang="en-ID" sz="2400" dirty="0">
              <a:solidFill>
                <a:schemeClr val="accent6">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9475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BD687-6B9E-E453-52BE-1282554038AA}"/>
              </a:ext>
            </a:extLst>
          </p:cNvPr>
          <p:cNvSpPr>
            <a:spLocks noGrp="1"/>
          </p:cNvSpPr>
          <p:nvPr>
            <p:ph type="title"/>
          </p:nvPr>
        </p:nvSpPr>
        <p:spPr>
          <a:xfrm>
            <a:off x="915924" y="202367"/>
            <a:ext cx="10360152" cy="1424066"/>
          </a:xfrm>
        </p:spPr>
        <p:txBody>
          <a:bodyPr/>
          <a:lstStyle/>
          <a:p>
            <a:r>
              <a:rPr lang="en-ID" sz="4400" dirty="0">
                <a:solidFill>
                  <a:schemeClr val="accent6">
                    <a:lumMod val="10000"/>
                  </a:schemeClr>
                </a:solidFill>
              </a:rPr>
              <a:t>Peran Bidan </a:t>
            </a:r>
            <a:r>
              <a:rPr lang="en-ID" sz="4400" dirty="0" err="1">
                <a:solidFill>
                  <a:schemeClr val="accent6">
                    <a:lumMod val="10000"/>
                  </a:schemeClr>
                </a:solidFill>
              </a:rPr>
              <a:t>Berdasarkan</a:t>
            </a:r>
            <a:r>
              <a:rPr lang="en-ID" sz="4400" dirty="0">
                <a:solidFill>
                  <a:schemeClr val="accent6">
                    <a:lumMod val="10000"/>
                  </a:schemeClr>
                </a:solidFill>
              </a:rPr>
              <a:t> </a:t>
            </a:r>
            <a:r>
              <a:rPr lang="en-ID" sz="4400" dirty="0" err="1">
                <a:solidFill>
                  <a:schemeClr val="accent6">
                    <a:lumMod val="10000"/>
                  </a:schemeClr>
                </a:solidFill>
              </a:rPr>
              <a:t>Kondisi</a:t>
            </a:r>
            <a:r>
              <a:rPr lang="en-ID" sz="4400" dirty="0">
                <a:solidFill>
                  <a:schemeClr val="accent6">
                    <a:lumMod val="10000"/>
                  </a:schemeClr>
                </a:solidFill>
              </a:rPr>
              <a:t> </a:t>
            </a:r>
            <a:r>
              <a:rPr lang="en-ID" sz="4400" dirty="0" err="1">
                <a:solidFill>
                  <a:schemeClr val="accent6">
                    <a:lumMod val="10000"/>
                  </a:schemeClr>
                </a:solidFill>
              </a:rPr>
              <a:t>Lingkungan</a:t>
            </a:r>
            <a:r>
              <a:rPr lang="en-ID" sz="4400" dirty="0">
                <a:solidFill>
                  <a:schemeClr val="accent6">
                    <a:lumMod val="10000"/>
                  </a:schemeClr>
                </a:solidFill>
              </a:rPr>
              <a:t> Dataran Tinggi</a:t>
            </a:r>
          </a:p>
        </p:txBody>
      </p:sp>
      <p:sp>
        <p:nvSpPr>
          <p:cNvPr id="3" name="Text Placeholder 2">
            <a:extLst>
              <a:ext uri="{FF2B5EF4-FFF2-40B4-BE49-F238E27FC236}">
                <a16:creationId xmlns:a16="http://schemas.microsoft.com/office/drawing/2014/main" id="{5C8B77AD-166B-5924-6D8E-E6482C158E96}"/>
              </a:ext>
            </a:extLst>
          </p:cNvPr>
          <p:cNvSpPr>
            <a:spLocks noGrp="1"/>
          </p:cNvSpPr>
          <p:nvPr>
            <p:ph type="body" sz="quarter" idx="13"/>
          </p:nvPr>
        </p:nvSpPr>
        <p:spPr>
          <a:xfrm>
            <a:off x="674557" y="1933732"/>
            <a:ext cx="11272604" cy="4721902"/>
          </a:xfrm>
        </p:spPr>
        <p:txBody>
          <a:bodyPr>
            <a:normAutofit/>
          </a:bodyPr>
          <a:lstStyle/>
          <a:p>
            <a:pPr algn="l"/>
            <a:r>
              <a:rPr lang="en-ID" b="1" cap="none" dirty="0">
                <a:solidFill>
                  <a:schemeClr val="accent6">
                    <a:lumMod val="10000"/>
                  </a:schemeClr>
                </a:solidFill>
                <a:latin typeface="Times New Roman" panose="02020603050405020304" pitchFamily="18" charset="0"/>
                <a:cs typeface="Times New Roman" panose="02020603050405020304" pitchFamily="18" charset="0"/>
              </a:rPr>
              <a:t>a.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promotif</a:t>
            </a:r>
            <a:r>
              <a:rPr lang="en-ID" b="1"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edukasi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tentang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kebutuhan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nutrisi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lebih</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tinggi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untuk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hamil</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karena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kebutuhan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energi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meningkat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edukasi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menjaga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kehangatan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tubuh</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bayi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b="1" cap="none" dirty="0">
                <a:solidFill>
                  <a:schemeClr val="accent6">
                    <a:lumMod val="10000"/>
                  </a:schemeClr>
                </a:solidFill>
                <a:latin typeface="Times New Roman" panose="02020603050405020304" pitchFamily="18" charset="0"/>
                <a:cs typeface="Times New Roman" panose="02020603050405020304" pitchFamily="18" charset="0"/>
              </a:rPr>
              <a:t>b.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preventif</a:t>
            </a:r>
            <a:r>
              <a:rPr lang="en-ID" b="1"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pemantauan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kehamilan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lebih</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intensif</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karena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risiko</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hipoksia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ringan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pada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janin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pencegahan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hipotermia</a:t>
            </a:r>
            <a:r>
              <a:rPr lang="en-ID" cap="none" dirty="0">
                <a:solidFill>
                  <a:schemeClr val="accent6">
                    <a:lumMod val="10000"/>
                  </a:schemeClr>
                </a:solidFill>
                <a:latin typeface="Times New Roman" panose="02020603050405020304" pitchFamily="18" charset="0"/>
                <a:cs typeface="Times New Roman" panose="02020603050405020304" pitchFamily="18" charset="0"/>
              </a:rPr>
              <a:t> pada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bayi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baru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lahir</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b="1" cap="none" dirty="0">
                <a:solidFill>
                  <a:schemeClr val="accent6">
                    <a:lumMod val="10000"/>
                  </a:schemeClr>
                </a:solidFill>
                <a:latin typeface="Times New Roman" panose="02020603050405020304" pitchFamily="18" charset="0"/>
                <a:cs typeface="Times New Roman" panose="02020603050405020304" pitchFamily="18" charset="0"/>
              </a:rPr>
              <a:t>c.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kuratif</a:t>
            </a:r>
            <a:r>
              <a:rPr lang="en-ID" b="1"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penanganan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kasus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anemia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sesak</a:t>
            </a:r>
            <a:r>
              <a:rPr lang="en-ID" cap="none" dirty="0">
                <a:solidFill>
                  <a:schemeClr val="accent6">
                    <a:lumMod val="10000"/>
                  </a:schemeClr>
                </a:solidFill>
                <a:latin typeface="Times New Roman" panose="02020603050405020304" pitchFamily="18" charset="0"/>
                <a:cs typeface="Times New Roman" panose="02020603050405020304" pitchFamily="18" charset="0"/>
              </a:rPr>
              <a:t> napas,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atau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gangguan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pertumbuhan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janin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rujukan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jika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ada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komplikasi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preeklamsia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atau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gangguan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oksigenasi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b="1" cap="none" dirty="0">
                <a:solidFill>
                  <a:schemeClr val="accent6">
                    <a:lumMod val="10000"/>
                  </a:schemeClr>
                </a:solidFill>
                <a:latin typeface="Times New Roman" panose="02020603050405020304" pitchFamily="18" charset="0"/>
                <a:cs typeface="Times New Roman" panose="02020603050405020304" pitchFamily="18" charset="0"/>
              </a:rPr>
              <a:t>d.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adaptasi</a:t>
            </a:r>
            <a:r>
              <a:rPr lang="en-ID" b="1" cap="none" dirty="0">
                <a:solidFill>
                  <a:schemeClr val="accent6">
                    <a:lumMod val="10000"/>
                  </a:schemeClr>
                </a:solidFill>
                <a:latin typeface="Times New Roman" panose="02020603050405020304" pitchFamily="18" charset="0"/>
                <a:cs typeface="Times New Roman" panose="02020603050405020304" pitchFamily="18" charset="0"/>
              </a:rPr>
              <a:t>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pelayanan</a:t>
            </a:r>
            <a:r>
              <a:rPr lang="en-ID" b="1"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menyesuaikan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pelayanan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akses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geografis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misalnya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kunjungan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rumah</a:t>
            </a:r>
            <a:r>
              <a:rPr lang="en-ID" cap="none" dirty="0">
                <a:solidFill>
                  <a:schemeClr val="accent6">
                    <a:lumMod val="1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58186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62B29-9C97-1353-714F-370A147ED5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0F8AF-14B2-1DB6-7ADE-5FD385598A0B}"/>
              </a:ext>
            </a:extLst>
          </p:cNvPr>
          <p:cNvSpPr>
            <a:spLocks noGrp="1"/>
          </p:cNvSpPr>
          <p:nvPr>
            <p:ph type="title"/>
          </p:nvPr>
        </p:nvSpPr>
        <p:spPr>
          <a:xfrm>
            <a:off x="915924" y="202367"/>
            <a:ext cx="10360152" cy="1424066"/>
          </a:xfrm>
        </p:spPr>
        <p:txBody>
          <a:bodyPr/>
          <a:lstStyle/>
          <a:p>
            <a:r>
              <a:rPr lang="en-ID" sz="4400" dirty="0">
                <a:solidFill>
                  <a:schemeClr val="accent6">
                    <a:lumMod val="10000"/>
                  </a:schemeClr>
                </a:solidFill>
              </a:rPr>
              <a:t>Peran Bidan </a:t>
            </a:r>
            <a:r>
              <a:rPr lang="en-ID" sz="4400" dirty="0" err="1">
                <a:solidFill>
                  <a:schemeClr val="accent6">
                    <a:lumMod val="10000"/>
                  </a:schemeClr>
                </a:solidFill>
              </a:rPr>
              <a:t>Berdasarkan</a:t>
            </a:r>
            <a:r>
              <a:rPr lang="en-ID" sz="4400" dirty="0">
                <a:solidFill>
                  <a:schemeClr val="accent6">
                    <a:lumMod val="10000"/>
                  </a:schemeClr>
                </a:solidFill>
              </a:rPr>
              <a:t> </a:t>
            </a:r>
            <a:r>
              <a:rPr lang="en-ID" sz="4400" dirty="0" err="1">
                <a:solidFill>
                  <a:schemeClr val="accent6">
                    <a:lumMod val="10000"/>
                  </a:schemeClr>
                </a:solidFill>
              </a:rPr>
              <a:t>Kondisi</a:t>
            </a:r>
            <a:r>
              <a:rPr lang="en-ID" sz="4400" dirty="0">
                <a:solidFill>
                  <a:schemeClr val="accent6">
                    <a:lumMod val="10000"/>
                  </a:schemeClr>
                </a:solidFill>
              </a:rPr>
              <a:t> </a:t>
            </a:r>
            <a:r>
              <a:rPr lang="en-ID" sz="4400" dirty="0" err="1">
                <a:solidFill>
                  <a:schemeClr val="accent6">
                    <a:lumMod val="10000"/>
                  </a:schemeClr>
                </a:solidFill>
              </a:rPr>
              <a:t>Lingkungan</a:t>
            </a:r>
            <a:r>
              <a:rPr lang="en-ID" sz="4400" dirty="0">
                <a:solidFill>
                  <a:schemeClr val="accent6">
                    <a:lumMod val="10000"/>
                  </a:schemeClr>
                </a:solidFill>
              </a:rPr>
              <a:t> Dataran </a:t>
            </a:r>
            <a:r>
              <a:rPr lang="en-ID" sz="4400" dirty="0" err="1">
                <a:solidFill>
                  <a:schemeClr val="accent6">
                    <a:lumMod val="10000"/>
                  </a:schemeClr>
                </a:solidFill>
              </a:rPr>
              <a:t>REndah</a:t>
            </a:r>
            <a:endParaRPr lang="en-ID" sz="4400" dirty="0">
              <a:solidFill>
                <a:schemeClr val="accent6">
                  <a:lumMod val="10000"/>
                </a:schemeClr>
              </a:solidFill>
            </a:endParaRPr>
          </a:p>
        </p:txBody>
      </p:sp>
      <p:sp>
        <p:nvSpPr>
          <p:cNvPr id="3" name="Text Placeholder 2">
            <a:extLst>
              <a:ext uri="{FF2B5EF4-FFF2-40B4-BE49-F238E27FC236}">
                <a16:creationId xmlns:a16="http://schemas.microsoft.com/office/drawing/2014/main" id="{F4485847-AEC2-D0B1-CE7C-7CD7DA7DD9DA}"/>
              </a:ext>
            </a:extLst>
          </p:cNvPr>
          <p:cNvSpPr>
            <a:spLocks noGrp="1"/>
          </p:cNvSpPr>
          <p:nvPr>
            <p:ph type="body" sz="quarter" idx="13"/>
          </p:nvPr>
        </p:nvSpPr>
        <p:spPr>
          <a:xfrm>
            <a:off x="674557" y="1933732"/>
            <a:ext cx="11272604" cy="4721902"/>
          </a:xfrm>
        </p:spPr>
        <p:txBody>
          <a:bodyPr>
            <a:normAutofit/>
          </a:bodyPr>
          <a:lstStyle/>
          <a:p>
            <a:pPr algn="l"/>
            <a:r>
              <a:rPr lang="en-ID" b="1" cap="none" dirty="0">
                <a:solidFill>
                  <a:schemeClr val="accent6">
                    <a:lumMod val="10000"/>
                  </a:schemeClr>
                </a:solidFill>
                <a:latin typeface="Times New Roman" panose="02020603050405020304" pitchFamily="18" charset="0"/>
                <a:cs typeface="Times New Roman" panose="02020603050405020304" pitchFamily="18" charset="0"/>
              </a:rPr>
              <a:t>a.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promotif</a:t>
            </a:r>
            <a:r>
              <a:rPr lang="en-ID" b="1"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edukasi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perilaku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hidup</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bersih</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sehat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phbs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penyuluhan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tentang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pencegahan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penyakit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berbasis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b="1" cap="none" dirty="0">
                <a:solidFill>
                  <a:schemeClr val="accent6">
                    <a:lumMod val="10000"/>
                  </a:schemeClr>
                </a:solidFill>
                <a:latin typeface="Times New Roman" panose="02020603050405020304" pitchFamily="18" charset="0"/>
                <a:cs typeface="Times New Roman" panose="02020603050405020304" pitchFamily="18" charset="0"/>
              </a:rPr>
              <a:t>b.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preventif</a:t>
            </a:r>
            <a:r>
              <a:rPr lang="en-ID" b="1"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mendorong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penggunaan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kelambu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menjaga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sanitasi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air,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pengelolaan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limbah</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pemantauan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tumbuh</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kembang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anak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secara</a:t>
            </a:r>
            <a:r>
              <a:rPr lang="en-ID" cap="none" dirty="0">
                <a:solidFill>
                  <a:schemeClr val="accent6">
                    <a:lumMod val="10000"/>
                  </a:schemeClr>
                </a:solidFill>
                <a:latin typeface="Times New Roman" panose="02020603050405020304" pitchFamily="18" charset="0"/>
                <a:cs typeface="Times New Roman" panose="02020603050405020304" pitchFamily="18" charset="0"/>
              </a:rPr>
              <a:t> rutin. </a:t>
            </a:r>
          </a:p>
          <a:p>
            <a:pPr algn="l"/>
            <a:r>
              <a:rPr lang="en-ID" b="1" cap="none" dirty="0">
                <a:solidFill>
                  <a:schemeClr val="accent6">
                    <a:lumMod val="10000"/>
                  </a:schemeClr>
                </a:solidFill>
                <a:latin typeface="Times New Roman" panose="02020603050405020304" pitchFamily="18" charset="0"/>
                <a:cs typeface="Times New Roman" panose="02020603050405020304" pitchFamily="18" charset="0"/>
              </a:rPr>
              <a:t>c.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kuratif</a:t>
            </a:r>
            <a:r>
              <a:rPr lang="en-ID" b="1"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penanganan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awal</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penyakit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diare</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demam</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infeksi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kulit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rujukan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cepat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jika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terjadi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komplikasi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b="1" cap="none" dirty="0">
                <a:solidFill>
                  <a:schemeClr val="accent6">
                    <a:lumMod val="10000"/>
                  </a:schemeClr>
                </a:solidFill>
                <a:latin typeface="Times New Roman" panose="02020603050405020304" pitchFamily="18" charset="0"/>
                <a:cs typeface="Times New Roman" panose="02020603050405020304" pitchFamily="18" charset="0"/>
              </a:rPr>
              <a:t>d.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pemberdayaan</a:t>
            </a:r>
            <a:r>
              <a:rPr lang="en-ID" b="1" cap="none" dirty="0">
                <a:solidFill>
                  <a:schemeClr val="accent6">
                    <a:lumMod val="10000"/>
                  </a:schemeClr>
                </a:solidFill>
                <a:latin typeface="Times New Roman" panose="02020603050405020304" pitchFamily="18" charset="0"/>
                <a:cs typeface="Times New Roman" panose="02020603050405020304" pitchFamily="18" charset="0"/>
              </a:rPr>
              <a:t> </a:t>
            </a:r>
            <a:r>
              <a:rPr lang="en-ID" b="1" cap="none" dirty="0" err="1">
                <a:solidFill>
                  <a:schemeClr val="accent6">
                    <a:lumMod val="10000"/>
                  </a:schemeClr>
                </a:solidFill>
                <a:latin typeface="Times New Roman" panose="02020603050405020304" pitchFamily="18" charset="0"/>
                <a:cs typeface="Times New Roman" panose="02020603050405020304" pitchFamily="18" charset="0"/>
              </a:rPr>
              <a:t>masyarakat</a:t>
            </a:r>
            <a:r>
              <a:rPr lang="en-ID" b="1" cap="none" dirty="0">
                <a:solidFill>
                  <a:schemeClr val="accent6">
                    <a:lumMod val="10000"/>
                  </a:schemeClr>
                </a:solidFill>
                <a:latin typeface="Times New Roman" panose="02020603050405020304" pitchFamily="18" charset="0"/>
                <a:cs typeface="Times New Roman" panose="02020603050405020304" pitchFamily="18" charset="0"/>
              </a:rPr>
              <a:t>:</a:t>
            </a: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melibatkan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kader</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keluarga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dalam</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menjaga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membentuk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kelompok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untuk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edukasi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070037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A49C0DA-C8AE-5ECC-149A-D60ECFF8C1EB}"/>
              </a:ext>
            </a:extLst>
          </p:cNvPr>
          <p:cNvSpPr>
            <a:spLocks noGrp="1"/>
          </p:cNvSpPr>
          <p:nvPr>
            <p:ph type="title"/>
          </p:nvPr>
        </p:nvSpPr>
        <p:spPr>
          <a:xfrm>
            <a:off x="1214204" y="2514600"/>
            <a:ext cx="10360152" cy="914400"/>
          </a:xfrm>
        </p:spPr>
        <p:txBody>
          <a:bodyPr/>
          <a:lstStyle/>
          <a:p>
            <a:r>
              <a:rPr lang="en-ID" b="1" dirty="0"/>
              <a:t>LINGKUNGAN RADIASI TENAGA KESEHATAN </a:t>
            </a:r>
            <a:endParaRPr lang="en-US" dirty="0"/>
          </a:p>
        </p:txBody>
      </p:sp>
      <p:sp>
        <p:nvSpPr>
          <p:cNvPr id="5" name="Slide Number Placeholder 4">
            <a:extLst>
              <a:ext uri="{FF2B5EF4-FFF2-40B4-BE49-F238E27FC236}">
                <a16:creationId xmlns:a16="http://schemas.microsoft.com/office/drawing/2014/main" id="{AF012FDC-7484-2B3B-E496-144348256B8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15</a:t>
            </a:fld>
            <a:endParaRPr lang="en-US" dirty="0"/>
          </a:p>
        </p:txBody>
      </p:sp>
    </p:spTree>
    <p:extLst>
      <p:ext uri="{BB962C8B-B14F-4D97-AF65-F5344CB8AC3E}">
        <p14:creationId xmlns:p14="http://schemas.microsoft.com/office/powerpoint/2010/main" val="3748348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97F60-88E2-C430-D52B-6604405AD55C}"/>
              </a:ext>
            </a:extLst>
          </p:cNvPr>
          <p:cNvSpPr>
            <a:spLocks noGrp="1"/>
          </p:cNvSpPr>
          <p:nvPr>
            <p:ph sz="quarter" idx="12"/>
          </p:nvPr>
        </p:nvSpPr>
        <p:spPr>
          <a:xfrm>
            <a:off x="734518" y="1439056"/>
            <a:ext cx="4152275" cy="4504543"/>
          </a:xfrm>
        </p:spPr>
        <p:txBody>
          <a:bodyPr>
            <a:normAutofit/>
          </a:bodyPr>
          <a:lstStyle/>
          <a:p>
            <a:r>
              <a:rPr lang="en-ID" sz="2400" dirty="0">
                <a:solidFill>
                  <a:schemeClr val="accent6">
                    <a:lumMod val="10000"/>
                  </a:schemeClr>
                </a:solidFill>
                <a:latin typeface="Times New Roman" panose="02020603050405020304" pitchFamily="18" charset="0"/>
                <a:cs typeface="Times New Roman" panose="02020603050405020304" pitchFamily="18" charset="0"/>
              </a:rPr>
              <a:t>Tenaga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medis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atau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tenaga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adalah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setiap</a:t>
            </a:r>
            <a:r>
              <a:rPr lang="en-ID" sz="2400" dirty="0">
                <a:solidFill>
                  <a:schemeClr val="accent6">
                    <a:lumMod val="10000"/>
                  </a:schemeClr>
                </a:solidFill>
                <a:latin typeface="Times New Roman" panose="02020603050405020304" pitchFamily="18" charset="0"/>
                <a:cs typeface="Times New Roman" panose="02020603050405020304" pitchFamily="18" charset="0"/>
              </a:rPr>
              <a:t> orang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mengabdikan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diri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bidang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serta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memiliki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pengetahuan</a:t>
            </a:r>
            <a:r>
              <a:rPr lang="en-ID" sz="2400" dirty="0">
                <a:solidFill>
                  <a:schemeClr val="accent6">
                    <a:lumMod val="10000"/>
                  </a:schemeClr>
                </a:solidFill>
                <a:latin typeface="Times New Roman" panose="02020603050405020304" pitchFamily="18" charset="0"/>
                <a:cs typeface="Times New Roman" panose="02020603050405020304" pitchFamily="18" charset="0"/>
              </a:rPr>
              <a:t> dan/</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atau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keterampilan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melalui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pendidikan</a:t>
            </a:r>
            <a:r>
              <a:rPr lang="en-ID" sz="2400" dirty="0">
                <a:solidFill>
                  <a:schemeClr val="accent6">
                    <a:lumMod val="10000"/>
                  </a:schemeClr>
                </a:solidFill>
                <a:latin typeface="Times New Roman" panose="02020603050405020304" pitchFamily="18" charset="0"/>
                <a:cs typeface="Times New Roman" panose="02020603050405020304" pitchFamily="18" charset="0"/>
              </a:rPr>
              <a:t> di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bidang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jenis</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tertentu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memerlukan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kewenangan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melakukan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upaya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endParaRPr lang="en-US" sz="2400" dirty="0">
              <a:solidFill>
                <a:schemeClr val="accent6">
                  <a:lumMod val="10000"/>
                </a:schemeClr>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D41D2D1-2613-E767-4A6E-6E9866DEF90B}"/>
              </a:ext>
            </a:extLst>
          </p:cNvPr>
          <p:cNvSpPr txBox="1"/>
          <p:nvPr/>
        </p:nvSpPr>
        <p:spPr>
          <a:xfrm>
            <a:off x="5771213" y="1320220"/>
            <a:ext cx="6262140" cy="3785652"/>
          </a:xfrm>
          <a:prstGeom prst="rect">
            <a:avLst/>
          </a:prstGeom>
          <a:noFill/>
        </p:spPr>
        <p:txBody>
          <a:bodyPr wrap="square">
            <a:spAutoFit/>
          </a:bodyPr>
          <a:lstStyle/>
          <a:p>
            <a:r>
              <a:rPr lang="en-ID" sz="2000" b="0" i="0" u="none" strike="noStrike" baseline="0" dirty="0" err="1">
                <a:solidFill>
                  <a:srgbClr val="000000"/>
                </a:solidFill>
                <a:latin typeface="Times New Roman" panose="02020603050405020304" pitchFamily="18" charset="0"/>
              </a:rPr>
              <a:t>Keselamatan</a:t>
            </a:r>
            <a:r>
              <a:rPr lang="en-ID" sz="2000" b="0" i="0" u="none" strike="noStrike" baseline="0" dirty="0">
                <a:solidFill>
                  <a:srgbClr val="000000"/>
                </a:solidFill>
                <a:latin typeface="Times New Roman" panose="02020603050405020304" pitchFamily="18" charset="0"/>
              </a:rPr>
              <a:t> dan </a:t>
            </a:r>
            <a:r>
              <a:rPr lang="en-ID" sz="2000" b="0" i="0" u="none" strike="noStrike" baseline="0" dirty="0" err="1">
                <a:solidFill>
                  <a:srgbClr val="000000"/>
                </a:solidFill>
                <a:latin typeface="Times New Roman" panose="02020603050405020304" pitchFamily="18" charset="0"/>
              </a:rPr>
              <a:t>kesehatan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kerja</a:t>
            </a:r>
            <a:r>
              <a:rPr lang="en-ID" sz="2000" b="0" i="0" u="none" strike="noStrike" baseline="0" dirty="0">
                <a:solidFill>
                  <a:srgbClr val="000000"/>
                </a:solidFill>
                <a:latin typeface="Times New Roman" panose="02020603050405020304" pitchFamily="18" charset="0"/>
              </a:rPr>
              <a:t> (K3) </a:t>
            </a:r>
            <a:r>
              <a:rPr lang="en-ID" sz="2000" b="0" i="0" u="none" strike="noStrike" baseline="0" dirty="0" err="1">
                <a:solidFill>
                  <a:srgbClr val="000000"/>
                </a:solidFill>
                <a:latin typeface="Times New Roman" panose="02020603050405020304" pitchFamily="18" charset="0"/>
              </a:rPr>
              <a:t>merupakan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suatu</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usaha</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untuj</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menciptakan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perlindungan</a:t>
            </a:r>
            <a:r>
              <a:rPr lang="en-ID" sz="2000" b="0" i="0" u="none" strike="noStrike" baseline="0" dirty="0">
                <a:solidFill>
                  <a:srgbClr val="000000"/>
                </a:solidFill>
                <a:latin typeface="Times New Roman" panose="02020603050405020304" pitchFamily="18" charset="0"/>
              </a:rPr>
              <a:t> dan </a:t>
            </a:r>
            <a:r>
              <a:rPr lang="en-ID" sz="2000" b="0" i="0" u="none" strike="noStrike" baseline="0" dirty="0" err="1">
                <a:solidFill>
                  <a:srgbClr val="000000"/>
                </a:solidFill>
                <a:latin typeface="Times New Roman" panose="02020603050405020304" pitchFamily="18" charset="0"/>
              </a:rPr>
              <a:t>keamanan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dari</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berbagai</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resiko</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kecelakaan</a:t>
            </a:r>
            <a:r>
              <a:rPr lang="en-ID" sz="2000" b="0" i="0" u="none" strike="noStrike" baseline="0" dirty="0">
                <a:solidFill>
                  <a:srgbClr val="000000"/>
                </a:solidFill>
                <a:latin typeface="Times New Roman" panose="02020603050405020304" pitchFamily="18" charset="0"/>
              </a:rPr>
              <a:t> dan </a:t>
            </a:r>
            <a:r>
              <a:rPr lang="en-ID" sz="2000" b="0" i="0" u="none" strike="noStrike" baseline="0" dirty="0" err="1">
                <a:solidFill>
                  <a:srgbClr val="000000"/>
                </a:solidFill>
                <a:latin typeface="Times New Roman" panose="02020603050405020304" pitchFamily="18" charset="0"/>
              </a:rPr>
              <a:t>bahaya</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baik</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fisik</a:t>
            </a:r>
            <a:r>
              <a:rPr lang="en-ID" sz="2000" b="0" i="0" u="none" strike="noStrike" baseline="0" dirty="0">
                <a:solidFill>
                  <a:srgbClr val="000000"/>
                </a:solidFill>
                <a:latin typeface="Times New Roman" panose="02020603050405020304" pitchFamily="18" charset="0"/>
              </a:rPr>
              <a:t>, mental </a:t>
            </a:r>
            <a:r>
              <a:rPr lang="en-ID" sz="2000" b="0" i="0" u="none" strike="noStrike" baseline="0" dirty="0" err="1">
                <a:solidFill>
                  <a:srgbClr val="000000"/>
                </a:solidFill>
                <a:latin typeface="Times New Roman" panose="02020603050405020304" pitchFamily="18" charset="0"/>
              </a:rPr>
              <a:t>maupun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emosional</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terhadap</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pekerja</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perusahaan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masyarakat</a:t>
            </a:r>
            <a:r>
              <a:rPr lang="en-ID" sz="2000" b="0" i="0" u="none" strike="noStrike" baseline="0" dirty="0">
                <a:solidFill>
                  <a:srgbClr val="000000"/>
                </a:solidFill>
                <a:latin typeface="Times New Roman" panose="02020603050405020304" pitchFamily="18" charset="0"/>
              </a:rPr>
              <a:t> dan </a:t>
            </a:r>
            <a:r>
              <a:rPr lang="en-ID" sz="2000" b="0" i="0" u="none" strike="noStrike" baseline="0" dirty="0" err="1">
                <a:solidFill>
                  <a:srgbClr val="000000"/>
                </a:solidFill>
                <a:latin typeface="Times New Roman" panose="02020603050405020304" pitchFamily="18" charset="0"/>
              </a:rPr>
              <a:t>lingkungan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Kecelakaan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yaitu</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suatu</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kejadian</a:t>
            </a:r>
            <a:r>
              <a:rPr lang="en-ID" sz="2000" b="0" i="0" u="none" strike="noStrike" baseline="0" dirty="0">
                <a:solidFill>
                  <a:srgbClr val="000000"/>
                </a:solidFill>
                <a:latin typeface="Times New Roman" panose="02020603050405020304" pitchFamily="18" charset="0"/>
              </a:rPr>
              <a:t> yang </a:t>
            </a:r>
            <a:r>
              <a:rPr lang="en-ID" sz="2000" b="0" i="0" u="none" strike="noStrike" baseline="0" dirty="0" err="1">
                <a:solidFill>
                  <a:srgbClr val="000000"/>
                </a:solidFill>
                <a:latin typeface="Times New Roman" panose="02020603050405020304" pitchFamily="18" charset="0"/>
              </a:rPr>
              <a:t>jelas</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tidak</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dikehendaki</a:t>
            </a:r>
            <a:r>
              <a:rPr lang="en-ID" sz="2000" b="0" i="0" u="none" strike="noStrike" baseline="0" dirty="0">
                <a:solidFill>
                  <a:srgbClr val="000000"/>
                </a:solidFill>
                <a:latin typeface="Times New Roman" panose="02020603050405020304" pitchFamily="18" charset="0"/>
              </a:rPr>
              <a:t> dan </a:t>
            </a:r>
            <a:r>
              <a:rPr lang="en-ID" sz="2000" b="0" i="0" u="none" strike="noStrike" baseline="0" dirty="0" err="1">
                <a:solidFill>
                  <a:srgbClr val="000000"/>
                </a:solidFill>
                <a:latin typeface="Times New Roman" panose="02020603050405020304" pitchFamily="18" charset="0"/>
              </a:rPr>
              <a:t>seringkali</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tidak</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terduga</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semua</a:t>
            </a:r>
            <a:r>
              <a:rPr lang="en-ID" sz="2000" b="0" i="0" u="none" strike="noStrike" baseline="0" dirty="0">
                <a:solidFill>
                  <a:srgbClr val="000000"/>
                </a:solidFill>
                <a:latin typeface="Times New Roman" panose="02020603050405020304" pitchFamily="18" charset="0"/>
              </a:rPr>
              <a:t> yang </a:t>
            </a:r>
            <a:r>
              <a:rPr lang="en-ID" sz="2000" b="0" i="0" u="none" strike="noStrike" baseline="0" dirty="0" err="1">
                <a:solidFill>
                  <a:srgbClr val="000000"/>
                </a:solidFill>
                <a:latin typeface="Times New Roman" panose="02020603050405020304" pitchFamily="18" charset="0"/>
              </a:rPr>
              <a:t>dapat</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menimbulkan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kerugian</a:t>
            </a:r>
            <a:r>
              <a:rPr lang="en-ID" sz="2000" b="0" i="0" u="none" strike="noStrike" baseline="0" dirty="0">
                <a:solidFill>
                  <a:srgbClr val="000000"/>
                </a:solidFill>
                <a:latin typeface="Times New Roman" panose="02020603050405020304" pitchFamily="18" charset="0"/>
              </a:rPr>
              <a:t> pada </a:t>
            </a:r>
            <a:r>
              <a:rPr lang="en-ID" sz="2000" b="0" i="0" u="none" strike="noStrike" baseline="0" dirty="0" err="1">
                <a:solidFill>
                  <a:srgbClr val="000000"/>
                </a:solidFill>
                <a:latin typeface="Times New Roman" panose="02020603050405020304" pitchFamily="18" charset="0"/>
              </a:rPr>
              <a:t>manusia</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menyebabkan</a:t>
            </a:r>
            <a:r>
              <a:rPr lang="en-ID" sz="2000" b="0" i="0" u="none" strike="noStrike" baseline="0" dirty="0">
                <a:solidFill>
                  <a:srgbClr val="000000"/>
                </a:solidFill>
                <a:latin typeface="Times New Roman" panose="02020603050405020304" pitchFamily="18" charset="0"/>
              </a:rPr>
              <a:t> orang </a:t>
            </a:r>
            <a:r>
              <a:rPr lang="en-ID" sz="2000" b="0" i="0" u="none" strike="noStrike" baseline="0" dirty="0" err="1">
                <a:solidFill>
                  <a:srgbClr val="000000"/>
                </a:solidFill>
                <a:latin typeface="Times New Roman" panose="02020603050405020304" pitchFamily="18" charset="0"/>
              </a:rPr>
              <a:t>cidera</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kerusakan</a:t>
            </a:r>
            <a:r>
              <a:rPr lang="en-ID" sz="2000" b="0" i="0" u="none" strike="noStrike" baseline="0" dirty="0">
                <a:solidFill>
                  <a:srgbClr val="000000"/>
                </a:solidFill>
                <a:latin typeface="Times New Roman" panose="02020603050405020304" pitchFamily="18" charset="0"/>
              </a:rPr>
              <a:t> property, </a:t>
            </a:r>
            <a:r>
              <a:rPr lang="en-ID" sz="2000" b="0" i="0" u="none" strike="noStrike" baseline="0" dirty="0" err="1">
                <a:solidFill>
                  <a:srgbClr val="000000"/>
                </a:solidFill>
                <a:latin typeface="Times New Roman" panose="02020603050405020304" pitchFamily="18" charset="0"/>
              </a:rPr>
              <a:t>lingkungan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ataupun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kegiatan</a:t>
            </a:r>
            <a:r>
              <a:rPr lang="en-ID" sz="2000" b="0" i="0" u="none" strike="noStrike" baseline="0" dirty="0">
                <a:solidFill>
                  <a:srgbClr val="000000"/>
                </a:solidFill>
                <a:latin typeface="Times New Roman" panose="02020603050405020304" pitchFamily="18" charset="0"/>
              </a:rPr>
              <a:t> proses </a:t>
            </a:r>
            <a:r>
              <a:rPr lang="en-ID" sz="2000" b="0" i="0" u="none" strike="noStrike" baseline="0" dirty="0" err="1">
                <a:solidFill>
                  <a:srgbClr val="000000"/>
                </a:solidFill>
                <a:latin typeface="Times New Roman" panose="02020603050405020304" pitchFamily="18" charset="0"/>
              </a:rPr>
              <a:t>kerja</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sebagai</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akibat</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dari</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kontrak</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dengan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sumber</a:t>
            </a:r>
            <a:r>
              <a:rPr lang="en-ID" sz="2000" b="0" i="0" u="none" strike="noStrike" baseline="0" dirty="0">
                <a:solidFill>
                  <a:srgbClr val="000000"/>
                </a:solidFill>
                <a:latin typeface="Times New Roman" panose="02020603050405020304" pitchFamily="18" charset="0"/>
              </a:rPr>
              <a:t> energy </a:t>
            </a:r>
            <a:r>
              <a:rPr lang="en-ID" sz="2000" b="0" i="0" u="none" strike="noStrike" baseline="0" dirty="0" err="1">
                <a:solidFill>
                  <a:srgbClr val="000000"/>
                </a:solidFill>
                <a:latin typeface="Times New Roman" panose="02020603050405020304" pitchFamily="18" charset="0"/>
              </a:rPr>
              <a:t>mekanis</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kimia</a:t>
            </a:r>
            <a:r>
              <a:rPr lang="en-ID" sz="2000" b="0" i="0" u="none" strike="noStrike" baseline="0" dirty="0">
                <a:solidFill>
                  <a:srgbClr val="000000"/>
                </a:solidFill>
                <a:latin typeface="Times New Roman" panose="02020603050405020304" pitchFamily="18" charset="0"/>
              </a:rPr>
              <a:t>, kinetic dan </a:t>
            </a:r>
            <a:r>
              <a:rPr lang="en-ID" sz="2000" b="0" i="0" u="none" strike="noStrike" baseline="0" dirty="0" err="1">
                <a:solidFill>
                  <a:srgbClr val="000000"/>
                </a:solidFill>
                <a:latin typeface="Times New Roman" panose="02020603050405020304" pitchFamily="18" charset="0"/>
              </a:rPr>
              <a:t>fisik</a:t>
            </a:r>
            <a:r>
              <a:rPr lang="en-ID" sz="2000" b="0" i="0" u="none" strike="noStrike" baseline="0" dirty="0">
                <a:solidFill>
                  <a:srgbClr val="000000"/>
                </a:solidFill>
                <a:latin typeface="Times New Roman" panose="02020603050405020304" pitchFamily="18" charset="0"/>
              </a:rPr>
              <a:t> yang </a:t>
            </a:r>
            <a:r>
              <a:rPr lang="en-ID" sz="2000" b="0" i="0" u="none" strike="noStrike" baseline="0" dirty="0" err="1">
                <a:solidFill>
                  <a:srgbClr val="000000"/>
                </a:solidFill>
                <a:latin typeface="Times New Roman" panose="02020603050405020304" pitchFamily="18" charset="0"/>
              </a:rPr>
              <a:t>melebihi</a:t>
            </a:r>
            <a:r>
              <a:rPr lang="en-ID" sz="2000" b="0" i="0" u="none" strike="noStrike" baseline="0" dirty="0">
                <a:solidFill>
                  <a:srgbClr val="000000"/>
                </a:solidFill>
                <a:latin typeface="Times New Roman" panose="02020603050405020304" pitchFamily="18" charset="0"/>
              </a:rPr>
              <a:t> batas </a:t>
            </a:r>
            <a:r>
              <a:rPr lang="en-ID" sz="2000" b="0" i="0" u="none" strike="noStrike" baseline="0" dirty="0" err="1">
                <a:solidFill>
                  <a:srgbClr val="000000"/>
                </a:solidFill>
                <a:latin typeface="Times New Roman" panose="02020603050405020304" pitchFamily="18" charset="0"/>
              </a:rPr>
              <a:t>kemampuan</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tubuh</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alat</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atau</a:t>
            </a:r>
            <a:r>
              <a:rPr lang="en-ID" sz="2000" b="0" i="0" u="none" strike="noStrike" baseline="0" dirty="0">
                <a:solidFill>
                  <a:srgbClr val="000000"/>
                </a:solidFill>
                <a:latin typeface="Times New Roman" panose="02020603050405020304" pitchFamily="18" charset="0"/>
              </a:rPr>
              <a:t> </a:t>
            </a:r>
            <a:r>
              <a:rPr lang="en-ID" sz="2000" b="0" i="0" u="none" strike="noStrike" baseline="0" dirty="0" err="1">
                <a:solidFill>
                  <a:srgbClr val="000000"/>
                </a:solidFill>
                <a:latin typeface="Times New Roman" panose="02020603050405020304" pitchFamily="18" charset="0"/>
              </a:rPr>
              <a:t>struktur</a:t>
            </a:r>
            <a:r>
              <a:rPr lang="en-ID" sz="2000" b="0" i="0" u="none" strike="noStrike" baseline="0" dirty="0">
                <a:solidFill>
                  <a:srgbClr val="000000"/>
                </a:solidFill>
                <a:latin typeface="Times New Roman" panose="02020603050405020304" pitchFamily="18" charset="0"/>
              </a:rPr>
              <a:t> </a:t>
            </a:r>
            <a:endParaRPr lang="en-ID" sz="2000" dirty="0"/>
          </a:p>
        </p:txBody>
      </p:sp>
    </p:spTree>
    <p:extLst>
      <p:ext uri="{BB962C8B-B14F-4D97-AF65-F5344CB8AC3E}">
        <p14:creationId xmlns:p14="http://schemas.microsoft.com/office/powerpoint/2010/main" val="859909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3ADB94-FC21-07C5-1FC9-E729C5DEDFC6}"/>
              </a:ext>
            </a:extLst>
          </p:cNvPr>
          <p:cNvSpPr>
            <a:spLocks noGrp="1"/>
          </p:cNvSpPr>
          <p:nvPr>
            <p:ph sz="quarter" idx="12"/>
          </p:nvPr>
        </p:nvSpPr>
        <p:spPr>
          <a:xfrm>
            <a:off x="914399" y="1469036"/>
            <a:ext cx="3837484" cy="4410555"/>
          </a:xfrm>
        </p:spPr>
        <p:txBody>
          <a:bodyPr>
            <a:normAutofit fontScale="92500" lnSpcReduction="10000"/>
          </a:bodyPr>
          <a:lstStyle/>
          <a:p>
            <a:r>
              <a:rPr lang="en-ID" sz="2400" dirty="0" err="1">
                <a:solidFill>
                  <a:schemeClr val="accent6">
                    <a:lumMod val="10000"/>
                  </a:schemeClr>
                </a:solidFill>
                <a:latin typeface="Times New Roman" panose="02020603050405020304" pitchFamily="18" charset="0"/>
                <a:cs typeface="Times New Roman" panose="02020603050405020304" pitchFamily="18" charset="0"/>
              </a:rPr>
              <a:t>Radiologi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adalah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cabang</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atau</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spesialisasi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kedokteran</a:t>
            </a:r>
            <a:r>
              <a:rPr lang="en-ID" sz="2400" dirty="0">
                <a:solidFill>
                  <a:schemeClr val="accent6">
                    <a:lumMod val="10000"/>
                  </a:schemeClr>
                </a:solidFill>
                <a:latin typeface="Times New Roman" panose="02020603050405020304" pitchFamily="18" charset="0"/>
                <a:cs typeface="Times New Roman" panose="02020603050405020304" pitchFamily="18" charset="0"/>
              </a:rPr>
              <a:t> yang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berhubungan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studi</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penerapan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berbagai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teknologi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pencitraan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untuk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mendiagnosis</a:t>
            </a:r>
            <a:r>
              <a:rPr lang="en-ID" sz="2400" dirty="0">
                <a:solidFill>
                  <a:schemeClr val="accent6">
                    <a:lumMod val="10000"/>
                  </a:schemeClr>
                </a:solidFill>
                <a:latin typeface="Times New Roman" panose="02020603050405020304" pitchFamily="18" charset="0"/>
                <a:cs typeface="Times New Roman" panose="02020603050405020304" pitchFamily="18" charset="0"/>
              </a:rPr>
              <a: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mengobati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penyakit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Pencitraan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dapat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menggunakan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sinar</a:t>
            </a:r>
            <a:r>
              <a:rPr lang="en-ID" sz="2400" dirty="0">
                <a:solidFill>
                  <a:schemeClr val="accent6">
                    <a:lumMod val="10000"/>
                  </a:schemeClr>
                </a:solidFill>
                <a:latin typeface="Times New Roman" panose="02020603050405020304" pitchFamily="18" charset="0"/>
                <a:cs typeface="Times New Roman" panose="02020603050405020304" pitchFamily="18" charset="0"/>
              </a:rPr>
              <a:t>-X, USG, CT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scan,tomografi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emisi</a:t>
            </a:r>
            <a:r>
              <a:rPr lang="en-ID" sz="2400" dirty="0">
                <a:solidFill>
                  <a:schemeClr val="accent6">
                    <a:lumMod val="10000"/>
                  </a:schemeClr>
                </a:solidFill>
                <a:latin typeface="Times New Roman" panose="02020603050405020304" pitchFamily="18" charset="0"/>
                <a:cs typeface="Times New Roman" panose="02020603050405020304" pitchFamily="18" charset="0"/>
              </a:rPr>
              <a:t> positron (PET) dan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MRI.Pencitraan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tersebut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menciptakan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gambar</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dari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konfigurasi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dalam</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dari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sebuah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objek</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padat</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bagian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tubuh</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manusia</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menggunakan</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energi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r>
              <a:rPr lang="en-ID" sz="2400"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sz="2400" dirty="0">
                <a:solidFill>
                  <a:schemeClr val="accent6">
                    <a:lumMod val="10000"/>
                  </a:schemeClr>
                </a:solidFill>
                <a:latin typeface="Times New Roman" panose="02020603050405020304" pitchFamily="18" charset="0"/>
                <a:cs typeface="Times New Roman" panose="02020603050405020304" pitchFamily="18" charset="0"/>
              </a:rPr>
              <a:t>. </a:t>
            </a:r>
            <a:endParaRPr lang="en-US" sz="2400" dirty="0">
              <a:solidFill>
                <a:schemeClr val="accent6">
                  <a:lumMod val="10000"/>
                </a:schemeClr>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7F576313-F1C8-57CB-82F6-54BC07D3B9F4}"/>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17</a:t>
            </a:fld>
            <a:endParaRPr lang="en-US" dirty="0"/>
          </a:p>
        </p:txBody>
      </p:sp>
      <p:sp>
        <p:nvSpPr>
          <p:cNvPr id="10" name="TextBox 9">
            <a:extLst>
              <a:ext uri="{FF2B5EF4-FFF2-40B4-BE49-F238E27FC236}">
                <a16:creationId xmlns:a16="http://schemas.microsoft.com/office/drawing/2014/main" id="{B1F27A26-F54D-079E-0705-D3D40559DCA1}"/>
              </a:ext>
            </a:extLst>
          </p:cNvPr>
          <p:cNvSpPr txBox="1"/>
          <p:nvPr/>
        </p:nvSpPr>
        <p:spPr>
          <a:xfrm>
            <a:off x="5260300" y="650781"/>
            <a:ext cx="6093500" cy="5693866"/>
          </a:xfrm>
          <a:prstGeom prst="rect">
            <a:avLst/>
          </a:prstGeom>
          <a:noFill/>
        </p:spPr>
        <p:txBody>
          <a:bodyPr wrap="square">
            <a:spAutoFit/>
          </a:bodyPr>
          <a:lstStyle/>
          <a:p>
            <a:pPr algn="l"/>
            <a:endParaRPr lang="en-ID" sz="2800" b="0" i="0" u="none" strike="noStrike" baseline="0" dirty="0">
              <a:solidFill>
                <a:srgbClr val="000000"/>
              </a:solidFill>
              <a:latin typeface="Times New Roman" panose="02020603050405020304" pitchFamily="18" charset="0"/>
            </a:endParaRPr>
          </a:p>
          <a:p>
            <a:r>
              <a:rPr lang="en-ID" sz="2400" b="0" i="0" u="none" strike="noStrike" baseline="0" dirty="0" err="1">
                <a:solidFill>
                  <a:srgbClr val="000000"/>
                </a:solidFill>
                <a:latin typeface="Times New Roman" panose="02020603050405020304" pitchFamily="18" charset="0"/>
              </a:rPr>
              <a:t>Radiasi</a:t>
            </a:r>
            <a:r>
              <a:rPr lang="en-ID" sz="2400" b="0" i="0" u="none" strike="noStrike" baseline="0" dirty="0">
                <a:solidFill>
                  <a:srgbClr val="000000"/>
                </a:solidFill>
                <a:latin typeface="Times New Roman" panose="02020603050405020304" pitchFamily="18" charset="0"/>
              </a:rPr>
              <a:t> Non-</a:t>
            </a:r>
            <a:r>
              <a:rPr lang="en-ID" sz="2400" b="0" i="0" u="none" strike="noStrike" baseline="0" dirty="0" err="1">
                <a:solidFill>
                  <a:srgbClr val="000000"/>
                </a:solidFill>
                <a:latin typeface="Times New Roman" panose="02020603050405020304" pitchFamily="18" charset="0"/>
              </a:rPr>
              <a:t>Ionisasi</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Radiasi</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disini</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tidak</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menghasilkan</a:t>
            </a:r>
            <a:r>
              <a:rPr lang="en-ID" sz="2400" b="0" i="0" u="none" strike="noStrike" baseline="0" dirty="0">
                <a:solidFill>
                  <a:srgbClr val="000000"/>
                </a:solidFill>
                <a:latin typeface="Times New Roman" panose="02020603050405020304" pitchFamily="18" charset="0"/>
              </a:rPr>
              <a:t> ion </a:t>
            </a:r>
            <a:r>
              <a:rPr lang="en-ID" sz="2400" b="0" i="0" u="none" strike="noStrike" baseline="0" dirty="0" err="1">
                <a:solidFill>
                  <a:srgbClr val="000000"/>
                </a:solidFill>
                <a:latin typeface="Times New Roman" panose="02020603050405020304" pitchFamily="18" charset="0"/>
              </a:rPr>
              <a:t>baru.Contohnya</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yaitu</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televise,microwere,dan</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paparan</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sinar</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matahari.Dampak</a:t>
            </a:r>
            <a:r>
              <a:rPr lang="en-ID" sz="2400" b="0" i="0" u="none" strike="noStrike" baseline="0" dirty="0">
                <a:solidFill>
                  <a:srgbClr val="000000"/>
                </a:solidFill>
                <a:latin typeface="Times New Roman" panose="02020603050405020304" pitchFamily="18" charset="0"/>
              </a:rPr>
              <a:t> yang </a:t>
            </a:r>
            <a:r>
              <a:rPr lang="en-ID" sz="2400" b="0" i="0" u="none" strike="noStrike" baseline="0" dirty="0" err="1">
                <a:solidFill>
                  <a:srgbClr val="000000"/>
                </a:solidFill>
                <a:latin typeface="Times New Roman" panose="02020603050405020304" pitchFamily="18" charset="0"/>
              </a:rPr>
              <a:t>ditimbulkan</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yaitu</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Hyperpigmentasi</a:t>
            </a:r>
            <a:r>
              <a:rPr lang="en-ID" sz="2400" b="0" i="0" u="none" strike="noStrike" baseline="0" dirty="0">
                <a:solidFill>
                  <a:srgbClr val="000000"/>
                </a:solidFill>
                <a:latin typeface="Times New Roman" panose="02020603050405020304" pitchFamily="18" charset="0"/>
              </a:rPr>
              <a:t> dan </a:t>
            </a:r>
            <a:r>
              <a:rPr lang="en-ID" sz="2400" b="0" i="0" u="none" strike="noStrike" baseline="0" dirty="0" err="1">
                <a:solidFill>
                  <a:srgbClr val="000000"/>
                </a:solidFill>
                <a:latin typeface="Times New Roman" panose="02020603050405020304" pitchFamily="18" charset="0"/>
              </a:rPr>
              <a:t>katarak</a:t>
            </a:r>
            <a:r>
              <a:rPr lang="en-ID" sz="2400" b="0" i="0" u="none" strike="noStrike" baseline="0" dirty="0">
                <a:solidFill>
                  <a:srgbClr val="000000"/>
                </a:solidFill>
                <a:latin typeface="Times New Roman" panose="02020603050405020304" pitchFamily="18" charset="0"/>
              </a:rPr>
              <a:t>. </a:t>
            </a:r>
          </a:p>
          <a:p>
            <a:r>
              <a:rPr lang="en-ID" sz="2400" b="0" i="0" u="none" strike="noStrike" baseline="0" dirty="0" err="1">
                <a:solidFill>
                  <a:srgbClr val="000000"/>
                </a:solidFill>
                <a:latin typeface="Times New Roman" panose="02020603050405020304" pitchFamily="18" charset="0"/>
              </a:rPr>
              <a:t>Radiasi</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Ionisasi</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Paparan</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radiasinya</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menghasilkan</a:t>
            </a:r>
            <a:r>
              <a:rPr lang="en-ID" sz="2400" b="0" i="0" u="none" strike="noStrike" baseline="0" dirty="0">
                <a:solidFill>
                  <a:srgbClr val="000000"/>
                </a:solidFill>
                <a:latin typeface="Times New Roman" panose="02020603050405020304" pitchFamily="18" charset="0"/>
              </a:rPr>
              <a:t> ion </a:t>
            </a:r>
            <a:r>
              <a:rPr lang="en-ID" sz="2400" b="0" i="0" u="none" strike="noStrike" baseline="0" dirty="0" err="1">
                <a:solidFill>
                  <a:srgbClr val="000000"/>
                </a:solidFill>
                <a:latin typeface="Times New Roman" panose="02020603050405020304" pitchFamily="18" charset="0"/>
              </a:rPr>
              <a:t>baru.Contohnya</a:t>
            </a:r>
            <a:r>
              <a:rPr lang="en-ID" sz="2400" b="0" i="0" u="none" strike="noStrike" baseline="0" dirty="0">
                <a:solidFill>
                  <a:srgbClr val="000000"/>
                </a:solidFill>
                <a:latin typeface="Times New Roman" panose="02020603050405020304" pitchFamily="18" charset="0"/>
              </a:rPr>
              <a:t> pada </a:t>
            </a:r>
            <a:r>
              <a:rPr lang="en-ID" sz="2400" b="0" i="0" u="none" strike="noStrike" baseline="0" dirty="0" err="1">
                <a:solidFill>
                  <a:srgbClr val="000000"/>
                </a:solidFill>
                <a:latin typeface="Times New Roman" panose="02020603050405020304" pitchFamily="18" charset="0"/>
              </a:rPr>
              <a:t>pembangkit</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listrik</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tenaga</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nuklir</a:t>
            </a:r>
            <a:r>
              <a:rPr lang="en-ID" sz="2400" b="0" i="0" u="none" strike="noStrike" baseline="0" dirty="0">
                <a:solidFill>
                  <a:srgbClr val="000000"/>
                </a:solidFill>
                <a:latin typeface="Times New Roman" panose="02020603050405020304" pitchFamily="18" charset="0"/>
              </a:rPr>
              <a:t>. </a:t>
            </a:r>
          </a:p>
          <a:p>
            <a:endParaRPr lang="en-ID" sz="2400" b="0" i="0" u="none" strike="noStrike" baseline="0" dirty="0">
              <a:solidFill>
                <a:srgbClr val="000000"/>
              </a:solidFill>
              <a:latin typeface="Times New Roman" panose="02020603050405020304" pitchFamily="18" charset="0"/>
            </a:endParaRPr>
          </a:p>
          <a:p>
            <a:r>
              <a:rPr lang="en-ID" sz="2400" b="0" i="0" u="none" strike="noStrike" baseline="0" dirty="0" err="1">
                <a:solidFill>
                  <a:srgbClr val="000000"/>
                </a:solidFill>
                <a:latin typeface="Times New Roman" panose="02020603050405020304" pitchFamily="18" charset="0"/>
              </a:rPr>
              <a:t>Efek</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radiasi</a:t>
            </a:r>
            <a:r>
              <a:rPr lang="en-ID" sz="2400" b="0" i="0" u="none" strike="noStrike" baseline="0" dirty="0">
                <a:solidFill>
                  <a:srgbClr val="000000"/>
                </a:solidFill>
                <a:latin typeface="Times New Roman" panose="02020603050405020304" pitchFamily="18" charset="0"/>
              </a:rPr>
              <a:t> pada </a:t>
            </a:r>
            <a:r>
              <a:rPr lang="en-ID" sz="2400" b="0" i="0" u="none" strike="noStrike" baseline="0" dirty="0" err="1">
                <a:solidFill>
                  <a:srgbClr val="000000"/>
                </a:solidFill>
                <a:latin typeface="Times New Roman" panose="02020603050405020304" pitchFamily="18" charset="0"/>
              </a:rPr>
              <a:t>objek</a:t>
            </a:r>
            <a:r>
              <a:rPr lang="en-ID" sz="2400" b="0" i="0" u="none" strike="noStrike" baseline="0" dirty="0">
                <a:solidFill>
                  <a:srgbClr val="000000"/>
                </a:solidFill>
                <a:latin typeface="Times New Roman" panose="02020603050405020304" pitchFamily="18" charset="0"/>
              </a:rPr>
              <a:t> yang </a:t>
            </a:r>
            <a:r>
              <a:rPr lang="en-ID" sz="2400" b="0" i="0" u="none" strike="noStrike" baseline="0" dirty="0" err="1">
                <a:solidFill>
                  <a:srgbClr val="000000"/>
                </a:solidFill>
                <a:latin typeface="Times New Roman" panose="02020603050405020304" pitchFamily="18" charset="0"/>
              </a:rPr>
              <a:t>terpapar</a:t>
            </a:r>
            <a:r>
              <a:rPr lang="en-ID" sz="2400" b="0" i="0" u="none" strike="noStrike" baseline="0" dirty="0">
                <a:solidFill>
                  <a:srgbClr val="000000"/>
                </a:solidFill>
                <a:latin typeface="Times New Roman" panose="02020603050405020304" pitchFamily="18" charset="0"/>
              </a:rPr>
              <a:t> sangat </a:t>
            </a:r>
            <a:r>
              <a:rPr lang="en-ID" sz="2400" b="0" i="0" u="none" strike="noStrike" baseline="0" dirty="0" err="1">
                <a:solidFill>
                  <a:srgbClr val="000000"/>
                </a:solidFill>
                <a:latin typeface="Times New Roman" panose="02020603050405020304" pitchFamily="18" charset="0"/>
              </a:rPr>
              <a:t>berbahaya</a:t>
            </a:r>
            <a:r>
              <a:rPr lang="en-ID" sz="2400" b="0" i="0" u="none" strike="noStrike" baseline="0" dirty="0">
                <a:solidFill>
                  <a:srgbClr val="000000"/>
                </a:solidFill>
                <a:latin typeface="Times New Roman" panose="02020603050405020304" pitchFamily="18" charset="0"/>
              </a:rPr>
              <a:t> dan </a:t>
            </a:r>
            <a:r>
              <a:rPr lang="en-ID" sz="2400" b="0" i="0" u="none" strike="noStrike" baseline="0" dirty="0" err="1">
                <a:solidFill>
                  <a:srgbClr val="000000"/>
                </a:solidFill>
                <a:latin typeface="Times New Roman" panose="02020603050405020304" pitchFamily="18" charset="0"/>
              </a:rPr>
              <a:t>bersifat</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komulatif</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dari</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penyinaran</a:t>
            </a:r>
            <a:r>
              <a:rPr lang="en-ID" sz="2400" b="0" i="0" u="none" strike="noStrike" baseline="0" dirty="0">
                <a:solidFill>
                  <a:srgbClr val="000000"/>
                </a:solidFill>
                <a:latin typeface="Times New Roman" panose="02020603050405020304" pitchFamily="18" charset="0"/>
              </a:rPr>
              <a:t> yang </a:t>
            </a:r>
            <a:r>
              <a:rPr lang="en-ID" sz="2400" b="0" i="0" u="none" strike="noStrike" baseline="0" dirty="0" err="1">
                <a:solidFill>
                  <a:srgbClr val="000000"/>
                </a:solidFill>
                <a:latin typeface="Times New Roman" panose="02020603050405020304" pitchFamily="18" charset="0"/>
              </a:rPr>
              <a:t>terus</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menerus</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Efek</a:t>
            </a:r>
            <a:r>
              <a:rPr lang="en-ID" sz="2400" b="0" i="0" u="none" strike="noStrike" baseline="0" dirty="0">
                <a:solidFill>
                  <a:srgbClr val="000000"/>
                </a:solidFill>
                <a:latin typeface="Times New Roman" panose="02020603050405020304" pitchFamily="18" charset="0"/>
              </a:rPr>
              <a:t> yang </a:t>
            </a:r>
            <a:r>
              <a:rPr lang="en-ID" sz="2400" b="0" i="0" u="none" strike="noStrike" baseline="0" dirty="0" err="1">
                <a:solidFill>
                  <a:srgbClr val="000000"/>
                </a:solidFill>
                <a:latin typeface="Times New Roman" panose="02020603050405020304" pitchFamily="18" charset="0"/>
              </a:rPr>
              <a:t>sering</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mucul</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antara</a:t>
            </a:r>
            <a:r>
              <a:rPr lang="en-ID" sz="2400" b="0" i="0" u="none" strike="noStrike" baseline="0" dirty="0">
                <a:solidFill>
                  <a:srgbClr val="000000"/>
                </a:solidFill>
                <a:latin typeface="Times New Roman" panose="02020603050405020304" pitchFamily="18" charset="0"/>
              </a:rPr>
              <a:t> lain </a:t>
            </a:r>
            <a:r>
              <a:rPr lang="en-ID" sz="2400" b="0" i="0" u="none" strike="noStrike" baseline="0" dirty="0" err="1">
                <a:solidFill>
                  <a:srgbClr val="000000"/>
                </a:solidFill>
                <a:latin typeface="Times New Roman" panose="02020603050405020304" pitchFamily="18" charset="0"/>
              </a:rPr>
              <a:t>erithema</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alergi</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hingga</a:t>
            </a:r>
            <a:r>
              <a:rPr lang="en-ID" sz="2400" b="0" i="0" u="none" strike="noStrike" baseline="0" dirty="0">
                <a:solidFill>
                  <a:srgbClr val="000000"/>
                </a:solidFill>
                <a:latin typeface="Times New Roman" panose="02020603050405020304" pitchFamily="18" charset="0"/>
              </a:rPr>
              <a:t> </a:t>
            </a:r>
            <a:r>
              <a:rPr lang="en-ID" sz="2400" b="0" i="0" u="none" strike="noStrike" baseline="0" dirty="0" err="1">
                <a:solidFill>
                  <a:srgbClr val="000000"/>
                </a:solidFill>
                <a:latin typeface="Times New Roman" panose="02020603050405020304" pitchFamily="18" charset="0"/>
              </a:rPr>
              <a:t>mutasi</a:t>
            </a:r>
            <a:r>
              <a:rPr lang="en-ID" sz="2400" b="0" i="0" u="none" strike="noStrike" baseline="0" dirty="0">
                <a:solidFill>
                  <a:srgbClr val="000000"/>
                </a:solidFill>
                <a:latin typeface="Times New Roman" panose="02020603050405020304" pitchFamily="18" charset="0"/>
              </a:rPr>
              <a:t> genetic</a:t>
            </a:r>
            <a:r>
              <a:rPr lang="en-ID" sz="2400" dirty="0">
                <a:solidFill>
                  <a:srgbClr val="000000"/>
                </a:solidFill>
                <a:latin typeface="Times New Roman" panose="02020603050405020304" pitchFamily="18" charset="0"/>
              </a:rPr>
              <a:t>, </a:t>
            </a:r>
            <a:r>
              <a:rPr lang="en-ID" sz="2400" dirty="0" err="1">
                <a:solidFill>
                  <a:srgbClr val="000000"/>
                </a:solidFill>
                <a:latin typeface="Times New Roman" panose="02020603050405020304" pitchFamily="18" charset="0"/>
              </a:rPr>
              <a:t>kanker</a:t>
            </a:r>
            <a:endParaRPr lang="en-ID" sz="2400" dirty="0"/>
          </a:p>
        </p:txBody>
      </p:sp>
    </p:spTree>
    <p:extLst>
      <p:ext uri="{BB962C8B-B14F-4D97-AF65-F5344CB8AC3E}">
        <p14:creationId xmlns:p14="http://schemas.microsoft.com/office/powerpoint/2010/main" val="53780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B0F3C-5228-C9FB-1212-1D4894C80B46}"/>
              </a:ext>
            </a:extLst>
          </p:cNvPr>
          <p:cNvSpPr>
            <a:spLocks noGrp="1"/>
          </p:cNvSpPr>
          <p:nvPr>
            <p:ph sz="quarter" idx="13"/>
          </p:nvPr>
        </p:nvSpPr>
        <p:spPr>
          <a:xfrm>
            <a:off x="914704" y="978409"/>
            <a:ext cx="9278912" cy="1389889"/>
          </a:xfrm>
        </p:spPr>
        <p:txBody>
          <a:bodyPr>
            <a:normAutofit lnSpcReduction="10000"/>
          </a:bodyPr>
          <a:lstStyle/>
          <a:p>
            <a:pPr marL="0" indent="0">
              <a:buNone/>
            </a:pPr>
            <a:r>
              <a:rPr lang="en-ID" sz="2400" dirty="0">
                <a:solidFill>
                  <a:schemeClr val="accent6">
                    <a:lumMod val="10000"/>
                  </a:schemeClr>
                </a:solidFill>
              </a:rPr>
              <a:t>Bila </a:t>
            </a:r>
            <a:r>
              <a:rPr lang="en-ID" sz="2400" dirty="0" err="1">
                <a:solidFill>
                  <a:schemeClr val="accent6">
                    <a:lumMod val="10000"/>
                  </a:schemeClr>
                </a:solidFill>
              </a:rPr>
              <a:t>terpapar</a:t>
            </a:r>
            <a:r>
              <a:rPr lang="en-ID" sz="2400" dirty="0">
                <a:solidFill>
                  <a:schemeClr val="accent6">
                    <a:lumMod val="10000"/>
                  </a:schemeClr>
                </a:solidFill>
              </a:rPr>
              <a:t> </a:t>
            </a:r>
            <a:r>
              <a:rPr lang="en-ID" sz="2400" dirty="0" err="1">
                <a:solidFill>
                  <a:schemeClr val="accent6">
                    <a:lumMod val="10000"/>
                  </a:schemeClr>
                </a:solidFill>
              </a:rPr>
              <a:t>radiasi</a:t>
            </a:r>
            <a:r>
              <a:rPr lang="en-ID" sz="2400" dirty="0">
                <a:solidFill>
                  <a:schemeClr val="accent6">
                    <a:lumMod val="10000"/>
                  </a:schemeClr>
                </a:solidFill>
              </a:rPr>
              <a:t> pada </a:t>
            </a:r>
            <a:r>
              <a:rPr lang="en-ID" sz="2400" dirty="0" err="1">
                <a:solidFill>
                  <a:schemeClr val="accent6">
                    <a:lumMod val="10000"/>
                  </a:schemeClr>
                </a:solidFill>
              </a:rPr>
              <a:t>dosis</a:t>
            </a:r>
            <a:r>
              <a:rPr lang="en-ID" sz="2400" dirty="0">
                <a:solidFill>
                  <a:schemeClr val="accent6">
                    <a:lumMod val="10000"/>
                  </a:schemeClr>
                </a:solidFill>
              </a:rPr>
              <a:t> yang </a:t>
            </a:r>
            <a:r>
              <a:rPr lang="en-ID" sz="2400" dirty="0" err="1">
                <a:solidFill>
                  <a:schemeClr val="accent6">
                    <a:lumMod val="10000"/>
                  </a:schemeClr>
                </a:solidFill>
              </a:rPr>
              <a:t>tinggi</a:t>
            </a:r>
            <a:r>
              <a:rPr lang="en-ID" sz="2400" dirty="0">
                <a:solidFill>
                  <a:schemeClr val="accent6">
                    <a:lumMod val="10000"/>
                  </a:schemeClr>
                </a:solidFill>
              </a:rPr>
              <a:t> </a:t>
            </a:r>
            <a:r>
              <a:rPr lang="en-ID" sz="2400" dirty="0" err="1">
                <a:solidFill>
                  <a:schemeClr val="accent6">
                    <a:lumMod val="10000"/>
                  </a:schemeClr>
                </a:solidFill>
              </a:rPr>
              <a:t>dalam</a:t>
            </a:r>
            <a:r>
              <a:rPr lang="en-ID" sz="2400" dirty="0">
                <a:solidFill>
                  <a:schemeClr val="accent6">
                    <a:lumMod val="10000"/>
                  </a:schemeClr>
                </a:solidFill>
              </a:rPr>
              <a:t> </a:t>
            </a:r>
            <a:r>
              <a:rPr lang="en-ID" sz="2400" dirty="0" err="1">
                <a:solidFill>
                  <a:schemeClr val="accent6">
                    <a:lumMod val="10000"/>
                  </a:schemeClr>
                </a:solidFill>
              </a:rPr>
              <a:t>satu</a:t>
            </a:r>
            <a:r>
              <a:rPr lang="en-ID" sz="2400" dirty="0">
                <a:solidFill>
                  <a:schemeClr val="accent6">
                    <a:lumMod val="10000"/>
                  </a:schemeClr>
                </a:solidFill>
              </a:rPr>
              <a:t> </a:t>
            </a:r>
            <a:r>
              <a:rPr lang="en-ID" sz="2400" dirty="0" err="1">
                <a:solidFill>
                  <a:schemeClr val="accent6">
                    <a:lumMod val="10000"/>
                  </a:schemeClr>
                </a:solidFill>
              </a:rPr>
              <a:t>waktu</a:t>
            </a:r>
            <a:r>
              <a:rPr lang="en-ID" sz="2400" dirty="0">
                <a:solidFill>
                  <a:schemeClr val="accent6">
                    <a:lumMod val="10000"/>
                  </a:schemeClr>
                </a:solidFill>
              </a:rPr>
              <a:t> </a:t>
            </a:r>
            <a:r>
              <a:rPr lang="en-ID" sz="2400" dirty="0" err="1">
                <a:solidFill>
                  <a:schemeClr val="accent6">
                    <a:lumMod val="10000"/>
                  </a:schemeClr>
                </a:solidFill>
              </a:rPr>
              <a:t>atau</a:t>
            </a:r>
            <a:r>
              <a:rPr lang="en-ID" sz="2400" dirty="0">
                <a:solidFill>
                  <a:schemeClr val="accent6">
                    <a:lumMod val="10000"/>
                  </a:schemeClr>
                </a:solidFill>
              </a:rPr>
              <a:t> </a:t>
            </a:r>
            <a:r>
              <a:rPr lang="en-ID" sz="2400" dirty="0" err="1">
                <a:solidFill>
                  <a:schemeClr val="accent6">
                    <a:lumMod val="10000"/>
                  </a:schemeClr>
                </a:solidFill>
              </a:rPr>
              <a:t>jangka</a:t>
            </a:r>
            <a:r>
              <a:rPr lang="en-ID" sz="2400" dirty="0">
                <a:solidFill>
                  <a:schemeClr val="accent6">
                    <a:lumMod val="10000"/>
                  </a:schemeClr>
                </a:solidFill>
              </a:rPr>
              <a:t> </a:t>
            </a:r>
            <a:r>
              <a:rPr lang="en-ID" sz="2400" dirty="0" err="1">
                <a:solidFill>
                  <a:schemeClr val="accent6">
                    <a:lumMod val="10000"/>
                  </a:schemeClr>
                </a:solidFill>
              </a:rPr>
              <a:t>pendek</a:t>
            </a:r>
            <a:r>
              <a:rPr lang="en-ID" sz="2400" dirty="0">
                <a:solidFill>
                  <a:schemeClr val="accent6">
                    <a:lumMod val="10000"/>
                  </a:schemeClr>
                </a:solidFill>
              </a:rPr>
              <a:t> </a:t>
            </a:r>
            <a:r>
              <a:rPr lang="en-ID" sz="2400" dirty="0" err="1">
                <a:solidFill>
                  <a:schemeClr val="accent6">
                    <a:lumMod val="10000"/>
                  </a:schemeClr>
                </a:solidFill>
              </a:rPr>
              <a:t>dapat</a:t>
            </a:r>
            <a:r>
              <a:rPr lang="en-ID" sz="2400" dirty="0">
                <a:solidFill>
                  <a:schemeClr val="accent6">
                    <a:lumMod val="10000"/>
                  </a:schemeClr>
                </a:solidFill>
              </a:rPr>
              <a:t> </a:t>
            </a:r>
            <a:r>
              <a:rPr lang="en-ID" sz="2400" dirty="0" err="1">
                <a:solidFill>
                  <a:schemeClr val="accent6">
                    <a:lumMod val="10000"/>
                  </a:schemeClr>
                </a:solidFill>
              </a:rPr>
              <a:t>menimbulkan</a:t>
            </a:r>
            <a:r>
              <a:rPr lang="en-ID" sz="2400" dirty="0">
                <a:solidFill>
                  <a:schemeClr val="accent6">
                    <a:lumMod val="10000"/>
                  </a:schemeClr>
                </a:solidFill>
              </a:rPr>
              <a:t> </a:t>
            </a:r>
            <a:r>
              <a:rPr lang="en-ID" sz="2400" dirty="0" err="1">
                <a:solidFill>
                  <a:schemeClr val="accent6">
                    <a:lumMod val="10000"/>
                  </a:schemeClr>
                </a:solidFill>
              </a:rPr>
              <a:t>beberapa</a:t>
            </a:r>
            <a:r>
              <a:rPr lang="en-ID" sz="2400" dirty="0">
                <a:solidFill>
                  <a:schemeClr val="accent6">
                    <a:lumMod val="10000"/>
                  </a:schemeClr>
                </a:solidFill>
              </a:rPr>
              <a:t> </a:t>
            </a:r>
            <a:r>
              <a:rPr lang="en-ID" sz="2400" dirty="0" err="1">
                <a:solidFill>
                  <a:schemeClr val="accent6">
                    <a:lumMod val="10000"/>
                  </a:schemeClr>
                </a:solidFill>
              </a:rPr>
              <a:t>gejala</a:t>
            </a:r>
            <a:r>
              <a:rPr lang="en-ID" sz="2400" dirty="0">
                <a:solidFill>
                  <a:schemeClr val="accent6">
                    <a:lumMod val="10000"/>
                  </a:schemeClr>
                </a:solidFill>
              </a:rPr>
              <a:t> yang </a:t>
            </a:r>
            <a:r>
              <a:rPr lang="en-ID" sz="2400" dirty="0" err="1">
                <a:solidFill>
                  <a:schemeClr val="accent6">
                    <a:lumMod val="10000"/>
                  </a:schemeClr>
                </a:solidFill>
              </a:rPr>
              <a:t>disebut</a:t>
            </a:r>
            <a:r>
              <a:rPr lang="en-ID" sz="2400" dirty="0">
                <a:solidFill>
                  <a:schemeClr val="accent6">
                    <a:lumMod val="10000"/>
                  </a:schemeClr>
                </a:solidFill>
              </a:rPr>
              <a:t> </a:t>
            </a:r>
            <a:r>
              <a:rPr lang="en-ID" sz="2400" dirty="0" err="1">
                <a:solidFill>
                  <a:schemeClr val="accent6">
                    <a:lumMod val="10000"/>
                  </a:schemeClr>
                </a:solidFill>
              </a:rPr>
              <a:t>sindrom</a:t>
            </a:r>
            <a:r>
              <a:rPr lang="en-ID" sz="2400" dirty="0">
                <a:solidFill>
                  <a:schemeClr val="accent6">
                    <a:lumMod val="10000"/>
                  </a:schemeClr>
                </a:solidFill>
              </a:rPr>
              <a:t> </a:t>
            </a:r>
            <a:r>
              <a:rPr lang="en-ID" sz="2400" dirty="0" err="1">
                <a:solidFill>
                  <a:schemeClr val="accent6">
                    <a:lumMod val="10000"/>
                  </a:schemeClr>
                </a:solidFill>
              </a:rPr>
              <a:t>radiasi</a:t>
            </a:r>
            <a:r>
              <a:rPr lang="en-ID" sz="2400" dirty="0">
                <a:solidFill>
                  <a:schemeClr val="accent6">
                    <a:lumMod val="10000"/>
                  </a:schemeClr>
                </a:solidFill>
              </a:rPr>
              <a:t> </a:t>
            </a:r>
            <a:r>
              <a:rPr lang="en-ID" sz="2400" dirty="0" err="1">
                <a:solidFill>
                  <a:schemeClr val="accent6">
                    <a:lumMod val="10000"/>
                  </a:schemeClr>
                </a:solidFill>
              </a:rPr>
              <a:t>akut</a:t>
            </a:r>
            <a:r>
              <a:rPr lang="en-ID" sz="2400" dirty="0">
                <a:solidFill>
                  <a:schemeClr val="accent6">
                    <a:lumMod val="10000"/>
                  </a:schemeClr>
                </a:solidFill>
              </a:rPr>
              <a:t>. </a:t>
            </a:r>
            <a:r>
              <a:rPr lang="en-ID" sz="2400" dirty="0" err="1">
                <a:solidFill>
                  <a:schemeClr val="accent6">
                    <a:lumMod val="10000"/>
                  </a:schemeClr>
                </a:solidFill>
              </a:rPr>
              <a:t>Gejalanya</a:t>
            </a:r>
            <a:r>
              <a:rPr lang="en-ID" sz="2400" dirty="0">
                <a:solidFill>
                  <a:schemeClr val="accent6">
                    <a:lumMod val="10000"/>
                  </a:schemeClr>
                </a:solidFill>
              </a:rPr>
              <a:t> </a:t>
            </a:r>
            <a:r>
              <a:rPr lang="en-ID" sz="2400" dirty="0" err="1">
                <a:solidFill>
                  <a:schemeClr val="accent6">
                    <a:lumMod val="10000"/>
                  </a:schemeClr>
                </a:solidFill>
              </a:rPr>
              <a:t>antara</a:t>
            </a:r>
            <a:r>
              <a:rPr lang="en-ID" sz="2400" dirty="0">
                <a:solidFill>
                  <a:schemeClr val="accent6">
                    <a:lumMod val="10000"/>
                  </a:schemeClr>
                </a:solidFill>
              </a:rPr>
              <a:t> lain:</a:t>
            </a:r>
            <a:endParaRPr lang="en-US" sz="2400" dirty="0">
              <a:solidFill>
                <a:schemeClr val="accent6">
                  <a:lumMod val="10000"/>
                </a:schemeClr>
              </a:solidFill>
            </a:endParaRPr>
          </a:p>
        </p:txBody>
      </p:sp>
      <p:sp>
        <p:nvSpPr>
          <p:cNvPr id="5" name="Content Placeholder 4">
            <a:extLst>
              <a:ext uri="{FF2B5EF4-FFF2-40B4-BE49-F238E27FC236}">
                <a16:creationId xmlns:a16="http://schemas.microsoft.com/office/drawing/2014/main" id="{7DA9EE9E-3073-7E11-3AA5-F77C3B48A97F}"/>
              </a:ext>
            </a:extLst>
          </p:cNvPr>
          <p:cNvSpPr>
            <a:spLocks noGrp="1"/>
          </p:cNvSpPr>
          <p:nvPr>
            <p:ph sz="quarter" idx="12"/>
          </p:nvPr>
        </p:nvSpPr>
        <p:spPr>
          <a:xfrm>
            <a:off x="1053105" y="2569463"/>
            <a:ext cx="9469990" cy="3840480"/>
          </a:xfrm>
        </p:spPr>
        <p:txBody>
          <a:bodyPr>
            <a:normAutofit/>
          </a:bodyPr>
          <a:lstStyle/>
          <a:p>
            <a:pPr marL="457200" indent="-457200">
              <a:buAutoNum type="arabicPeriod"/>
            </a:pPr>
            <a:r>
              <a:rPr lang="en-ID" dirty="0" err="1">
                <a:solidFill>
                  <a:schemeClr val="accent6">
                    <a:lumMod val="10000"/>
                  </a:schemeClr>
                </a:solidFill>
              </a:rPr>
              <a:t>Gejala</a:t>
            </a:r>
            <a:r>
              <a:rPr lang="en-ID" dirty="0">
                <a:solidFill>
                  <a:schemeClr val="accent6">
                    <a:lumMod val="10000"/>
                  </a:schemeClr>
                </a:solidFill>
              </a:rPr>
              <a:t> </a:t>
            </a:r>
            <a:r>
              <a:rPr lang="en-ID" dirty="0" err="1">
                <a:solidFill>
                  <a:schemeClr val="accent6">
                    <a:lumMod val="10000"/>
                  </a:schemeClr>
                </a:solidFill>
              </a:rPr>
              <a:t>mual</a:t>
            </a:r>
            <a:r>
              <a:rPr lang="en-ID" dirty="0">
                <a:solidFill>
                  <a:schemeClr val="accent6">
                    <a:lumMod val="10000"/>
                  </a:schemeClr>
                </a:solidFill>
              </a:rPr>
              <a:t> dan </a:t>
            </a:r>
            <a:r>
              <a:rPr lang="en-ID" dirty="0" err="1">
                <a:solidFill>
                  <a:schemeClr val="accent6">
                    <a:lumMod val="10000"/>
                  </a:schemeClr>
                </a:solidFill>
              </a:rPr>
              <a:t>muntah</a:t>
            </a:r>
            <a:endParaRPr lang="en-ID" dirty="0">
              <a:solidFill>
                <a:schemeClr val="accent6">
                  <a:lumMod val="10000"/>
                </a:schemeClr>
              </a:solidFill>
            </a:endParaRPr>
          </a:p>
          <a:p>
            <a:pPr marL="457200" indent="-457200">
              <a:buAutoNum type="arabicPeriod"/>
            </a:pPr>
            <a:r>
              <a:rPr lang="en-ID" dirty="0" err="1">
                <a:solidFill>
                  <a:schemeClr val="accent6">
                    <a:lumMod val="10000"/>
                  </a:schemeClr>
                </a:solidFill>
              </a:rPr>
              <a:t>Diare</a:t>
            </a:r>
            <a:r>
              <a:rPr lang="en-ID" dirty="0">
                <a:solidFill>
                  <a:schemeClr val="accent6">
                    <a:lumMod val="10000"/>
                  </a:schemeClr>
                </a:solidFill>
              </a:rPr>
              <a:t> dan </a:t>
            </a:r>
            <a:r>
              <a:rPr lang="en-ID" dirty="0" err="1">
                <a:solidFill>
                  <a:schemeClr val="accent6">
                    <a:lumMod val="10000"/>
                  </a:schemeClr>
                </a:solidFill>
              </a:rPr>
              <a:t>demam</a:t>
            </a:r>
            <a:r>
              <a:rPr lang="en-ID" dirty="0">
                <a:solidFill>
                  <a:schemeClr val="accent6">
                    <a:lumMod val="10000"/>
                  </a:schemeClr>
                </a:solidFill>
              </a:rPr>
              <a:t> </a:t>
            </a:r>
          </a:p>
          <a:p>
            <a:pPr marL="457200" indent="-457200">
              <a:buAutoNum type="arabicPeriod"/>
            </a:pPr>
            <a:r>
              <a:rPr lang="en-ID" dirty="0">
                <a:solidFill>
                  <a:schemeClr val="accent6">
                    <a:lumMod val="10000"/>
                  </a:schemeClr>
                </a:solidFill>
              </a:rPr>
              <a:t>Lemas, </a:t>
            </a:r>
            <a:r>
              <a:rPr lang="en-ID" dirty="0" err="1">
                <a:solidFill>
                  <a:schemeClr val="accent6">
                    <a:lumMod val="10000"/>
                  </a:schemeClr>
                </a:solidFill>
              </a:rPr>
              <a:t>pingsan</a:t>
            </a:r>
            <a:r>
              <a:rPr lang="en-ID" dirty="0">
                <a:solidFill>
                  <a:schemeClr val="accent6">
                    <a:lumMod val="10000"/>
                  </a:schemeClr>
                </a:solidFill>
              </a:rPr>
              <a:t> dan </a:t>
            </a:r>
            <a:r>
              <a:rPr lang="en-ID" dirty="0" err="1">
                <a:solidFill>
                  <a:schemeClr val="accent6">
                    <a:lumMod val="10000"/>
                  </a:schemeClr>
                </a:solidFill>
              </a:rPr>
              <a:t>kerontokan</a:t>
            </a:r>
            <a:r>
              <a:rPr lang="en-ID" dirty="0">
                <a:solidFill>
                  <a:schemeClr val="accent6">
                    <a:lumMod val="10000"/>
                  </a:schemeClr>
                </a:solidFill>
              </a:rPr>
              <a:t> </a:t>
            </a:r>
            <a:r>
              <a:rPr lang="en-ID" dirty="0" err="1">
                <a:solidFill>
                  <a:schemeClr val="accent6">
                    <a:lumMod val="10000"/>
                  </a:schemeClr>
                </a:solidFill>
              </a:rPr>
              <a:t>rambut</a:t>
            </a:r>
            <a:r>
              <a:rPr lang="en-ID" dirty="0">
                <a:solidFill>
                  <a:schemeClr val="accent6">
                    <a:lumMod val="10000"/>
                  </a:schemeClr>
                </a:solidFill>
              </a:rPr>
              <a:t> </a:t>
            </a:r>
          </a:p>
          <a:p>
            <a:pPr marL="457200" indent="-457200">
              <a:buAutoNum type="arabicPeriod"/>
            </a:pPr>
            <a:r>
              <a:rPr lang="en-ID" dirty="0">
                <a:solidFill>
                  <a:schemeClr val="accent6">
                    <a:lumMod val="10000"/>
                  </a:schemeClr>
                </a:solidFill>
              </a:rPr>
              <a:t>Juga </a:t>
            </a:r>
            <a:r>
              <a:rPr lang="en-ID" dirty="0" err="1">
                <a:solidFill>
                  <a:schemeClr val="accent6">
                    <a:lumMod val="10000"/>
                  </a:schemeClr>
                </a:solidFill>
              </a:rPr>
              <a:t>menyebabkan</a:t>
            </a:r>
            <a:r>
              <a:rPr lang="en-ID" dirty="0">
                <a:solidFill>
                  <a:schemeClr val="accent6">
                    <a:lumMod val="10000"/>
                  </a:schemeClr>
                </a:solidFill>
              </a:rPr>
              <a:t> </a:t>
            </a:r>
            <a:r>
              <a:rPr lang="en-ID" dirty="0" err="1">
                <a:solidFill>
                  <a:schemeClr val="accent6">
                    <a:lumMod val="10000"/>
                  </a:schemeClr>
                </a:solidFill>
              </a:rPr>
              <a:t>kulit</a:t>
            </a:r>
            <a:r>
              <a:rPr lang="en-ID" dirty="0">
                <a:solidFill>
                  <a:schemeClr val="accent6">
                    <a:lumMod val="10000"/>
                  </a:schemeClr>
                </a:solidFill>
              </a:rPr>
              <a:t> </a:t>
            </a:r>
            <a:r>
              <a:rPr lang="en-ID" dirty="0" err="1">
                <a:solidFill>
                  <a:schemeClr val="accent6">
                    <a:lumMod val="10000"/>
                  </a:schemeClr>
                </a:solidFill>
              </a:rPr>
              <a:t>memerah</a:t>
            </a:r>
            <a:r>
              <a:rPr lang="en-ID" dirty="0">
                <a:solidFill>
                  <a:schemeClr val="accent6">
                    <a:lumMod val="10000"/>
                  </a:schemeClr>
                </a:solidFill>
              </a:rPr>
              <a:t>, </a:t>
            </a:r>
            <a:r>
              <a:rPr lang="en-ID" dirty="0" err="1">
                <a:solidFill>
                  <a:schemeClr val="accent6">
                    <a:lumMod val="10000"/>
                  </a:schemeClr>
                </a:solidFill>
              </a:rPr>
              <a:t>gatal</a:t>
            </a:r>
            <a:r>
              <a:rPr lang="en-ID" dirty="0">
                <a:solidFill>
                  <a:schemeClr val="accent6">
                    <a:lumMod val="10000"/>
                  </a:schemeClr>
                </a:solidFill>
              </a:rPr>
              <a:t>, </a:t>
            </a:r>
            <a:r>
              <a:rPr lang="en-ID" dirty="0" err="1">
                <a:solidFill>
                  <a:schemeClr val="accent6">
                    <a:lumMod val="10000"/>
                  </a:schemeClr>
                </a:solidFill>
              </a:rPr>
              <a:t>bengkak</a:t>
            </a:r>
            <a:r>
              <a:rPr lang="en-ID" dirty="0">
                <a:solidFill>
                  <a:schemeClr val="accent6">
                    <a:lumMod val="10000"/>
                  </a:schemeClr>
                </a:solidFill>
              </a:rPr>
              <a:t> </a:t>
            </a:r>
            <a:r>
              <a:rPr lang="en-ID" dirty="0" err="1">
                <a:solidFill>
                  <a:schemeClr val="accent6">
                    <a:lumMod val="10000"/>
                  </a:schemeClr>
                </a:solidFill>
              </a:rPr>
              <a:t>hingga</a:t>
            </a:r>
            <a:r>
              <a:rPr lang="en-ID" dirty="0">
                <a:solidFill>
                  <a:schemeClr val="accent6">
                    <a:lumMod val="10000"/>
                  </a:schemeClr>
                </a:solidFill>
              </a:rPr>
              <a:t> </a:t>
            </a:r>
            <a:r>
              <a:rPr lang="en-ID" dirty="0" err="1">
                <a:solidFill>
                  <a:schemeClr val="accent6">
                    <a:lumMod val="10000"/>
                  </a:schemeClr>
                </a:solidFill>
              </a:rPr>
              <a:t>terasa</a:t>
            </a:r>
            <a:r>
              <a:rPr lang="en-ID" dirty="0">
                <a:solidFill>
                  <a:schemeClr val="accent6">
                    <a:lumMod val="10000"/>
                  </a:schemeClr>
                </a:solidFill>
              </a:rPr>
              <a:t> </a:t>
            </a:r>
            <a:r>
              <a:rPr lang="en-ID" dirty="0" err="1">
                <a:solidFill>
                  <a:schemeClr val="accent6">
                    <a:lumMod val="10000"/>
                  </a:schemeClr>
                </a:solidFill>
              </a:rPr>
              <a:t>terbakar</a:t>
            </a:r>
            <a:r>
              <a:rPr lang="en-ID" dirty="0">
                <a:solidFill>
                  <a:schemeClr val="accent6">
                    <a:lumMod val="10000"/>
                  </a:schemeClr>
                </a:solidFill>
              </a:rPr>
              <a:t>, </a:t>
            </a:r>
            <a:r>
              <a:rPr lang="en-ID" dirty="0" err="1">
                <a:solidFill>
                  <a:schemeClr val="accent6">
                    <a:lumMod val="10000"/>
                  </a:schemeClr>
                </a:solidFill>
              </a:rPr>
              <a:t>serta</a:t>
            </a:r>
            <a:r>
              <a:rPr lang="en-ID" dirty="0">
                <a:solidFill>
                  <a:schemeClr val="accent6">
                    <a:lumMod val="10000"/>
                  </a:schemeClr>
                </a:solidFill>
              </a:rPr>
              <a:t> </a:t>
            </a:r>
            <a:r>
              <a:rPr lang="en-ID" dirty="0" err="1">
                <a:solidFill>
                  <a:schemeClr val="accent6">
                    <a:lumMod val="10000"/>
                  </a:schemeClr>
                </a:solidFill>
              </a:rPr>
              <a:t>kejangkejang</a:t>
            </a:r>
            <a:r>
              <a:rPr lang="en-ID" dirty="0">
                <a:solidFill>
                  <a:schemeClr val="accent6">
                    <a:lumMod val="10000"/>
                  </a:schemeClr>
                </a:solidFill>
              </a:rPr>
              <a:t>.</a:t>
            </a:r>
            <a:endParaRPr lang="en-US" dirty="0">
              <a:solidFill>
                <a:schemeClr val="accent6">
                  <a:lumMod val="10000"/>
                </a:schemeClr>
              </a:solidFill>
            </a:endParaRPr>
          </a:p>
        </p:txBody>
      </p:sp>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18</a:t>
            </a:fld>
            <a:endParaRPr lang="en-US" dirty="0"/>
          </a:p>
        </p:txBody>
      </p:sp>
    </p:spTree>
    <p:extLst>
      <p:ext uri="{BB962C8B-B14F-4D97-AF65-F5344CB8AC3E}">
        <p14:creationId xmlns:p14="http://schemas.microsoft.com/office/powerpoint/2010/main" val="4132147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CE0A-593D-08F5-0CE7-9765AA72E273}"/>
              </a:ext>
            </a:extLst>
          </p:cNvPr>
          <p:cNvSpPr>
            <a:spLocks noGrp="1"/>
          </p:cNvSpPr>
          <p:nvPr>
            <p:ph type="title"/>
          </p:nvPr>
        </p:nvSpPr>
        <p:spPr>
          <a:xfrm>
            <a:off x="914400" y="914400"/>
            <a:ext cx="10360152" cy="944380"/>
          </a:xfrm>
        </p:spPr>
        <p:txBody>
          <a:bodyPr/>
          <a:lstStyle/>
          <a:p>
            <a:r>
              <a:rPr lang="en-ID" b="1" dirty="0"/>
              <a:t>Peran Bidan di </a:t>
            </a:r>
            <a:r>
              <a:rPr lang="en-ID" b="1" dirty="0" err="1"/>
              <a:t>Lingkungan</a:t>
            </a:r>
            <a:r>
              <a:rPr lang="en-ID" b="1" dirty="0"/>
              <a:t> </a:t>
            </a:r>
            <a:r>
              <a:rPr lang="en-ID" b="1" dirty="0" err="1"/>
              <a:t>Radiasi</a:t>
            </a:r>
            <a:endParaRPr lang="en-ID" dirty="0"/>
          </a:p>
        </p:txBody>
      </p:sp>
      <p:sp>
        <p:nvSpPr>
          <p:cNvPr id="3" name="Text Placeholder 2">
            <a:extLst>
              <a:ext uri="{FF2B5EF4-FFF2-40B4-BE49-F238E27FC236}">
                <a16:creationId xmlns:a16="http://schemas.microsoft.com/office/drawing/2014/main" id="{4EE791F8-639B-A34F-26C8-D0E7B93D553D}"/>
              </a:ext>
            </a:extLst>
          </p:cNvPr>
          <p:cNvSpPr>
            <a:spLocks noGrp="1"/>
          </p:cNvSpPr>
          <p:nvPr>
            <p:ph type="body" sz="quarter" idx="13"/>
          </p:nvPr>
        </p:nvSpPr>
        <p:spPr>
          <a:xfrm>
            <a:off x="659567" y="2293495"/>
            <a:ext cx="10957810" cy="4177155"/>
          </a:xfrm>
        </p:spPr>
        <p:txBody>
          <a:bodyPr>
            <a:normAutofit fontScale="92500" lnSpcReduction="20000"/>
          </a:bodyPr>
          <a:lstStyle/>
          <a:p>
            <a:pPr algn="l"/>
            <a:r>
              <a:rPr lang="en-ID" cap="none" dirty="0">
                <a:solidFill>
                  <a:schemeClr val="accent6">
                    <a:lumMod val="10000"/>
                  </a:schemeClr>
                </a:solidFill>
                <a:latin typeface="Times New Roman" panose="02020603050405020304" pitchFamily="18" charset="0"/>
                <a:cs typeface="Times New Roman" panose="02020603050405020304" pitchFamily="18" charset="0"/>
              </a:rPr>
              <a:t>1.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Promotif</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edukasi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cap="none" dirty="0">
                <a:solidFill>
                  <a:schemeClr val="accent6">
                    <a:lumMod val="10000"/>
                  </a:schemeClr>
                </a:solidFill>
                <a:latin typeface="Times New Roman" panose="02020603050405020304" pitchFamily="18" charset="0"/>
                <a:cs typeface="Times New Roman" panose="02020603050405020304" pitchFamily="18" charset="0"/>
              </a:rPr>
              <a:t>)</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Memberikan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penyuluhan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tentang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bahaya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paparan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terhadap</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kehamilan</a:t>
            </a:r>
            <a:r>
              <a:rPr lang="en-ID"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reproduksi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Mengedukasi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hamil</a:t>
            </a:r>
            <a:r>
              <a:rPr lang="en-ID" cap="none" dirty="0">
                <a:solidFill>
                  <a:schemeClr val="accent6">
                    <a:lumMod val="10000"/>
                  </a:schemeClr>
                </a:solidFill>
                <a:latin typeface="Times New Roman" panose="02020603050405020304" pitchFamily="18" charset="0"/>
                <a:cs typeface="Times New Roman" panose="02020603050405020304" pitchFamily="18" charset="0"/>
              </a:rPr>
              <a:t> agar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menghindari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pemeriksaan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radiologi</a:t>
            </a:r>
            <a:r>
              <a:rPr lang="en-ID"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tidak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perlu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misalnya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rontgen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tanpa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indikasi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medis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kuat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Memberikan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informasi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tentang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sumber</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alat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medis</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kerja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limbah</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industri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br>
              <a:rPr lang="en-ID" cap="none" dirty="0">
                <a:solidFill>
                  <a:schemeClr val="accent6">
                    <a:lumMod val="10000"/>
                  </a:schemeClr>
                </a:solidFill>
                <a:latin typeface="Times New Roman" panose="02020603050405020304" pitchFamily="18" charset="0"/>
                <a:cs typeface="Times New Roman" panose="02020603050405020304" pitchFamily="18" charset="0"/>
              </a:rPr>
            </a:br>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cap="none" dirty="0">
                <a:solidFill>
                  <a:schemeClr val="accent6">
                    <a:lumMod val="10000"/>
                  </a:schemeClr>
                </a:solidFill>
                <a:latin typeface="Times New Roman" panose="02020603050405020304" pitchFamily="18" charset="0"/>
                <a:cs typeface="Times New Roman" panose="02020603050405020304" pitchFamily="18" charset="0"/>
              </a:rPr>
              <a:t>2.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Preventif</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pencegahan</a:t>
            </a:r>
            <a:r>
              <a:rPr lang="en-ID" cap="none" dirty="0">
                <a:solidFill>
                  <a:schemeClr val="accent6">
                    <a:lumMod val="10000"/>
                  </a:schemeClr>
                </a:solidFill>
                <a:latin typeface="Times New Roman" panose="02020603050405020304" pitchFamily="18" charset="0"/>
                <a:cs typeface="Times New Roman" panose="02020603050405020304" pitchFamily="18" charset="0"/>
              </a:rPr>
              <a:t>)</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Mengidentifikasi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hamil</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atau</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pasangan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usia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subur</a:t>
            </a:r>
            <a:r>
              <a:rPr lang="en-ID"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bekerja</a:t>
            </a:r>
            <a:r>
              <a:rPr lang="en-ID" cap="none" dirty="0">
                <a:solidFill>
                  <a:schemeClr val="accent6">
                    <a:lumMod val="10000"/>
                  </a:schemeClr>
                </a:solidFill>
                <a:latin typeface="Times New Roman" panose="02020603050405020304" pitchFamily="18" charset="0"/>
                <a:cs typeface="Times New Roman" panose="02020603050405020304" pitchFamily="18" charset="0"/>
              </a:rPr>
              <a:t> di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berisiko</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misalnya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rumah</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sakit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bagian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radiologi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industri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Menganjurkan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penggunaan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alat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pelindung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diri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apd</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cap="none" dirty="0">
                <a:solidFill>
                  <a:schemeClr val="accent6">
                    <a:lumMod val="10000"/>
                  </a:schemeClr>
                </a:solidFill>
                <a:latin typeface="Times New Roman" panose="02020603050405020304" pitchFamily="18" charset="0"/>
                <a:cs typeface="Times New Roman" panose="02020603050405020304" pitchFamily="18" charset="0"/>
              </a:rPr>
              <a:t> apron timbal (lead apron)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saat</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terpapar</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cap="none" dirty="0" err="1">
                <a:solidFill>
                  <a:schemeClr val="accent6">
                    <a:lumMod val="10000"/>
                  </a:schemeClr>
                </a:solidFill>
                <a:latin typeface="Times New Roman" panose="02020603050405020304" pitchFamily="18" charset="0"/>
                <a:cs typeface="Times New Roman" panose="02020603050405020304" pitchFamily="18" charset="0"/>
              </a:rPr>
              <a:t>Menyarankan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penjadwalan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ulang</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pemeriksaan</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radiologi</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jika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tidak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mendesak</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terutama</a:t>
            </a:r>
            <a:r>
              <a:rPr lang="en-ID" cap="none" dirty="0">
                <a:solidFill>
                  <a:schemeClr val="accent6">
                    <a:lumMod val="10000"/>
                  </a:schemeClr>
                </a:solidFill>
                <a:latin typeface="Times New Roman" panose="02020603050405020304" pitchFamily="18" charset="0"/>
                <a:cs typeface="Times New Roman" panose="02020603050405020304" pitchFamily="18" charset="0"/>
              </a:rPr>
              <a:t> pada trimester </a:t>
            </a:r>
            <a:r>
              <a:rPr lang="en-ID" cap="none" dirty="0" err="1">
                <a:solidFill>
                  <a:schemeClr val="accent6">
                    <a:lumMod val="10000"/>
                  </a:schemeClr>
                </a:solidFill>
                <a:latin typeface="Times New Roman" panose="02020603050405020304" pitchFamily="18" charset="0"/>
                <a:cs typeface="Times New Roman" panose="02020603050405020304" pitchFamily="18" charset="0"/>
              </a:rPr>
              <a:t>pertama</a:t>
            </a:r>
            <a:r>
              <a:rPr lang="en-ID" cap="none" dirty="0">
                <a:solidFill>
                  <a:schemeClr val="accent6">
                    <a:lumMod val="10000"/>
                  </a:schemeClr>
                </a:solidFill>
                <a:latin typeface="Times New Roman" panose="02020603050405020304" pitchFamily="18" charset="0"/>
                <a:cs typeface="Times New Roman" panose="02020603050405020304" pitchFamily="18" charset="0"/>
              </a:rPr>
              <a:t>. </a:t>
            </a:r>
          </a:p>
          <a:p>
            <a:pPr algn="l"/>
            <a:endParaRPr lang="en-ID" cap="none" dirty="0">
              <a:solidFill>
                <a:schemeClr val="accent6">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9191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F78B1-7685-85A2-90C7-85096057C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FA71D7-CE48-1D1A-A48D-DEE12F322C8B}"/>
              </a:ext>
            </a:extLst>
          </p:cNvPr>
          <p:cNvSpPr>
            <a:spLocks noGrp="1"/>
          </p:cNvSpPr>
          <p:nvPr>
            <p:ph type="title"/>
          </p:nvPr>
        </p:nvSpPr>
        <p:spPr>
          <a:xfrm>
            <a:off x="374755" y="387350"/>
            <a:ext cx="6520722" cy="584616"/>
          </a:xfrm>
        </p:spPr>
        <p:txBody>
          <a:bodyPr/>
          <a:lstStyle/>
          <a:p>
            <a:r>
              <a:rPr lang="en-ID" sz="2800" b="1" dirty="0"/>
              <a:t>Peran Bidan di </a:t>
            </a:r>
            <a:r>
              <a:rPr lang="en-ID" sz="2800" b="1" dirty="0" err="1"/>
              <a:t>Lingkungan</a:t>
            </a:r>
            <a:r>
              <a:rPr lang="en-ID" sz="2800" b="1" dirty="0"/>
              <a:t> </a:t>
            </a:r>
            <a:r>
              <a:rPr lang="en-ID" sz="2800" b="1" dirty="0" err="1"/>
              <a:t>Radiasi</a:t>
            </a:r>
            <a:endParaRPr lang="en-ID" sz="2800" dirty="0"/>
          </a:p>
        </p:txBody>
      </p:sp>
      <p:sp>
        <p:nvSpPr>
          <p:cNvPr id="3" name="Text Placeholder 2">
            <a:extLst>
              <a:ext uri="{FF2B5EF4-FFF2-40B4-BE49-F238E27FC236}">
                <a16:creationId xmlns:a16="http://schemas.microsoft.com/office/drawing/2014/main" id="{915864C1-1FDA-920A-6ECF-62D0B7C1DB78}"/>
              </a:ext>
            </a:extLst>
          </p:cNvPr>
          <p:cNvSpPr>
            <a:spLocks noGrp="1"/>
          </p:cNvSpPr>
          <p:nvPr>
            <p:ph type="body" sz="quarter" idx="13"/>
          </p:nvPr>
        </p:nvSpPr>
        <p:spPr>
          <a:xfrm>
            <a:off x="239842" y="1169233"/>
            <a:ext cx="11952157" cy="5531370"/>
          </a:xfrm>
        </p:spPr>
        <p:txBody>
          <a:bodyPr>
            <a:normAutofit lnSpcReduction="10000"/>
          </a:bodyPr>
          <a:lstStyle/>
          <a:p>
            <a:pPr algn="l"/>
            <a:r>
              <a:rPr lang="en-ID" sz="2000" b="1" cap="none" dirty="0">
                <a:solidFill>
                  <a:schemeClr val="accent6">
                    <a:lumMod val="10000"/>
                  </a:schemeClr>
                </a:solidFill>
                <a:latin typeface="Times New Roman" panose="02020603050405020304" pitchFamily="18" charset="0"/>
                <a:cs typeface="Times New Roman" panose="02020603050405020304" pitchFamily="18" charset="0"/>
              </a:rPr>
              <a:t>3. </a:t>
            </a:r>
            <a:r>
              <a:rPr lang="en-ID" sz="2000" b="1" cap="none" dirty="0" err="1">
                <a:solidFill>
                  <a:schemeClr val="accent6">
                    <a:lumMod val="10000"/>
                  </a:schemeClr>
                </a:solidFill>
                <a:latin typeface="Times New Roman" panose="02020603050405020304" pitchFamily="18" charset="0"/>
                <a:cs typeface="Times New Roman" panose="02020603050405020304" pitchFamily="18" charset="0"/>
              </a:rPr>
              <a:t>kuratif</a:t>
            </a:r>
            <a:r>
              <a:rPr lang="en-ID" sz="2000" b="1"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b="1" cap="none" dirty="0" err="1">
                <a:solidFill>
                  <a:schemeClr val="accent6">
                    <a:lumMod val="10000"/>
                  </a:schemeClr>
                </a:solidFill>
                <a:latin typeface="Times New Roman" panose="02020603050405020304" pitchFamily="18" charset="0"/>
                <a:cs typeface="Times New Roman" panose="02020603050405020304" pitchFamily="18" charset="0"/>
              </a:rPr>
              <a:t>pelayanan</a:t>
            </a:r>
            <a:r>
              <a:rPr lang="en-ID" sz="2000" b="1"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b="1"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000" b="1" cap="none" dirty="0">
                <a:solidFill>
                  <a:schemeClr val="accent6">
                    <a:lumMod val="10000"/>
                  </a:schemeClr>
                </a:solidFill>
                <a:latin typeface="Times New Roman" panose="02020603050405020304" pitchFamily="18" charset="0"/>
                <a:cs typeface="Times New Roman" panose="02020603050405020304" pitchFamily="18" charset="0"/>
              </a:rPr>
              <a:t>)</a:t>
            </a: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melakukan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b="1" cap="none" dirty="0" err="1">
                <a:solidFill>
                  <a:schemeClr val="accent6">
                    <a:lumMod val="10000"/>
                  </a:schemeClr>
                </a:solidFill>
                <a:latin typeface="Times New Roman" panose="02020603050405020304" pitchFamily="18" charset="0"/>
                <a:cs typeface="Times New Roman" panose="02020603050405020304" pitchFamily="18" charset="0"/>
              </a:rPr>
              <a:t>deteksi</a:t>
            </a:r>
            <a:r>
              <a:rPr lang="en-ID" sz="2000" b="1"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b="1" cap="none" dirty="0" err="1">
                <a:solidFill>
                  <a:schemeClr val="accent6">
                    <a:lumMod val="10000"/>
                  </a:schemeClr>
                </a:solidFill>
                <a:latin typeface="Times New Roman" panose="02020603050405020304" pitchFamily="18" charset="0"/>
                <a:cs typeface="Times New Roman" panose="02020603050405020304" pitchFamily="18" charset="0"/>
              </a:rPr>
              <a:t>dini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dampak</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paparan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seperti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p>
          <a:p>
            <a:pPr lvl="1"/>
            <a:r>
              <a:rPr lang="en-ID" sz="2000" dirty="0" err="1">
                <a:solidFill>
                  <a:schemeClr val="accent6">
                    <a:lumMod val="10000"/>
                  </a:schemeClr>
                </a:solidFill>
                <a:latin typeface="Times New Roman" panose="02020603050405020304" pitchFamily="18" charset="0"/>
                <a:cs typeface="Times New Roman" panose="02020603050405020304" pitchFamily="18" charset="0"/>
              </a:rPr>
              <a:t>gangguan</a:t>
            </a:r>
            <a:r>
              <a:rPr lang="en-ID" sz="2000" dirty="0">
                <a:solidFill>
                  <a:schemeClr val="accent6">
                    <a:lumMod val="10000"/>
                  </a:schemeClr>
                </a:solidFill>
                <a:latin typeface="Times New Roman" panose="02020603050405020304" pitchFamily="18" charset="0"/>
                <a:cs typeface="Times New Roman" panose="02020603050405020304" pitchFamily="18" charset="0"/>
              </a:rPr>
              <a:t> </a:t>
            </a:r>
            <a:r>
              <a:rPr lang="en-ID" sz="2000" dirty="0" err="1">
                <a:solidFill>
                  <a:schemeClr val="accent6">
                    <a:lumMod val="10000"/>
                  </a:schemeClr>
                </a:solidFill>
                <a:latin typeface="Times New Roman" panose="02020603050405020304" pitchFamily="18" charset="0"/>
                <a:cs typeface="Times New Roman" panose="02020603050405020304" pitchFamily="18" charset="0"/>
              </a:rPr>
              <a:t>pertumbuhan</a:t>
            </a:r>
            <a:r>
              <a:rPr lang="en-ID" sz="2000" dirty="0">
                <a:solidFill>
                  <a:schemeClr val="accent6">
                    <a:lumMod val="10000"/>
                  </a:schemeClr>
                </a:solidFill>
                <a:latin typeface="Times New Roman" panose="02020603050405020304" pitchFamily="18" charset="0"/>
                <a:cs typeface="Times New Roman" panose="02020603050405020304" pitchFamily="18" charset="0"/>
              </a:rPr>
              <a:t> </a:t>
            </a:r>
            <a:r>
              <a:rPr lang="en-ID" sz="2000" dirty="0" err="1">
                <a:solidFill>
                  <a:schemeClr val="accent6">
                    <a:lumMod val="10000"/>
                  </a:schemeClr>
                </a:solidFill>
                <a:latin typeface="Times New Roman" panose="02020603050405020304" pitchFamily="18" charset="0"/>
                <a:cs typeface="Times New Roman" panose="02020603050405020304" pitchFamily="18" charset="0"/>
              </a:rPr>
              <a:t>janin</a:t>
            </a:r>
            <a:r>
              <a:rPr lang="en-ID" sz="2000" dirty="0">
                <a:solidFill>
                  <a:schemeClr val="accent6">
                    <a:lumMod val="10000"/>
                  </a:schemeClr>
                </a:solidFill>
                <a:latin typeface="Times New Roman" panose="02020603050405020304" pitchFamily="18" charset="0"/>
                <a:cs typeface="Times New Roman" panose="02020603050405020304" pitchFamily="18" charset="0"/>
              </a:rPr>
              <a:t> </a:t>
            </a:r>
          </a:p>
          <a:p>
            <a:pPr lvl="1"/>
            <a:r>
              <a:rPr lang="en-ID" sz="2000" dirty="0" err="1">
                <a:solidFill>
                  <a:schemeClr val="accent6">
                    <a:lumMod val="10000"/>
                  </a:schemeClr>
                </a:solidFill>
                <a:latin typeface="Times New Roman" panose="02020603050405020304" pitchFamily="18" charset="0"/>
                <a:cs typeface="Times New Roman" panose="02020603050405020304" pitchFamily="18" charset="0"/>
              </a:rPr>
              <a:t>kelainan</a:t>
            </a:r>
            <a:r>
              <a:rPr lang="en-ID" sz="2000" dirty="0">
                <a:solidFill>
                  <a:schemeClr val="accent6">
                    <a:lumMod val="10000"/>
                  </a:schemeClr>
                </a:solidFill>
                <a:latin typeface="Times New Roman" panose="02020603050405020304" pitchFamily="18" charset="0"/>
                <a:cs typeface="Times New Roman" panose="02020603050405020304" pitchFamily="18" charset="0"/>
              </a:rPr>
              <a:t> </a:t>
            </a:r>
            <a:r>
              <a:rPr lang="en-ID" sz="2000" dirty="0" err="1">
                <a:solidFill>
                  <a:schemeClr val="accent6">
                    <a:lumMod val="10000"/>
                  </a:schemeClr>
                </a:solidFill>
                <a:latin typeface="Times New Roman" panose="02020603050405020304" pitchFamily="18" charset="0"/>
                <a:cs typeface="Times New Roman" panose="02020603050405020304" pitchFamily="18" charset="0"/>
              </a:rPr>
              <a:t>kongenital</a:t>
            </a:r>
            <a:r>
              <a:rPr lang="en-ID" sz="2000" dirty="0">
                <a:solidFill>
                  <a:schemeClr val="accent6">
                    <a:lumMod val="10000"/>
                  </a:schemeClr>
                </a:solidFill>
                <a:latin typeface="Times New Roman" panose="02020603050405020304" pitchFamily="18" charset="0"/>
                <a:cs typeface="Times New Roman" panose="02020603050405020304" pitchFamily="18" charset="0"/>
              </a:rPr>
              <a:t> </a:t>
            </a:r>
          </a:p>
          <a:p>
            <a:pPr lvl="1"/>
            <a:r>
              <a:rPr lang="en-ID" sz="2000" dirty="0" err="1">
                <a:solidFill>
                  <a:schemeClr val="accent6">
                    <a:lumMod val="10000"/>
                  </a:schemeClr>
                </a:solidFill>
                <a:latin typeface="Times New Roman" panose="02020603050405020304" pitchFamily="18" charset="0"/>
                <a:cs typeface="Times New Roman" panose="02020603050405020304" pitchFamily="18" charset="0"/>
              </a:rPr>
              <a:t>keguguran</a:t>
            </a:r>
            <a:r>
              <a:rPr lang="en-ID" sz="2000" dirty="0">
                <a:solidFill>
                  <a:schemeClr val="accent6">
                    <a:lumMod val="10000"/>
                  </a:schemeClr>
                </a:solidFill>
                <a:latin typeface="Times New Roman" panose="02020603050405020304" pitchFamily="18" charset="0"/>
                <a:cs typeface="Times New Roman" panose="02020603050405020304" pitchFamily="18" charset="0"/>
              </a:rPr>
              <a:t> </a:t>
            </a:r>
            <a:r>
              <a:rPr lang="en-ID" sz="2000" dirty="0" err="1">
                <a:solidFill>
                  <a:schemeClr val="accent6">
                    <a:lumMod val="10000"/>
                  </a:schemeClr>
                </a:solidFill>
                <a:latin typeface="Times New Roman" panose="02020603050405020304" pitchFamily="18" charset="0"/>
                <a:cs typeface="Times New Roman" panose="02020603050405020304" pitchFamily="18" charset="0"/>
              </a:rPr>
              <a:t>berulang</a:t>
            </a:r>
            <a:r>
              <a:rPr lang="en-ID" sz="2000"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memberikan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pemantauan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kehamilan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lebih</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intensif</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pada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riwayat</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paparan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melakukan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rujukan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fasilitas</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lanjutan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jika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ditemukan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komplikasi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p>
          <a:p>
            <a:pPr algn="l"/>
            <a:br>
              <a:rPr lang="en-ID" sz="2000" cap="none" dirty="0">
                <a:solidFill>
                  <a:schemeClr val="accent6">
                    <a:lumMod val="10000"/>
                  </a:schemeClr>
                </a:solidFill>
                <a:latin typeface="Times New Roman" panose="02020603050405020304" pitchFamily="18" charset="0"/>
                <a:cs typeface="Times New Roman" panose="02020603050405020304" pitchFamily="18" charset="0"/>
              </a:rPr>
            </a:br>
            <a:r>
              <a:rPr lang="en-ID" sz="2000" b="1" cap="none" dirty="0">
                <a:solidFill>
                  <a:schemeClr val="accent6">
                    <a:lumMod val="10000"/>
                  </a:schemeClr>
                </a:solidFill>
                <a:latin typeface="Times New Roman" panose="02020603050405020304" pitchFamily="18" charset="0"/>
                <a:cs typeface="Times New Roman" panose="02020603050405020304" pitchFamily="18" charset="0"/>
              </a:rPr>
              <a:t>4. </a:t>
            </a:r>
            <a:r>
              <a:rPr lang="en-ID" sz="2000" b="1" cap="none" dirty="0" err="1">
                <a:solidFill>
                  <a:schemeClr val="accent6">
                    <a:lumMod val="10000"/>
                  </a:schemeClr>
                </a:solidFill>
                <a:latin typeface="Times New Roman" panose="02020603050405020304" pitchFamily="18" charset="0"/>
                <a:cs typeface="Times New Roman" panose="02020603050405020304" pitchFamily="18" charset="0"/>
              </a:rPr>
              <a:t>konseling</a:t>
            </a:r>
            <a:endParaRPr lang="en-ID" sz="2000" b="1"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memberikan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konseling</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kepada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hamil</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terkait</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risiko</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langkah</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harus</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dilakukan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setelah</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paparan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menenangkan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kecemasan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informasi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berbasis</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bukti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tidak</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semua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paparan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berbahaya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jika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sesuai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dosis</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medis</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konseling</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pranikah</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atau</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prakonsepsi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bagi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wanita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bekerja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di area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p>
          <a:p>
            <a:pPr algn="l"/>
            <a:endParaRPr lang="en-ID" sz="2000"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sz="2000" b="1" cap="none" dirty="0">
                <a:solidFill>
                  <a:schemeClr val="accent6">
                    <a:lumMod val="10000"/>
                  </a:schemeClr>
                </a:solidFill>
                <a:latin typeface="Times New Roman" panose="02020603050405020304" pitchFamily="18" charset="0"/>
                <a:cs typeface="Times New Roman" panose="02020603050405020304" pitchFamily="18" charset="0"/>
              </a:rPr>
              <a:t>5. </a:t>
            </a:r>
            <a:r>
              <a:rPr lang="en-ID" sz="2000" b="1" cap="none" dirty="0" err="1">
                <a:solidFill>
                  <a:schemeClr val="accent6">
                    <a:lumMod val="10000"/>
                  </a:schemeClr>
                </a:solidFill>
                <a:latin typeface="Times New Roman" panose="02020603050405020304" pitchFamily="18" charset="0"/>
                <a:cs typeface="Times New Roman" panose="02020603050405020304" pitchFamily="18" charset="0"/>
              </a:rPr>
              <a:t>advokasi</a:t>
            </a:r>
            <a:r>
              <a:rPr lang="en-ID" sz="2000" b="1" cap="none" dirty="0">
                <a:solidFill>
                  <a:schemeClr val="accent6">
                    <a:lumMod val="10000"/>
                  </a:schemeClr>
                </a:solidFill>
                <a:latin typeface="Times New Roman" panose="02020603050405020304" pitchFamily="18" charset="0"/>
                <a:cs typeface="Times New Roman" panose="02020603050405020304" pitchFamily="18" charset="0"/>
              </a:rPr>
              <a:t> dan </a:t>
            </a:r>
            <a:r>
              <a:rPr lang="en-ID" sz="2000" b="1" cap="none" dirty="0" err="1">
                <a:solidFill>
                  <a:schemeClr val="accent6">
                    <a:lumMod val="10000"/>
                  </a:schemeClr>
                </a:solidFill>
                <a:latin typeface="Times New Roman" panose="02020603050405020304" pitchFamily="18" charset="0"/>
                <a:cs typeface="Times New Roman" panose="02020603050405020304" pitchFamily="18" charset="0"/>
              </a:rPr>
              <a:t>kolaborasi</a:t>
            </a:r>
            <a:endParaRPr lang="en-ID" sz="2000" b="1" cap="none" dirty="0">
              <a:solidFill>
                <a:schemeClr val="accent6">
                  <a:lumMod val="10000"/>
                </a:schemeClr>
              </a:solidFill>
              <a:latin typeface="Times New Roman" panose="02020603050405020304" pitchFamily="18" charset="0"/>
              <a:cs typeface="Times New Roman" panose="02020603050405020304" pitchFamily="18" charset="0"/>
            </a:endParaRP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berkolaborasi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dengan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tenaga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lain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dokter</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radiografer</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untuk</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memastikan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prosedur</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aman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bagi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ibu</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hamil</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mengadvokasi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lingkungan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kerja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yang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aman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bagi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tenaga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kesehatan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perempuan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usia</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reproduksi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p>
          <a:p>
            <a:pPr algn="l"/>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mendukung</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kebijakan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pembatasan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paparan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radiasi</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pada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kelompok</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 </a:t>
            </a:r>
            <a:r>
              <a:rPr lang="en-ID" sz="2000" cap="none" dirty="0" err="1">
                <a:solidFill>
                  <a:schemeClr val="accent6">
                    <a:lumMod val="10000"/>
                  </a:schemeClr>
                </a:solidFill>
                <a:latin typeface="Times New Roman" panose="02020603050405020304" pitchFamily="18" charset="0"/>
                <a:cs typeface="Times New Roman" panose="02020603050405020304" pitchFamily="18" charset="0"/>
              </a:rPr>
              <a:t>rentan</a:t>
            </a:r>
            <a:r>
              <a:rPr lang="en-ID" sz="2000" cap="none" dirty="0">
                <a:solidFill>
                  <a:schemeClr val="accent6">
                    <a:lumMod val="1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1867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DC0028-4150-0F89-E59C-F563C67F6CFD}"/>
              </a:ext>
            </a:extLst>
          </p:cNvPr>
          <p:cNvSpPr>
            <a:spLocks noGrp="1"/>
          </p:cNvSpPr>
          <p:nvPr>
            <p:ph type="ctrTitle"/>
          </p:nvPr>
        </p:nvSpPr>
        <p:spPr>
          <a:xfrm>
            <a:off x="3522688" y="644577"/>
            <a:ext cx="5641848" cy="5029200"/>
          </a:xfrm>
        </p:spPr>
        <p:txBody>
          <a:bodyPr/>
          <a:lstStyle/>
          <a:p>
            <a:r>
              <a:rPr lang="en-US" sz="8800" dirty="0">
                <a:solidFill>
                  <a:schemeClr val="accent6">
                    <a:lumMod val="10000"/>
                  </a:schemeClr>
                </a:solidFill>
              </a:rPr>
              <a:t>thank you</a:t>
            </a:r>
          </a:p>
        </p:txBody>
      </p:sp>
    </p:spTree>
    <p:extLst>
      <p:ext uri="{BB962C8B-B14F-4D97-AF65-F5344CB8AC3E}">
        <p14:creationId xmlns:p14="http://schemas.microsoft.com/office/powerpoint/2010/main" val="2188828507"/>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3.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{A2E3B4BE-2F1B-4930-8792-180260B60158}TF1ed9553b-00c4-4092-846a-c8f7f2908f3beecd942f_win32-8e33096c3cfc</Template>
  <TotalTime>501</TotalTime>
  <Words>1742</Words>
  <Application>Microsoft Office PowerPoint</Application>
  <PresentationFormat>Widescreen</PresentationFormat>
  <Paragraphs>127</Paragraphs>
  <Slides>21</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Courier New</vt:lpstr>
      <vt:lpstr>Gill Sans Nova Light</vt:lpstr>
      <vt:lpstr>Sagona Book</vt:lpstr>
      <vt:lpstr>Times New Roman</vt:lpstr>
      <vt:lpstr>Custom</vt:lpstr>
      <vt:lpstr>Asuhan Berkebutuhan Khusus Pada Permasalahan Geografi (Lingkungan Berpolusi Dan Lingkungan Dataran Tinggi Dan Rendah )</vt:lpstr>
      <vt:lpstr>agenda</vt:lpstr>
      <vt:lpstr>LINGKUNGAN BERPOLUSI </vt:lpstr>
      <vt:lpstr>Beberapa dampak dari pertambangan batubara pada kesehatan manusia antara lain adalah : </vt:lpstr>
      <vt:lpstr>Perempuan dan anak-anak merupakan dua kelompok manusia yang paling rentan pertama yang terkena penyakit akibat dari polusi udara, baik yang bersumber dari transportasi, emisi pabrik, maupun kebakaran hutan adalah anak-anak dan ibu hamil. Selain anak-anak, ibu hamil menjadi kelompok paling rentan kedua terkena penyakit karena polusi udara. Selain polusi udara yang bersifat akut pada jangka pendek seperti ISPA, laringitis, faringitis dll. Sementera efek kronik atau jangka panjang baru bisa dirasakan keluhan penyakitnya bila sudah terpajan selama bertahun-tahun. Efek kronik akibat polusi udara terlihat dalam rentang waktu 10 tahun hingga 15 tahun tergantung lamanya waktu dan dan jumlah polusi yang terpajan pada kelompok rentan tersebut.</vt:lpstr>
      <vt:lpstr>Tanpa kita sadari siapapun bisa berkontribusi dalam mengatasi pencemaran udara dengan berbagai cara mudah, seperti:</vt:lpstr>
      <vt:lpstr>peran bidan berdasarkan kondisi lingkungan berpolusi:</vt:lpstr>
      <vt:lpstr>LINGKUNGAN DATARAN TINGGI DAN RENDAH </vt:lpstr>
      <vt:lpstr>PowerPoint Presentation</vt:lpstr>
      <vt:lpstr>Menurut Octorio, 2014, mengemukakan pendapatnya mengenai pola permukiman yang dapat dihitung. Analisis tersebut dinamakan dengan analisis tetangga terdekat. Hasil dari perhitungan tersebut, dapat membagi pola permukiman ke dalam tiga bagian, yaitu:  1. Pola Uniform (seragam), menjelaskan bahwa permukiman yang terbentuk pada suatu wilayah tersebar dengan sifat/jarak yang teratur.  2. Pola Random (acak), menandakan permukiman yang terbentuk memiliki penyebaran yang tidak teratur, jarak yang berbeda antara satu permukiman dengan permukiman lainnya.  3. Pola Clustered (mengelompok), menggambarkan pola permukiman jika jarak antar lokasi satu dengan lain berdekatan dan cenderung mengelompok pada tempat-tempat tertentu</vt:lpstr>
      <vt:lpstr>Faktor-faktor yang menentukan masyarakat dalam pemilihan tempat tinggal diungkapkan oleh Drabkin (1980:68) dalam Paruntung (2004), yaitu sebagai berikut:</vt:lpstr>
      <vt:lpstr>Orang-orang yang tinggal di lingkungan dataran tinggi sangat beresiko bagi kelompok rentan seperti ibu hamil, usia lanjut. anak-anak, lingkungan yang rawat terjadi bencana alam seperti longsor dan bencana lainnya. Kemungkinan lain yang di rasa kan oleh mereka yang tinggal di dataran tinggi bisa menyebabkan kekurangan oksigen.  Kondisi ini menyebabkan jantung bekerja ekstra keras untuk mendistribusikan darah yang kaya oksigen ke seluruh tubuh. Kadar oksigen yang kurang di dalam tubuh dapat memperburuk kondisi penderita tekanan darah tinggi maupun gangguan jantung dan gagal ginjal kronis.  Masalah akses menuju tempat pelayanan kesehatan juga menjadi salah satu kendala lain yang harus di pertimbangkan untuk mencapai tujuan yang harus melewati jalan menanjak dan berkelok sehingga kelompok rentan bisa mencapai akses yang cepat dan pertolongan yang tepat</vt:lpstr>
      <vt:lpstr>Peran Bidan Berdasarkan Kondisi Lingkungan Dataran Tinggi</vt:lpstr>
      <vt:lpstr>Peran Bidan Berdasarkan Kondisi Lingkungan Dataran REndah</vt:lpstr>
      <vt:lpstr>LINGKUNGAN RADIASI TENAGA KESEHATAN </vt:lpstr>
      <vt:lpstr>PowerPoint Presentation</vt:lpstr>
      <vt:lpstr>PowerPoint Presentation</vt:lpstr>
      <vt:lpstr>PowerPoint Presentation</vt:lpstr>
      <vt:lpstr>Peran Bidan di Lingkungan Radiasi</vt:lpstr>
      <vt:lpstr>Peran Bidan di Lingkungan Radiasi</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HAFIDZ SALAFUDDIN</dc:creator>
  <cp:lastModifiedBy>HAFIDZ SALAFUDDIN</cp:lastModifiedBy>
  <cp:revision>6</cp:revision>
  <dcterms:created xsi:type="dcterms:W3CDTF">2026-04-15T02:33:29Z</dcterms:created>
  <dcterms:modified xsi:type="dcterms:W3CDTF">2026-04-22T04:49:06Z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