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300" r:id="rId6"/>
    <p:sldId id="301" r:id="rId7"/>
    <p:sldId id="302" r:id="rId8"/>
    <p:sldId id="304" r:id="rId9"/>
    <p:sldId id="306" r:id="rId10"/>
    <p:sldId id="305" r:id="rId11"/>
    <p:sldId id="307" r:id="rId12"/>
    <p:sldId id="308" r:id="rId13"/>
    <p:sldId id="309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37" r:id="rId23"/>
    <p:sldId id="310" r:id="rId24"/>
    <p:sldId id="321" r:id="rId25"/>
    <p:sldId id="319" r:id="rId26"/>
    <p:sldId id="320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5" r:id="rId40"/>
    <p:sldId id="33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4619" autoAdjust="0"/>
  </p:normalViewPr>
  <p:slideViewPr>
    <p:cSldViewPr snapToGrid="0">
      <p:cViewPr varScale="1">
        <p:scale>
          <a:sx n="45" d="100"/>
          <a:sy n="45" d="100"/>
        </p:scale>
        <p:origin x="6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1475234"/>
            <a:ext cx="10694256" cy="2901694"/>
          </a:xfrm>
        </p:spPr>
        <p:txBody>
          <a:bodyPr anchor="b">
            <a:noAutofit/>
          </a:bodyPr>
          <a:lstStyle/>
          <a:p>
            <a:r>
              <a:rPr lang="en-ID" sz="4800" dirty="0" err="1"/>
              <a:t>Asuhan</a:t>
            </a:r>
            <a:r>
              <a:rPr lang="en-ID" sz="4800" dirty="0"/>
              <a:t> </a:t>
            </a:r>
            <a:r>
              <a:rPr lang="en-ID" sz="4800" dirty="0" err="1"/>
              <a:t>berkebutuhan</a:t>
            </a:r>
            <a:r>
              <a:rPr lang="en-ID" sz="4800" dirty="0"/>
              <a:t> </a:t>
            </a:r>
            <a:r>
              <a:rPr lang="en-ID" sz="4800" dirty="0" err="1"/>
              <a:t>khusus</a:t>
            </a:r>
            <a:r>
              <a:rPr lang="en-ID" sz="4800" dirty="0"/>
              <a:t> pada </a:t>
            </a:r>
            <a:r>
              <a:rPr lang="en-ID" sz="4800" dirty="0" err="1"/>
              <a:t>permasalahan</a:t>
            </a:r>
            <a:r>
              <a:rPr lang="en-ID" sz="4800" dirty="0"/>
              <a:t> </a:t>
            </a:r>
            <a:r>
              <a:rPr lang="en-ID" sz="4800" dirty="0" err="1"/>
              <a:t>psikologis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 err="1"/>
              <a:t>Nahdiyatul</a:t>
            </a:r>
            <a:r>
              <a:rPr lang="en-US" sz="1600" dirty="0"/>
              <a:t> </a:t>
            </a:r>
            <a:r>
              <a:rPr lang="en-US" sz="1600" dirty="0" err="1"/>
              <a:t>mukaromah</a:t>
            </a:r>
            <a:endParaRPr lang="en-US" sz="16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asuhan</a:t>
            </a:r>
            <a:r>
              <a:rPr lang="en-ID" dirty="0"/>
              <a:t> </a:t>
            </a:r>
            <a:r>
              <a:rPr lang="en-ID" dirty="0" err="1"/>
              <a:t>berkebutuhan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 pada </a:t>
            </a:r>
            <a:r>
              <a:rPr lang="en-ID" dirty="0" err="1"/>
              <a:t>permasalahan</a:t>
            </a:r>
            <a:r>
              <a:rPr lang="en-ID" dirty="0"/>
              <a:t> </a:t>
            </a:r>
            <a:r>
              <a:rPr lang="en-ID" dirty="0" err="1"/>
              <a:t>psikologis</a:t>
            </a:r>
            <a:endParaRPr lang="en-ID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527D85-708B-480C-A535-44FF48F52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Kehamilan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akibat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pemerkosaan</a:t>
            </a:r>
            <a:endParaRPr lang="en-ID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dirty="0">
                <a:solidFill>
                  <a:schemeClr val="tx1"/>
                </a:solidFill>
              </a:rPr>
              <a:t>KDRT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>
                <a:solidFill>
                  <a:schemeClr val="tx1"/>
                </a:solidFill>
              </a:rPr>
              <a:t>Trauma </a:t>
            </a:r>
            <a:r>
              <a:rPr lang="en-ID" sz="2400" dirty="0" err="1">
                <a:solidFill>
                  <a:schemeClr val="tx1"/>
                </a:solidFill>
              </a:rPr>
              <a:t>persalinan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sebelumnya</a:t>
            </a:r>
            <a:endParaRPr lang="en-ID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Kelainan</a:t>
            </a:r>
            <a:r>
              <a:rPr lang="en-ID" sz="2400" dirty="0">
                <a:solidFill>
                  <a:schemeClr val="tx1"/>
                </a:solidFill>
              </a:rPr>
              <a:t> mental /</a:t>
            </a:r>
            <a:r>
              <a:rPr lang="en-ID" sz="2400" dirty="0" err="1">
                <a:solidFill>
                  <a:schemeClr val="tx1"/>
                </a:solidFill>
              </a:rPr>
              <a:t>jiwa</a:t>
            </a:r>
            <a:endParaRPr lang="en-ID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dirty="0">
                <a:solidFill>
                  <a:schemeClr val="tx1"/>
                </a:solidFill>
              </a:rPr>
              <a:t>Riwayat </a:t>
            </a:r>
            <a:r>
              <a:rPr lang="en-ID" sz="2400" dirty="0" err="1">
                <a:solidFill>
                  <a:schemeClr val="tx1"/>
                </a:solidFill>
              </a:rPr>
              <a:t>kehilangan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kematian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i="1" dirty="0">
                <a:solidFill>
                  <a:schemeClr val="tx1"/>
                </a:solidFill>
              </a:rPr>
              <a:t>(Grief and bereavement)</a:t>
            </a:r>
            <a:endParaRPr lang="en-ID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51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54DD04-236D-A658-363F-C6DD944A4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D3507-4D04-DD70-1A8E-C36883523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9685949" cy="138608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ID" sz="3600" b="1" dirty="0"/>
              <a:t>KEHAMILAN AKIBAT PEMERKOSAAN </a:t>
            </a:r>
            <a:endParaRPr lang="en-ID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454C9B-3E69-CB86-48A7-8A01A4446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suatu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tindak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kriminal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penghinaan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terhadap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seorang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wanita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melalui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seksual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diluar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keinginan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tanpa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persetujuan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wanita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tersebut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baik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paksa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wanita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takut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paksaan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karena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obat-obatan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minuman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keras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Videback</a:t>
            </a:r>
            <a:r>
              <a:rPr lang="en-ID" dirty="0">
                <a:solidFill>
                  <a:schemeClr val="tx1"/>
                </a:solidFill>
              </a:rPr>
              <a:t> 2008: 286).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Taylor, </a:t>
            </a:r>
            <a:r>
              <a:rPr lang="en-ID" dirty="0" err="1">
                <a:solidFill>
                  <a:schemeClr val="tx1"/>
                </a:solidFill>
              </a:rPr>
              <a:t>dkk</a:t>
            </a:r>
            <a:r>
              <a:rPr lang="en-ID" dirty="0">
                <a:solidFill>
                  <a:schemeClr val="tx1"/>
                </a:solidFill>
              </a:rPr>
              <a:t> (2009: 528) juga </a:t>
            </a:r>
            <a:r>
              <a:rPr lang="en-ID" dirty="0" err="1">
                <a:solidFill>
                  <a:schemeClr val="tx1"/>
                </a:solidFill>
              </a:rPr>
              <a:t>mengemukakan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bahwa</a:t>
            </a:r>
            <a:r>
              <a:rPr lang="en-ID" dirty="0">
                <a:solidFill>
                  <a:schemeClr val="tx1"/>
                </a:solidFill>
              </a:rPr>
              <a:t> Rape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aktivitas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seksual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paksa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tanpa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persetujuan</a:t>
            </a:r>
            <a:r>
              <a:rPr lang="en-ID" dirty="0">
                <a:solidFill>
                  <a:schemeClr val="tx1"/>
                </a:solidFill>
              </a:rPr>
              <a:t> partner. </a:t>
            </a: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segala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pelecehan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seksual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termasuk</a:t>
            </a:r>
            <a:r>
              <a:rPr lang="en-ID" dirty="0">
                <a:solidFill>
                  <a:schemeClr val="tx1"/>
                </a:solidFill>
              </a:rPr>
              <a:t> anal dan oral yang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persetujuan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korban dan </a:t>
            </a:r>
            <a:r>
              <a:rPr lang="en-ID" dirty="0" err="1">
                <a:solidFill>
                  <a:schemeClr val="tx1"/>
                </a:solidFill>
              </a:rPr>
              <a:t>dapat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menyebabkan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defisiensi</a:t>
            </a:r>
            <a:r>
              <a:rPr lang="en-ID" dirty="0">
                <a:solidFill>
                  <a:schemeClr val="tx1"/>
                </a:solidFill>
              </a:rPr>
              <a:t> mental, </a:t>
            </a:r>
            <a:r>
              <a:rPr lang="en-ID" dirty="0" err="1">
                <a:solidFill>
                  <a:schemeClr val="tx1"/>
                </a:solidFill>
              </a:rPr>
              <a:t>psikosis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perubahan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tingkat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kesadaran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seperti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keadaan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tidur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penggunaan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obat-obat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penyakit</a:t>
            </a:r>
            <a:r>
              <a:rPr lang="en-ID" dirty="0">
                <a:solidFill>
                  <a:schemeClr val="tx1"/>
                </a:solidFill>
              </a:rPr>
              <a:t> </a:t>
            </a:r>
            <a:endParaRPr lang="en-ID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52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436C27-A1EB-885E-48FA-C7E7208C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FADD-87D4-494F-41DD-DE48DDB93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9685949" cy="138608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ID" dirty="0"/>
              <a:t>Korban </a:t>
            </a:r>
            <a:r>
              <a:rPr lang="en-ID" dirty="0" err="1"/>
              <a:t>pemerkosaan</a:t>
            </a:r>
            <a:r>
              <a:rPr lang="en-ID" dirty="0"/>
              <a:t> </a:t>
            </a:r>
            <a:endParaRPr lang="en-ID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F0B481-6AA0-F1B8-3392-4704225B6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Korban </a:t>
            </a: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dapat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mencakup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usia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mulai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anak-anak</a:t>
            </a:r>
            <a:r>
              <a:rPr lang="en-ID" dirty="0">
                <a:solidFill>
                  <a:schemeClr val="tx1"/>
                </a:solidFill>
              </a:rPr>
              <a:t>, gadis </a:t>
            </a:r>
            <a:r>
              <a:rPr lang="en-ID" dirty="0" err="1">
                <a:solidFill>
                  <a:schemeClr val="tx1"/>
                </a:solidFill>
              </a:rPr>
              <a:t>remaja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perempuan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telah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menikah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perempuan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hidup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desa</a:t>
            </a:r>
            <a:r>
              <a:rPr lang="en-ID" dirty="0">
                <a:solidFill>
                  <a:schemeClr val="tx1"/>
                </a:solidFill>
              </a:rPr>
              <a:t>, yang </a:t>
            </a:r>
            <a:r>
              <a:rPr lang="en-ID" dirty="0" err="1">
                <a:solidFill>
                  <a:schemeClr val="tx1"/>
                </a:solidFill>
              </a:rPr>
              <a:t>hidup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kota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bahkan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nenek-nenek</a:t>
            </a:r>
            <a:r>
              <a:rPr lang="en-ID" dirty="0">
                <a:solidFill>
                  <a:schemeClr val="tx1"/>
                </a:solidFill>
              </a:rPr>
              <a:t> pun yang </a:t>
            </a:r>
            <a:r>
              <a:rPr lang="en-ID" dirty="0" err="1">
                <a:solidFill>
                  <a:schemeClr val="tx1"/>
                </a:solidFill>
              </a:rPr>
              <a:t>menjadi</a:t>
            </a:r>
            <a:r>
              <a:rPr lang="en-ID" dirty="0">
                <a:solidFill>
                  <a:schemeClr val="tx1"/>
                </a:solidFill>
              </a:rPr>
              <a:t> korban.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Taylor, </a:t>
            </a:r>
            <a:r>
              <a:rPr lang="en-ID" dirty="0" err="1">
                <a:solidFill>
                  <a:schemeClr val="tx1"/>
                </a:solidFill>
              </a:rPr>
              <a:t>dkk</a:t>
            </a:r>
            <a:r>
              <a:rPr lang="en-ID" dirty="0">
                <a:solidFill>
                  <a:schemeClr val="tx1"/>
                </a:solidFill>
              </a:rPr>
              <a:t> (2009: 528) </a:t>
            </a:r>
            <a:r>
              <a:rPr lang="en-ID" dirty="0" err="1">
                <a:solidFill>
                  <a:schemeClr val="tx1"/>
                </a:solidFill>
              </a:rPr>
              <a:t>menambahkan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fakta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bahwa</a:t>
            </a:r>
            <a:r>
              <a:rPr lang="en-ID" dirty="0">
                <a:solidFill>
                  <a:schemeClr val="tx1"/>
                </a:solidFill>
              </a:rPr>
              <a:t> 44 </a:t>
            </a:r>
            <a:r>
              <a:rPr lang="en-ID" dirty="0" err="1">
                <a:solidFill>
                  <a:schemeClr val="tx1"/>
                </a:solidFill>
              </a:rPr>
              <a:t>persen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berusia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bawah</a:t>
            </a:r>
            <a:r>
              <a:rPr lang="en-ID" dirty="0">
                <a:solidFill>
                  <a:schemeClr val="tx1"/>
                </a:solidFill>
              </a:rPr>
              <a:t> 18 </a:t>
            </a:r>
            <a:r>
              <a:rPr lang="en-ID" dirty="0" err="1">
                <a:solidFill>
                  <a:schemeClr val="tx1"/>
                </a:solidFill>
              </a:rPr>
              <a:t>tahun</a:t>
            </a:r>
            <a:r>
              <a:rPr lang="en-ID" dirty="0">
                <a:solidFill>
                  <a:schemeClr val="tx1"/>
                </a:solidFill>
              </a:rPr>
              <a:t>, dan 15 </a:t>
            </a:r>
            <a:r>
              <a:rPr lang="en-ID" dirty="0" err="1">
                <a:solidFill>
                  <a:schemeClr val="tx1"/>
                </a:solidFill>
              </a:rPr>
              <a:t>persen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bawah</a:t>
            </a:r>
            <a:r>
              <a:rPr lang="en-ID" dirty="0">
                <a:solidFill>
                  <a:schemeClr val="tx1"/>
                </a:solidFill>
              </a:rPr>
              <a:t> 12 </a:t>
            </a:r>
            <a:r>
              <a:rPr lang="en-ID" dirty="0" err="1">
                <a:solidFill>
                  <a:schemeClr val="tx1"/>
                </a:solidFill>
              </a:rPr>
              <a:t>tahun</a:t>
            </a:r>
            <a:r>
              <a:rPr lang="en-ID" dirty="0">
                <a:solidFill>
                  <a:schemeClr val="tx1"/>
                </a:solidFill>
              </a:rPr>
              <a:t>. Korban </a:t>
            </a:r>
            <a:r>
              <a:rPr lang="en-ID" dirty="0" err="1">
                <a:solidFill>
                  <a:schemeClr val="tx1"/>
                </a:solidFill>
              </a:rPr>
              <a:t>dirumuskan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manusia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mengalami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penderitaan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akibat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perbuatan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jahat</a:t>
            </a:r>
            <a:r>
              <a:rPr lang="en-ID" dirty="0">
                <a:solidFill>
                  <a:schemeClr val="tx1"/>
                </a:solidFill>
              </a:rPr>
              <a:t> orang lain. </a:t>
            </a:r>
            <a:r>
              <a:rPr lang="en-ID" dirty="0" err="1">
                <a:solidFill>
                  <a:schemeClr val="tx1"/>
                </a:solidFill>
              </a:rPr>
              <a:t>Penderitaan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ini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hanya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berdampak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kehidupan</a:t>
            </a:r>
            <a:r>
              <a:rPr lang="en-ID" dirty="0">
                <a:solidFill>
                  <a:schemeClr val="tx1"/>
                </a:solidFill>
              </a:rPr>
              <a:t> korban(</a:t>
            </a:r>
            <a:r>
              <a:rPr lang="en-ID" dirty="0" err="1">
                <a:solidFill>
                  <a:schemeClr val="tx1"/>
                </a:solidFill>
              </a:rPr>
              <a:t>anak</a:t>
            </a:r>
            <a:r>
              <a:rPr lang="en-ID" dirty="0">
                <a:solidFill>
                  <a:schemeClr val="tx1"/>
                </a:solidFill>
              </a:rPr>
              <a:t>) </a:t>
            </a:r>
            <a:r>
              <a:rPr lang="en-ID" dirty="0" err="1">
                <a:solidFill>
                  <a:schemeClr val="tx1"/>
                </a:solidFill>
              </a:rPr>
              <a:t>saja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melainkan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langsung</a:t>
            </a:r>
            <a:r>
              <a:rPr lang="en-ID" dirty="0">
                <a:solidFill>
                  <a:schemeClr val="tx1"/>
                </a:solidFill>
              </a:rPr>
              <a:t> juga </a:t>
            </a:r>
            <a:r>
              <a:rPr lang="en-ID" dirty="0" err="1">
                <a:solidFill>
                  <a:schemeClr val="tx1"/>
                </a:solidFill>
              </a:rPr>
              <a:t>membawa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dampak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kepada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kehidupan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keluarga</a:t>
            </a:r>
            <a:r>
              <a:rPr lang="en-ID" dirty="0">
                <a:solidFill>
                  <a:schemeClr val="tx1"/>
                </a:solidFill>
              </a:rPr>
              <a:t> korban, </a:t>
            </a:r>
            <a:r>
              <a:rPr lang="en-ID" dirty="0" err="1">
                <a:solidFill>
                  <a:schemeClr val="tx1"/>
                </a:solidFill>
              </a:rPr>
              <a:t>masyarakat</a:t>
            </a:r>
            <a:r>
              <a:rPr lang="en-ID" dirty="0">
                <a:solidFill>
                  <a:schemeClr val="tx1"/>
                </a:solidFill>
              </a:rPr>
              <a:t> dan negara </a:t>
            </a:r>
            <a:r>
              <a:rPr lang="en-ID" dirty="0" err="1">
                <a:solidFill>
                  <a:schemeClr val="tx1"/>
                </a:solidFill>
              </a:rPr>
              <a:t>dimana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berada</a:t>
            </a:r>
            <a:r>
              <a:rPr lang="en-ID" dirty="0">
                <a:solidFill>
                  <a:schemeClr val="tx1"/>
                </a:solidFill>
              </a:rPr>
              <a:t>. </a:t>
            </a:r>
            <a:endParaRPr lang="en-ID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524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F9BD73-7CA8-C26A-6BF4-46DC6E4195A8}"/>
              </a:ext>
            </a:extLst>
          </p:cNvPr>
          <p:cNvSpPr txBox="1"/>
          <p:nvPr/>
        </p:nvSpPr>
        <p:spPr>
          <a:xfrm>
            <a:off x="892098" y="680224"/>
            <a:ext cx="101587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disimpulkan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korban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perkosaan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seseorang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berusia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16-24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korban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tindakan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pemaksaan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laki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laki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Pemaksaan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berupa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ancaman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fisik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psikologis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pelaku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korban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berupa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penetrasi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vagina,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tetapi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pemaksaan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 dan oral Faktor-Faktor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Terjadinya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Perkosaan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Perkosaan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kejahatan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kesusilaan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disebabkan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berbagai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D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FA9EAA-8DFB-7786-161C-EC68B7715F73}"/>
              </a:ext>
            </a:extLst>
          </p:cNvPr>
          <p:cNvSpPr txBox="1"/>
          <p:nvPr/>
        </p:nvSpPr>
        <p:spPr>
          <a:xfrm>
            <a:off x="1538869" y="2662228"/>
            <a:ext cx="100621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Pada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umumnya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sebenarnya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terjadinya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kasus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pemerkosaan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justru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dilakukan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oleh orang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telah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dikenali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Misalnya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keluarga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saudara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tetangga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guru,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atasan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bahkan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pemuka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agama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dihormati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Dan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juga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kasus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terjadi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karena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orang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baru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dikenali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secara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tatap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muka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Pergaulan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sehari-hari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lingkungan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juga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mempengaruhinya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bagaimana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berinteraksi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siapa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sikap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kita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menghabiskan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waktu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serta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berinteraksi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sosial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setiap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harinya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Menurut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Taylor,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dkk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(2009: 528) 80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persen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korban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pemerkosaan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mengenal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pelaku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pemerkosaan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dan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separuh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kasus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itu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pemerkosanya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adalah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saudara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atau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pasangan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pacar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atau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bekas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pacar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ID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228404B-D6FF-3843-E64C-EEA5B7C3AD00}"/>
              </a:ext>
            </a:extLst>
          </p:cNvPr>
          <p:cNvSpPr/>
          <p:nvPr/>
        </p:nvSpPr>
        <p:spPr>
          <a:xfrm>
            <a:off x="440473" y="769433"/>
            <a:ext cx="301083" cy="3345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8597F2F-D41D-213C-CAD2-7D6AEE976FFC}"/>
              </a:ext>
            </a:extLst>
          </p:cNvPr>
          <p:cNvSpPr/>
          <p:nvPr/>
        </p:nvSpPr>
        <p:spPr>
          <a:xfrm>
            <a:off x="1050073" y="2662228"/>
            <a:ext cx="301083" cy="3345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9FDC86-EABB-7D7C-5911-C6AFE48F1759}"/>
              </a:ext>
            </a:extLst>
          </p:cNvPr>
          <p:cNvSpPr/>
          <p:nvPr/>
        </p:nvSpPr>
        <p:spPr>
          <a:xfrm>
            <a:off x="892098" y="680224"/>
            <a:ext cx="10158761" cy="17543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0F4C48-5E7B-22EE-7AD3-DACA7C82C041}"/>
              </a:ext>
            </a:extLst>
          </p:cNvPr>
          <p:cNvSpPr/>
          <p:nvPr/>
        </p:nvSpPr>
        <p:spPr>
          <a:xfrm>
            <a:off x="1538869" y="2662228"/>
            <a:ext cx="10381785" cy="20313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29171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8381E-4D0B-D6E2-F355-5AAB2B068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Dampak</a:t>
            </a:r>
            <a:r>
              <a:rPr lang="en-ID" dirty="0"/>
              <a:t> </a:t>
            </a:r>
            <a:r>
              <a:rPr lang="en-ID" dirty="0" err="1"/>
              <a:t>Psikologis</a:t>
            </a:r>
            <a:r>
              <a:rPr lang="en-ID" dirty="0"/>
              <a:t> </a:t>
            </a:r>
            <a:r>
              <a:rPr lang="en-ID" dirty="0" err="1"/>
              <a:t>Pemerkosaan</a:t>
            </a:r>
            <a:r>
              <a:rPr lang="en-ID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EA9FF-10A9-B206-940E-C6ED8C7C2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seorang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remaja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akibat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mengalami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melihat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peristiwa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traumatik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yaitu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mengancam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kematian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luka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serius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bisa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mempengaruhinya</a:t>
            </a:r>
            <a:r>
              <a:rPr lang="en-ID" dirty="0">
                <a:solidFill>
                  <a:schemeClr val="tx1"/>
                </a:solidFill>
              </a:rPr>
              <a:t> lama </a:t>
            </a:r>
            <a:r>
              <a:rPr lang="en-ID" dirty="0" err="1">
                <a:solidFill>
                  <a:schemeClr val="tx1"/>
                </a:solidFill>
              </a:rPr>
              <a:t>setelah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pengalamam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berlalu</a:t>
            </a:r>
            <a:r>
              <a:rPr lang="en-ID" dirty="0">
                <a:solidFill>
                  <a:schemeClr val="tx1"/>
                </a:solidFill>
              </a:rPr>
              <a:t>. Para </a:t>
            </a:r>
            <a:r>
              <a:rPr lang="en-ID" dirty="0" err="1">
                <a:solidFill>
                  <a:schemeClr val="tx1"/>
                </a:solidFill>
              </a:rPr>
              <a:t>peneliti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menemukan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bahwa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antara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wanita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lebih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muda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45 </a:t>
            </a:r>
            <a:r>
              <a:rPr lang="en-ID" dirty="0" err="1">
                <a:solidFill>
                  <a:schemeClr val="tx1"/>
                </a:solidFill>
              </a:rPr>
              <a:t>tahun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Dilaporkan</a:t>
            </a:r>
            <a:r>
              <a:rPr lang="en-ID" dirty="0">
                <a:solidFill>
                  <a:schemeClr val="tx1"/>
                </a:solidFill>
              </a:rPr>
              <a:t> 17 </a:t>
            </a:r>
            <a:r>
              <a:rPr lang="en-ID" dirty="0" err="1">
                <a:solidFill>
                  <a:schemeClr val="tx1"/>
                </a:solidFill>
              </a:rPr>
              <a:t>persen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memiliki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sejarah</a:t>
            </a:r>
            <a:r>
              <a:rPr lang="en-ID" dirty="0">
                <a:solidFill>
                  <a:schemeClr val="tx1"/>
                </a:solidFill>
              </a:rPr>
              <a:t> post traumatic stress disorder (PTSD), dan 25 </a:t>
            </a:r>
            <a:r>
              <a:rPr lang="en-ID" dirty="0" err="1">
                <a:solidFill>
                  <a:schemeClr val="tx1"/>
                </a:solidFill>
              </a:rPr>
              <a:t>persen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memiliki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sejarah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depresi</a:t>
            </a:r>
            <a:r>
              <a:rPr lang="en-ID" dirty="0">
                <a:solidFill>
                  <a:schemeClr val="tx1"/>
                </a:solidFill>
              </a:rPr>
              <a:t> (www.news-medical.net).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Taylor, </a:t>
            </a:r>
            <a:r>
              <a:rPr lang="en-ID" dirty="0" err="1">
                <a:solidFill>
                  <a:schemeClr val="tx1"/>
                </a:solidFill>
              </a:rPr>
              <a:t>dkk</a:t>
            </a:r>
            <a:r>
              <a:rPr lang="en-ID" dirty="0">
                <a:solidFill>
                  <a:schemeClr val="tx1"/>
                </a:solidFill>
              </a:rPr>
              <a:t> (2009: 528) </a:t>
            </a:r>
            <a:r>
              <a:rPr lang="en-ID" dirty="0" err="1">
                <a:solidFill>
                  <a:schemeClr val="tx1"/>
                </a:solidFill>
              </a:rPr>
              <a:t>mengungkapkan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akibat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ditimbulkan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konsekuensi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negatif</a:t>
            </a:r>
            <a:r>
              <a:rPr lang="en-ID" dirty="0">
                <a:solidFill>
                  <a:schemeClr val="tx1"/>
                </a:solidFill>
              </a:rPr>
              <a:t> pada </a:t>
            </a:r>
            <a:r>
              <a:rPr lang="en-ID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psikologis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bertahan</a:t>
            </a:r>
            <a:r>
              <a:rPr lang="en-ID" dirty="0">
                <a:solidFill>
                  <a:schemeClr val="tx1"/>
                </a:solidFill>
              </a:rPr>
              <a:t> lama, </a:t>
            </a:r>
            <a:r>
              <a:rPr lang="en-ID" dirty="0" err="1">
                <a:solidFill>
                  <a:schemeClr val="tx1"/>
                </a:solidFill>
              </a:rPr>
              <a:t>sekitar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sepertiga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terkena</a:t>
            </a:r>
            <a:r>
              <a:rPr lang="en-ID" dirty="0">
                <a:solidFill>
                  <a:schemeClr val="tx1"/>
                </a:solidFill>
              </a:rPr>
              <a:t> trauma </a:t>
            </a:r>
            <a:r>
              <a:rPr lang="en-ID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seperti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luka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penyakit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menular</a:t>
            </a:r>
            <a:r>
              <a:rPr lang="en-ID" dirty="0">
                <a:solidFill>
                  <a:schemeClr val="tx1"/>
                </a:solidFill>
              </a:rPr>
              <a:t>, dan </a:t>
            </a:r>
            <a:r>
              <a:rPr lang="en-ID" dirty="0" err="1">
                <a:solidFill>
                  <a:schemeClr val="tx1"/>
                </a:solidFill>
              </a:rPr>
              <a:t>hamil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Lebih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tahun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setelah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, korban </a:t>
            </a:r>
            <a:r>
              <a:rPr lang="en-ID" dirty="0" err="1">
                <a:solidFill>
                  <a:schemeClr val="tx1"/>
                </a:solidFill>
              </a:rPr>
              <a:t>masih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merasakan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ketakutan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kecemasan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berkaitan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pemerkosaan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ketidakpuasan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seksual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depresi</a:t>
            </a:r>
            <a:r>
              <a:rPr lang="en-ID" dirty="0">
                <a:solidFill>
                  <a:schemeClr val="tx1"/>
                </a:solidFill>
              </a:rPr>
              <a:t> dan problem </a:t>
            </a:r>
            <a:r>
              <a:rPr lang="en-ID" dirty="0" err="1">
                <a:solidFill>
                  <a:schemeClr val="tx1"/>
                </a:solidFill>
              </a:rPr>
              <a:t>keluarga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66985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181934-2059-9225-4380-85D8E9A11F7A}"/>
              </a:ext>
            </a:extLst>
          </p:cNvPr>
          <p:cNvSpPr txBox="1"/>
          <p:nvPr/>
        </p:nvSpPr>
        <p:spPr>
          <a:xfrm>
            <a:off x="769434" y="724829"/>
            <a:ext cx="1085013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Korban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perkosaan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memiliki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kemungkinan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mengalami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stres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paska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perkosaan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dapat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dibedakan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menjadi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dua,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Stres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langsung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terjadi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merupakan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reaksi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paska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perkosaan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seperti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kesakitan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secara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fisik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rasa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bersalah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takut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cemas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malu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marah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dan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tidak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berdaya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Stres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jangka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panjang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merupakan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gejala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psikologis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tertentu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dirasakan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korban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sebagai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suatu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trauma yang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menyebabkan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korban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memiliki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rasa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percaya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diri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konsep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diri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negatif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menutup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diri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pergaulan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dan juga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reaksi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somatik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seperti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jantung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berdebar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keringat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berlebihan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2314711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98C037-9DD2-1657-CD81-B952855C068B}"/>
              </a:ext>
            </a:extLst>
          </p:cNvPr>
          <p:cNvSpPr txBox="1"/>
          <p:nvPr/>
        </p:nvSpPr>
        <p:spPr>
          <a:xfrm>
            <a:off x="827978" y="614428"/>
            <a:ext cx="108808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dirty="0"/>
              <a:t>Peran </a:t>
            </a:r>
            <a:r>
              <a:rPr lang="en-ID" sz="2000" dirty="0" err="1"/>
              <a:t>bidan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menangani</a:t>
            </a:r>
            <a:r>
              <a:rPr lang="en-ID" sz="2000" dirty="0"/>
              <a:t> korban </a:t>
            </a:r>
            <a:r>
              <a:rPr lang="en-ID" sz="2000" dirty="0" err="1"/>
              <a:t>pemerkosaan</a:t>
            </a:r>
            <a:r>
              <a:rPr lang="en-ID" sz="2000" dirty="0"/>
              <a:t> sangat </a:t>
            </a:r>
            <a:r>
              <a:rPr lang="en-ID" sz="2000" dirty="0" err="1"/>
              <a:t>penting</a:t>
            </a:r>
            <a:r>
              <a:rPr lang="en-ID" sz="2000" dirty="0"/>
              <a:t> </a:t>
            </a:r>
            <a:r>
              <a:rPr lang="en-ID" sz="2000" dirty="0" err="1"/>
              <a:t>karena</a:t>
            </a:r>
            <a:r>
              <a:rPr lang="en-ID" sz="2000" dirty="0"/>
              <a:t> </a:t>
            </a:r>
            <a:r>
              <a:rPr lang="en-ID" sz="2000" dirty="0" err="1"/>
              <a:t>bidan</a:t>
            </a:r>
            <a:r>
              <a:rPr lang="en-ID" sz="2000" dirty="0"/>
              <a:t> </a:t>
            </a:r>
            <a:r>
              <a:rPr lang="en-ID" sz="2000" dirty="0" err="1"/>
              <a:t>sering</a:t>
            </a:r>
            <a:r>
              <a:rPr lang="en-ID" sz="2000" dirty="0"/>
              <a:t> </a:t>
            </a:r>
            <a:r>
              <a:rPr lang="en-ID" sz="2000" dirty="0" err="1"/>
              <a:t>menjadi</a:t>
            </a:r>
            <a:r>
              <a:rPr lang="en-ID" sz="2000" dirty="0"/>
              <a:t> </a:t>
            </a:r>
            <a:r>
              <a:rPr lang="en-ID" sz="2000" b="1" dirty="0" err="1"/>
              <a:t>tenaga</a:t>
            </a:r>
            <a:r>
              <a:rPr lang="en-ID" sz="2000" b="1" dirty="0"/>
              <a:t> </a:t>
            </a:r>
            <a:r>
              <a:rPr lang="en-ID" sz="2000" b="1" dirty="0" err="1"/>
              <a:t>kesehatan</a:t>
            </a:r>
            <a:r>
              <a:rPr lang="en-ID" sz="2000" b="1" dirty="0"/>
              <a:t> </a:t>
            </a:r>
            <a:r>
              <a:rPr lang="en-ID" sz="2000" b="1" dirty="0" err="1"/>
              <a:t>pertama</a:t>
            </a:r>
            <a:r>
              <a:rPr lang="en-ID" sz="2000" b="1" dirty="0"/>
              <a:t> yang </a:t>
            </a:r>
            <a:r>
              <a:rPr lang="en-ID" sz="2000" b="1" dirty="0" err="1"/>
              <a:t>diakses</a:t>
            </a:r>
            <a:r>
              <a:rPr lang="en-ID" sz="2000" b="1" dirty="0"/>
              <a:t> korban</a:t>
            </a:r>
            <a:endParaRPr lang="en-ID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7F20BC-43C2-2582-410D-5050E5CA6948}"/>
              </a:ext>
            </a:extLst>
          </p:cNvPr>
          <p:cNvSpPr txBox="1"/>
          <p:nvPr/>
        </p:nvSpPr>
        <p:spPr>
          <a:xfrm>
            <a:off x="1003610" y="1516567"/>
            <a:ext cx="93112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Pemberi</a:t>
            </a:r>
            <a:r>
              <a:rPr lang="en-ID" b="1" dirty="0"/>
              <a:t> </a:t>
            </a:r>
            <a:r>
              <a:rPr lang="en-ID" b="1" dirty="0" err="1"/>
              <a:t>Asuhan</a:t>
            </a:r>
            <a:r>
              <a:rPr lang="en-ID" b="1" dirty="0"/>
              <a:t> (Care Provider)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fisik</a:t>
            </a:r>
            <a:r>
              <a:rPr lang="en-ID" dirty="0"/>
              <a:t> dan genital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hati-hati</a:t>
            </a:r>
            <a:r>
              <a:rPr lang="en-ID" dirty="0"/>
              <a:t> dan </a:t>
            </a:r>
            <a:r>
              <a:rPr lang="en-ID" dirty="0" err="1"/>
              <a:t>sensitif</a:t>
            </a:r>
            <a:r>
              <a:rPr lang="en-ID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Menangani</a:t>
            </a:r>
            <a:r>
              <a:rPr lang="en-ID" dirty="0"/>
              <a:t> </a:t>
            </a:r>
            <a:r>
              <a:rPr lang="en-ID" dirty="0" err="1"/>
              <a:t>luka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trauma </a:t>
            </a:r>
            <a:r>
              <a:rPr lang="en-ID" dirty="0" err="1"/>
              <a:t>fisik</a:t>
            </a:r>
            <a:r>
              <a:rPr lang="en-ID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Memberikan</a:t>
            </a:r>
            <a:r>
              <a:rPr lang="en-ID" dirty="0"/>
              <a:t>: </a:t>
            </a:r>
            <a:r>
              <a:rPr lang="en-ID" dirty="0" err="1"/>
              <a:t>Kontrasepsi</a:t>
            </a:r>
            <a:r>
              <a:rPr lang="en-ID" dirty="0"/>
              <a:t> </a:t>
            </a:r>
            <a:r>
              <a:rPr lang="en-ID" dirty="0" err="1"/>
              <a:t>darurat</a:t>
            </a:r>
            <a:r>
              <a:rPr lang="en-ID" dirty="0"/>
              <a:t>, </a:t>
            </a:r>
            <a:r>
              <a:rPr lang="en-ID" dirty="0" err="1"/>
              <a:t>Profilaksis</a:t>
            </a:r>
            <a:r>
              <a:rPr lang="en-ID" dirty="0"/>
              <a:t> IMS dan HIV (PEP) ,</a:t>
            </a:r>
            <a:r>
              <a:rPr lang="en-ID" dirty="0" err="1"/>
              <a:t>Imunisasi</a:t>
            </a:r>
            <a:r>
              <a:rPr lang="en-ID" dirty="0"/>
              <a:t> (hepatitis B, tetanus)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skrining</a:t>
            </a:r>
            <a:r>
              <a:rPr lang="en-ID" dirty="0"/>
              <a:t> </a:t>
            </a:r>
            <a:r>
              <a:rPr lang="en-ID" dirty="0" err="1"/>
              <a:t>kehamilan</a:t>
            </a:r>
            <a:r>
              <a:rPr lang="en-ID" dirty="0"/>
              <a:t> dan </a:t>
            </a:r>
            <a:r>
              <a:rPr lang="en-ID" dirty="0" err="1"/>
              <a:t>infeksi</a:t>
            </a:r>
            <a:r>
              <a:rPr lang="en-ID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2BF030-A7F3-5697-D73C-EBAA2435AB3F}"/>
              </a:ext>
            </a:extLst>
          </p:cNvPr>
          <p:cNvSpPr txBox="1"/>
          <p:nvPr/>
        </p:nvSpPr>
        <p:spPr>
          <a:xfrm>
            <a:off x="984094" y="3587108"/>
            <a:ext cx="100221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Konselor</a:t>
            </a:r>
            <a:endParaRPr lang="en-ID" b="1" dirty="0"/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b="1" dirty="0" err="1"/>
              <a:t>dukungan</a:t>
            </a:r>
            <a:r>
              <a:rPr lang="en-ID" b="1" dirty="0"/>
              <a:t> </a:t>
            </a:r>
            <a:r>
              <a:rPr lang="en-ID" b="1" dirty="0" err="1"/>
              <a:t>emosional</a:t>
            </a:r>
            <a:r>
              <a:rPr lang="en-ID" dirty="0"/>
              <a:t> (</a:t>
            </a:r>
            <a:r>
              <a:rPr lang="en-ID" dirty="0" err="1"/>
              <a:t>empati</a:t>
            </a:r>
            <a:r>
              <a:rPr lang="en-ID" dirty="0"/>
              <a:t>,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menghakimi</a:t>
            </a:r>
            <a:r>
              <a:rPr lang="en-ID" dirty="0"/>
              <a:t>).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Mendengarkan</a:t>
            </a:r>
            <a:r>
              <a:rPr lang="en-ID" dirty="0"/>
              <a:t> </a:t>
            </a:r>
            <a:r>
              <a:rPr lang="en-ID" dirty="0" err="1"/>
              <a:t>keluhan</a:t>
            </a:r>
            <a:r>
              <a:rPr lang="en-ID" dirty="0"/>
              <a:t> korban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aktif</a:t>
            </a:r>
            <a:r>
              <a:rPr lang="en-ID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edukasi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: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korban, Risiko </a:t>
            </a:r>
            <a:r>
              <a:rPr lang="en-ID" dirty="0" err="1"/>
              <a:t>kehamilan</a:t>
            </a:r>
            <a:r>
              <a:rPr lang="en-ID" dirty="0"/>
              <a:t> dan </a:t>
            </a:r>
            <a:r>
              <a:rPr lang="en-ID" dirty="0" err="1"/>
              <a:t>penyakit</a:t>
            </a:r>
            <a:r>
              <a:rPr lang="en-ID" dirty="0"/>
              <a:t>, </a:t>
            </a:r>
            <a:r>
              <a:rPr lang="en-ID" dirty="0" err="1"/>
              <a:t>Pilihan</a:t>
            </a:r>
            <a:r>
              <a:rPr lang="en-ID" dirty="0"/>
              <a:t> yang </a:t>
            </a:r>
            <a:r>
              <a:rPr lang="en-ID" dirty="0" err="1"/>
              <a:t>dimiliki</a:t>
            </a:r>
            <a:r>
              <a:rPr lang="en-ID" dirty="0"/>
              <a:t> korban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Membantu</a:t>
            </a:r>
            <a:r>
              <a:rPr lang="en-ID" dirty="0"/>
              <a:t> korban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sadar</a:t>
            </a:r>
            <a:r>
              <a:rPr lang="en-ID" dirty="0"/>
              <a:t> (</a:t>
            </a:r>
            <a:r>
              <a:rPr lang="en-ID" b="1" dirty="0"/>
              <a:t>informed choice</a:t>
            </a:r>
            <a:r>
              <a:rPr lang="en-ID" dirty="0"/>
              <a:t>).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C3EEF1-5142-56D3-3ABB-85BFF7AEA5F6}"/>
              </a:ext>
            </a:extLst>
          </p:cNvPr>
          <p:cNvSpPr/>
          <p:nvPr/>
        </p:nvSpPr>
        <p:spPr>
          <a:xfrm>
            <a:off x="827978" y="1516567"/>
            <a:ext cx="10022159" cy="1754326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6A7BF3-8E41-FA5F-BDB4-A19C856D77C7}"/>
              </a:ext>
            </a:extLst>
          </p:cNvPr>
          <p:cNvSpPr/>
          <p:nvPr/>
        </p:nvSpPr>
        <p:spPr>
          <a:xfrm>
            <a:off x="827977" y="3465145"/>
            <a:ext cx="10022159" cy="1987801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69655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2E0E3-B0B2-A8C2-D869-AAEBFB611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F58E2D-31D2-A6E5-CA82-5BA708B4CE66}"/>
              </a:ext>
            </a:extLst>
          </p:cNvPr>
          <p:cNvSpPr txBox="1"/>
          <p:nvPr/>
        </p:nvSpPr>
        <p:spPr>
          <a:xfrm>
            <a:off x="827978" y="614428"/>
            <a:ext cx="108808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dirty="0"/>
              <a:t>Peran </a:t>
            </a:r>
            <a:r>
              <a:rPr lang="en-ID" sz="2000" dirty="0" err="1"/>
              <a:t>bidan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menangani</a:t>
            </a:r>
            <a:r>
              <a:rPr lang="en-ID" sz="2000" dirty="0"/>
              <a:t> korban </a:t>
            </a:r>
            <a:r>
              <a:rPr lang="en-ID" sz="2000" dirty="0" err="1"/>
              <a:t>pemerkosaan</a:t>
            </a:r>
            <a:r>
              <a:rPr lang="en-ID" sz="2000" dirty="0"/>
              <a:t> sangat </a:t>
            </a:r>
            <a:r>
              <a:rPr lang="en-ID" sz="2000" dirty="0" err="1"/>
              <a:t>penting</a:t>
            </a:r>
            <a:r>
              <a:rPr lang="en-ID" sz="2000" dirty="0"/>
              <a:t> </a:t>
            </a:r>
            <a:r>
              <a:rPr lang="en-ID" sz="2000" dirty="0" err="1"/>
              <a:t>karena</a:t>
            </a:r>
            <a:r>
              <a:rPr lang="en-ID" sz="2000" dirty="0"/>
              <a:t> </a:t>
            </a:r>
            <a:r>
              <a:rPr lang="en-ID" sz="2000" dirty="0" err="1"/>
              <a:t>bidan</a:t>
            </a:r>
            <a:r>
              <a:rPr lang="en-ID" sz="2000" dirty="0"/>
              <a:t> </a:t>
            </a:r>
            <a:r>
              <a:rPr lang="en-ID" sz="2000" dirty="0" err="1"/>
              <a:t>sering</a:t>
            </a:r>
            <a:r>
              <a:rPr lang="en-ID" sz="2000" dirty="0"/>
              <a:t> </a:t>
            </a:r>
            <a:r>
              <a:rPr lang="en-ID" sz="2000" dirty="0" err="1"/>
              <a:t>menjadi</a:t>
            </a:r>
            <a:r>
              <a:rPr lang="en-ID" sz="2000" dirty="0"/>
              <a:t> </a:t>
            </a:r>
            <a:r>
              <a:rPr lang="en-ID" sz="2000" b="1" dirty="0" err="1"/>
              <a:t>tenaga</a:t>
            </a:r>
            <a:r>
              <a:rPr lang="en-ID" sz="2000" b="1" dirty="0"/>
              <a:t> </a:t>
            </a:r>
            <a:r>
              <a:rPr lang="en-ID" sz="2000" b="1" dirty="0" err="1"/>
              <a:t>kesehatan</a:t>
            </a:r>
            <a:r>
              <a:rPr lang="en-ID" sz="2000" b="1" dirty="0"/>
              <a:t> </a:t>
            </a:r>
            <a:r>
              <a:rPr lang="en-ID" sz="2000" b="1" dirty="0" err="1"/>
              <a:t>pertama</a:t>
            </a:r>
            <a:r>
              <a:rPr lang="en-ID" sz="2000" b="1" dirty="0"/>
              <a:t> yang </a:t>
            </a:r>
            <a:r>
              <a:rPr lang="en-ID" sz="2000" b="1" dirty="0" err="1"/>
              <a:t>diakses</a:t>
            </a:r>
            <a:r>
              <a:rPr lang="en-ID" sz="2000" b="1" dirty="0"/>
              <a:t> korban</a:t>
            </a:r>
            <a:endParaRPr lang="en-ID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C946EB-36F6-0376-4D7D-081DAF747387}"/>
              </a:ext>
            </a:extLst>
          </p:cNvPr>
          <p:cNvSpPr txBox="1"/>
          <p:nvPr/>
        </p:nvSpPr>
        <p:spPr>
          <a:xfrm>
            <a:off x="1003610" y="1516567"/>
            <a:ext cx="9311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Advokat</a:t>
            </a:r>
            <a:r>
              <a:rPr lang="en-ID" b="1" dirty="0"/>
              <a:t> (Advocate)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Melindungi</a:t>
            </a:r>
            <a:r>
              <a:rPr lang="en-ID" dirty="0"/>
              <a:t> </a:t>
            </a:r>
            <a:r>
              <a:rPr lang="en-ID" b="1" dirty="0" err="1"/>
              <a:t>hak</a:t>
            </a:r>
            <a:r>
              <a:rPr lang="en-ID" b="1" dirty="0"/>
              <a:t> dan </a:t>
            </a:r>
            <a:r>
              <a:rPr lang="en-ID" b="1" dirty="0" err="1"/>
              <a:t>kepentingan</a:t>
            </a:r>
            <a:r>
              <a:rPr lang="en-ID" b="1" dirty="0"/>
              <a:t> korban</a:t>
            </a:r>
            <a:r>
              <a:rPr lang="en-ID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kerahasiaan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korban.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Mendampingi</a:t>
            </a:r>
            <a:r>
              <a:rPr lang="en-ID" dirty="0"/>
              <a:t> korban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mengakses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lain (</a:t>
            </a:r>
            <a:r>
              <a:rPr lang="en-ID" dirty="0" err="1"/>
              <a:t>hukum</a:t>
            </a:r>
            <a:r>
              <a:rPr lang="en-ID" dirty="0"/>
              <a:t>, </a:t>
            </a:r>
            <a:r>
              <a:rPr lang="en-ID" dirty="0" err="1"/>
              <a:t>sosial</a:t>
            </a:r>
            <a:r>
              <a:rPr lang="en-ID" dirty="0"/>
              <a:t>).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Mencegah</a:t>
            </a:r>
            <a:r>
              <a:rPr lang="en-ID" dirty="0"/>
              <a:t> </a:t>
            </a:r>
            <a:r>
              <a:rPr lang="en-ID" dirty="0" err="1"/>
              <a:t>terjadinya</a:t>
            </a:r>
            <a:r>
              <a:rPr lang="en-ID" dirty="0"/>
              <a:t> </a:t>
            </a:r>
            <a:r>
              <a:rPr lang="en-ID" b="1" dirty="0" err="1"/>
              <a:t>reviktimisasi</a:t>
            </a:r>
            <a:r>
              <a:rPr lang="en-ID" dirty="0"/>
              <a:t> (trauma </a:t>
            </a:r>
            <a:r>
              <a:rPr lang="en-ID" dirty="0" err="1"/>
              <a:t>ulang</a:t>
            </a:r>
            <a:r>
              <a:rPr lang="en-ID" dirty="0"/>
              <a:t>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003521-4658-CDBA-6D9D-7AD11001BCEA}"/>
              </a:ext>
            </a:extLst>
          </p:cNvPr>
          <p:cNvSpPr txBox="1"/>
          <p:nvPr/>
        </p:nvSpPr>
        <p:spPr>
          <a:xfrm>
            <a:off x="984094" y="3587108"/>
            <a:ext cx="100221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Kolaborator</a:t>
            </a:r>
            <a:endParaRPr lang="en-ID" b="1" dirty="0"/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Bekerja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: Dokter, </a:t>
            </a:r>
            <a:r>
              <a:rPr lang="en-ID" dirty="0" err="1"/>
              <a:t>Psikolog</a:t>
            </a:r>
            <a:r>
              <a:rPr lang="en-ID" dirty="0"/>
              <a:t>/</a:t>
            </a:r>
            <a:r>
              <a:rPr lang="en-ID" dirty="0" err="1"/>
              <a:t>psikiater,Pekerja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, </a:t>
            </a:r>
            <a:r>
              <a:rPr lang="en-ID" dirty="0" err="1"/>
              <a:t>Aparat</a:t>
            </a:r>
            <a:r>
              <a:rPr lang="en-ID" dirty="0"/>
              <a:t> </a:t>
            </a:r>
            <a:r>
              <a:rPr lang="en-ID" dirty="0" err="1"/>
              <a:t>penegak</a:t>
            </a:r>
            <a:r>
              <a:rPr lang="en-ID" dirty="0"/>
              <a:t> </a:t>
            </a:r>
            <a:r>
              <a:rPr lang="en-ID" dirty="0" err="1"/>
              <a:t>hukum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Merujuk</a:t>
            </a:r>
            <a:r>
              <a:rPr lang="en-ID" dirty="0"/>
              <a:t> korban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fasilitas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lengkap</a:t>
            </a:r>
            <a:r>
              <a:rPr lang="en-ID" dirty="0"/>
              <a:t> </a:t>
            </a:r>
            <a:r>
              <a:rPr lang="en-ID" dirty="0" err="1"/>
              <a:t>bila</a:t>
            </a:r>
            <a:r>
              <a:rPr lang="en-ID" dirty="0"/>
              <a:t> </a:t>
            </a:r>
            <a:r>
              <a:rPr lang="en-ID" dirty="0" err="1"/>
              <a:t>diperlukan</a:t>
            </a:r>
            <a:r>
              <a:rPr lang="en-ID" dirty="0"/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531B63-A587-F583-3DF3-687B143DE03B}"/>
              </a:ext>
            </a:extLst>
          </p:cNvPr>
          <p:cNvSpPr/>
          <p:nvPr/>
        </p:nvSpPr>
        <p:spPr>
          <a:xfrm>
            <a:off x="827978" y="1516567"/>
            <a:ext cx="10022159" cy="1754326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ACDBA7-FE37-E762-EE44-5121E8D878A3}"/>
              </a:ext>
            </a:extLst>
          </p:cNvPr>
          <p:cNvSpPr/>
          <p:nvPr/>
        </p:nvSpPr>
        <p:spPr>
          <a:xfrm>
            <a:off x="827977" y="3465145"/>
            <a:ext cx="10022159" cy="1162611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72CD87-EBBA-2072-AE09-5DD0DFCCE0AB}"/>
              </a:ext>
            </a:extLst>
          </p:cNvPr>
          <p:cNvSpPr/>
          <p:nvPr/>
        </p:nvSpPr>
        <p:spPr>
          <a:xfrm>
            <a:off x="827976" y="4760127"/>
            <a:ext cx="10022159" cy="1361893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922AF-B4E8-EC9C-0661-1C8B10B3A1D3}"/>
              </a:ext>
            </a:extLst>
          </p:cNvPr>
          <p:cNvSpPr txBox="1"/>
          <p:nvPr/>
        </p:nvSpPr>
        <p:spPr>
          <a:xfrm>
            <a:off x="984094" y="4822008"/>
            <a:ext cx="98660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Edukator</a:t>
            </a:r>
            <a:endParaRPr lang="en-ID" b="1" dirty="0"/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edukasi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: Kesehatan </a:t>
            </a:r>
            <a:r>
              <a:rPr lang="en-ID" dirty="0" err="1"/>
              <a:t>reproduksi</a:t>
            </a:r>
            <a:r>
              <a:rPr lang="en-ID" dirty="0"/>
              <a:t>, </a:t>
            </a:r>
            <a:r>
              <a:rPr lang="en-ID" dirty="0" err="1"/>
              <a:t>Pencegahan</a:t>
            </a:r>
            <a:r>
              <a:rPr lang="en-ID" dirty="0"/>
              <a:t> </a:t>
            </a:r>
            <a:r>
              <a:rPr lang="en-ID" dirty="0" err="1"/>
              <a:t>kekerasan</a:t>
            </a:r>
            <a:r>
              <a:rPr lang="en-ID" dirty="0"/>
              <a:t> </a:t>
            </a:r>
            <a:r>
              <a:rPr lang="en-ID" dirty="0" err="1"/>
              <a:t>seksual</a:t>
            </a:r>
            <a:r>
              <a:rPr lang="en-ID" dirty="0"/>
              <a:t>,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dirty="0" err="1"/>
              <a:t>dukungan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Edukasi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korban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keluarga</a:t>
            </a:r>
            <a:r>
              <a:rPr lang="en-ID" dirty="0"/>
              <a:t> (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 korban).</a:t>
            </a:r>
          </a:p>
        </p:txBody>
      </p:sp>
    </p:spTree>
    <p:extLst>
      <p:ext uri="{BB962C8B-B14F-4D97-AF65-F5344CB8AC3E}">
        <p14:creationId xmlns:p14="http://schemas.microsoft.com/office/powerpoint/2010/main" val="1358632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8AFA87-C067-13A5-00C5-034C48126D05}"/>
              </a:ext>
            </a:extLst>
          </p:cNvPr>
          <p:cNvSpPr txBox="1"/>
          <p:nvPr/>
        </p:nvSpPr>
        <p:spPr>
          <a:xfrm>
            <a:off x="1608565" y="2782669"/>
            <a:ext cx="9419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600" b="1" i="0" u="none" strike="noStrike" baseline="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KEKERASAN DALAM RUMAH TANGGA </a:t>
            </a:r>
            <a:endParaRPr lang="en-ID" sz="3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533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662FA-459D-EE76-BD0B-5978A04C1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Kekerasan</a:t>
            </a:r>
            <a:r>
              <a:rPr lang="en-ID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C9415-C3DE-DC26-EEC2-D7E446A33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sesorang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invasi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terhadap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maupun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integritas</a:t>
            </a:r>
            <a:r>
              <a:rPr lang="en-ID" dirty="0">
                <a:solidFill>
                  <a:schemeClr val="tx1"/>
                </a:solidFill>
              </a:rPr>
              <a:t> mental </a:t>
            </a:r>
            <a:r>
              <a:rPr lang="en-ID" dirty="0" err="1">
                <a:solidFill>
                  <a:schemeClr val="tx1"/>
                </a:solidFill>
              </a:rPr>
              <a:t>psikologi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sesorang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terhadap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sesama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manusia</a:t>
            </a:r>
            <a:r>
              <a:rPr lang="en-ID" dirty="0">
                <a:solidFill>
                  <a:schemeClr val="tx1"/>
                </a:solidFill>
              </a:rPr>
              <a:t> pada </a:t>
            </a:r>
            <a:r>
              <a:rPr lang="en-ID" dirty="0" err="1">
                <a:solidFill>
                  <a:schemeClr val="tx1"/>
                </a:solidFill>
              </a:rPr>
              <a:t>dasarnya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berasal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sumber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namun</a:t>
            </a:r>
            <a:r>
              <a:rPr lang="en-ID" dirty="0">
                <a:solidFill>
                  <a:schemeClr val="tx1"/>
                </a:solidFill>
              </a:rPr>
              <a:t> salah </a:t>
            </a:r>
            <a:r>
              <a:rPr lang="en-ID" dirty="0" err="1">
                <a:solidFill>
                  <a:schemeClr val="tx1"/>
                </a:solidFill>
              </a:rPr>
              <a:t>satu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terhadap</a:t>
            </a:r>
            <a:r>
              <a:rPr lang="en-ID" dirty="0">
                <a:solidFill>
                  <a:schemeClr val="tx1"/>
                </a:solidFill>
              </a:rPr>
              <a:t> salah </a:t>
            </a:r>
            <a:r>
              <a:rPr lang="en-ID" dirty="0" err="1">
                <a:solidFill>
                  <a:schemeClr val="tx1"/>
                </a:solidFill>
              </a:rPr>
              <a:t>satu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jenis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kelamin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tertentu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disebabkan</a:t>
            </a:r>
            <a:r>
              <a:rPr lang="en-ID" dirty="0">
                <a:solidFill>
                  <a:schemeClr val="tx1"/>
                </a:solidFill>
              </a:rPr>
              <a:t> oleh </a:t>
            </a:r>
            <a:r>
              <a:rPr lang="en-ID" dirty="0" err="1">
                <a:solidFill>
                  <a:schemeClr val="tx1"/>
                </a:solidFill>
              </a:rPr>
              <a:t>anggapan</a:t>
            </a:r>
            <a:r>
              <a:rPr lang="en-ID" dirty="0">
                <a:solidFill>
                  <a:schemeClr val="tx1"/>
                </a:solidFill>
              </a:rPr>
              <a:t> gender.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disebabkan</a:t>
            </a:r>
            <a:r>
              <a:rPr lang="en-ID" dirty="0">
                <a:solidFill>
                  <a:schemeClr val="tx1"/>
                </a:solidFill>
              </a:rPr>
              <a:t> bias gender </a:t>
            </a:r>
            <a:r>
              <a:rPr lang="en-ID" dirty="0" err="1">
                <a:solidFill>
                  <a:schemeClr val="tx1"/>
                </a:solidFill>
              </a:rPr>
              <a:t>ini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sebuat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genderrelated</a:t>
            </a:r>
            <a:r>
              <a:rPr lang="en-ID" dirty="0">
                <a:solidFill>
                  <a:schemeClr val="tx1"/>
                </a:solidFill>
              </a:rPr>
              <a:t> violence. Pada </a:t>
            </a:r>
            <a:r>
              <a:rPr lang="en-ID" dirty="0" err="1">
                <a:solidFill>
                  <a:schemeClr val="tx1"/>
                </a:solidFill>
              </a:rPr>
              <a:t>dasarnya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gender </a:t>
            </a:r>
            <a:r>
              <a:rPr lang="en-ID" dirty="0" err="1">
                <a:solidFill>
                  <a:schemeClr val="tx1"/>
                </a:solidFill>
              </a:rPr>
              <a:t>disebabkan</a:t>
            </a:r>
            <a:r>
              <a:rPr lang="en-ID" dirty="0">
                <a:solidFill>
                  <a:schemeClr val="tx1"/>
                </a:solidFill>
              </a:rPr>
              <a:t> oleh </a:t>
            </a:r>
            <a:r>
              <a:rPr lang="en-ID" dirty="0" err="1">
                <a:solidFill>
                  <a:schemeClr val="tx1"/>
                </a:solidFill>
              </a:rPr>
              <a:t>ketidak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setaraan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kekuatan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ada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masyarakat</a:t>
            </a:r>
            <a:r>
              <a:rPr lang="en-ID" dirty="0">
                <a:solidFill>
                  <a:schemeClr val="tx1"/>
                </a:solidFill>
              </a:rPr>
              <a:t>. (Maisah dan </a:t>
            </a:r>
            <a:r>
              <a:rPr lang="en-ID" dirty="0" err="1">
                <a:solidFill>
                  <a:schemeClr val="tx1"/>
                </a:solidFill>
              </a:rPr>
              <a:t>Yenti</a:t>
            </a:r>
            <a:r>
              <a:rPr lang="en-ID" dirty="0">
                <a:solidFill>
                  <a:schemeClr val="tx1"/>
                </a:solidFill>
              </a:rPr>
              <a:t>, 2016) </a:t>
            </a:r>
          </a:p>
          <a:p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demi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dialami</a:t>
            </a:r>
            <a:r>
              <a:rPr lang="en-ID" dirty="0">
                <a:solidFill>
                  <a:schemeClr val="tx1"/>
                </a:solidFill>
              </a:rPr>
              <a:t> oleh </a:t>
            </a:r>
            <a:r>
              <a:rPr lang="en-ID" dirty="0" err="1">
                <a:solidFill>
                  <a:schemeClr val="tx1"/>
                </a:solidFill>
              </a:rPr>
              <a:t>perempuan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ternyata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meninggalkan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dampak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traumatik</a:t>
            </a:r>
            <a:r>
              <a:rPr lang="en-ID" dirty="0">
                <a:solidFill>
                  <a:schemeClr val="tx1"/>
                </a:solidFill>
              </a:rPr>
              <a:t> yang sangat </a:t>
            </a:r>
            <a:r>
              <a:rPr lang="en-ID" dirty="0" err="1">
                <a:solidFill>
                  <a:schemeClr val="tx1"/>
                </a:solidFill>
              </a:rPr>
              <a:t>berat</a:t>
            </a:r>
            <a:r>
              <a:rPr lang="en-ID" dirty="0">
                <a:solidFill>
                  <a:schemeClr val="tx1"/>
                </a:solidFill>
              </a:rPr>
              <a:t>. Pada </a:t>
            </a:r>
            <a:r>
              <a:rPr lang="en-ID" dirty="0" err="1">
                <a:solidFill>
                  <a:schemeClr val="tx1"/>
                </a:solidFill>
              </a:rPr>
              <a:t>umumnya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merasa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cemas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stres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depresi</a:t>
            </a:r>
            <a:r>
              <a:rPr lang="en-ID" dirty="0">
                <a:solidFill>
                  <a:schemeClr val="tx1"/>
                </a:solidFill>
              </a:rPr>
              <a:t>, trauma </a:t>
            </a:r>
            <a:r>
              <a:rPr lang="en-ID" dirty="0" err="1">
                <a:solidFill>
                  <a:schemeClr val="tx1"/>
                </a:solidFill>
              </a:rPr>
              <a:t>serta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menyalahkan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sendiri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Sedangkan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akibat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ditimbulkan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memar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patah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tulang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kerusakan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bagian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tubuh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bahkan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kematian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Walaupun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perempuan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istri</a:t>
            </a:r>
            <a:r>
              <a:rPr lang="en-ID" dirty="0">
                <a:solidFill>
                  <a:schemeClr val="tx1"/>
                </a:solidFill>
              </a:rPr>
              <a:t>) </a:t>
            </a:r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mereka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cenderung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bertahan</a:t>
            </a:r>
            <a:r>
              <a:rPr lang="en-ID" dirty="0">
                <a:solidFill>
                  <a:schemeClr val="tx1"/>
                </a:solidFill>
              </a:rPr>
              <a:t>. (Jayanthi,2009). </a:t>
            </a:r>
          </a:p>
        </p:txBody>
      </p:sp>
    </p:spTree>
    <p:extLst>
      <p:ext uri="{BB962C8B-B14F-4D97-AF65-F5344CB8AC3E}">
        <p14:creationId xmlns:p14="http://schemas.microsoft.com/office/powerpoint/2010/main" val="2896858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56241-EC10-ED03-3BB0-D1D776BDC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>
                <a:solidFill>
                  <a:schemeClr val="tx1"/>
                </a:solidFill>
              </a:rPr>
              <a:t>Kekerasan Dalam Rumah Tangga (KDRT) </a:t>
            </a:r>
            <a:endParaRPr lang="en-ID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3D669-E574-F1C2-9070-2586AE60D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>
                <a:solidFill>
                  <a:schemeClr val="tx1"/>
                </a:solidFill>
              </a:rPr>
              <a:t>Beberapa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sumber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menjelaskan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pemahaman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Rumah </a:t>
            </a:r>
            <a:r>
              <a:rPr lang="en-ID" dirty="0" err="1">
                <a:solidFill>
                  <a:schemeClr val="tx1"/>
                </a:solidFill>
              </a:rPr>
              <a:t>Tangga</a:t>
            </a:r>
            <a:r>
              <a:rPr lang="en-ID" dirty="0">
                <a:solidFill>
                  <a:schemeClr val="tx1"/>
                </a:solidFill>
              </a:rPr>
              <a:t> (KDRT). </a:t>
            </a:r>
            <a:r>
              <a:rPr lang="en-ID" dirty="0" err="1">
                <a:solidFill>
                  <a:schemeClr val="tx1"/>
                </a:solidFill>
              </a:rPr>
              <a:t>Menurut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i="1" dirty="0">
                <a:solidFill>
                  <a:schemeClr val="tx1"/>
                </a:solidFill>
              </a:rPr>
              <a:t>World Health Organization </a:t>
            </a:r>
            <a:r>
              <a:rPr lang="en-ID" dirty="0">
                <a:solidFill>
                  <a:schemeClr val="tx1"/>
                </a:solidFill>
              </a:rPr>
              <a:t>(WHO),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kekerasan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adalah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suatu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perilaku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terhadap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seorang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atau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sekelompok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orang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dengan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menggunakan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kekuatan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atau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kekuasaan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disengaja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sehingga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menyebabkan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luka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kerugian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psikologi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bahkan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kematian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juga </a:t>
            </a:r>
            <a:r>
              <a:rPr lang="en-ID" dirty="0" err="1">
                <a:solidFill>
                  <a:schemeClr val="tx1"/>
                </a:solidFill>
              </a:rPr>
              <a:t>diartikan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keadaan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bisa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membahayakan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dilakukan</a:t>
            </a:r>
            <a:r>
              <a:rPr lang="en-ID" dirty="0">
                <a:solidFill>
                  <a:schemeClr val="tx1"/>
                </a:solidFill>
              </a:rPr>
              <a:t> oleh </a:t>
            </a:r>
            <a:r>
              <a:rPr lang="en-ID" dirty="0" err="1">
                <a:solidFill>
                  <a:schemeClr val="tx1"/>
                </a:solidFill>
              </a:rPr>
              <a:t>seseorang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terhadap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sendiri</a:t>
            </a:r>
            <a:r>
              <a:rPr lang="en-ID" dirty="0">
                <a:solidFill>
                  <a:schemeClr val="tx1"/>
                </a:solidFill>
              </a:rPr>
              <a:t>, orang lain,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lingkungan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sekitar</a:t>
            </a:r>
            <a:r>
              <a:rPr lang="en-ID" dirty="0">
                <a:solidFill>
                  <a:schemeClr val="tx1"/>
                </a:solidFill>
              </a:rPr>
              <a:t> (Stuart &amp;</a:t>
            </a:r>
          </a:p>
          <a:p>
            <a:r>
              <a:rPr lang="en-ID" dirty="0" err="1">
                <a:solidFill>
                  <a:schemeClr val="tx1"/>
                </a:solidFill>
              </a:rPr>
              <a:t>Undang-Undang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Nomor</a:t>
            </a:r>
            <a:r>
              <a:rPr lang="en-ID" dirty="0">
                <a:solidFill>
                  <a:schemeClr val="tx1"/>
                </a:solidFill>
              </a:rPr>
              <a:t> 23 </a:t>
            </a:r>
            <a:r>
              <a:rPr lang="en-ID" dirty="0" err="1">
                <a:solidFill>
                  <a:schemeClr val="tx1"/>
                </a:solidFill>
              </a:rPr>
              <a:t>Tahun</a:t>
            </a:r>
            <a:r>
              <a:rPr lang="en-ID" dirty="0">
                <a:solidFill>
                  <a:schemeClr val="tx1"/>
                </a:solidFill>
              </a:rPr>
              <a:t> 2004 Pasal 1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menyebutkan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bahwa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Kekerasan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dalam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rumah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tangga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adalah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setiap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perbuatan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terhadap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seseorang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terutama</a:t>
            </a:r>
            <a:r>
              <a:rPr lang="en-ID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ID" dirty="0" err="1">
                <a:solidFill>
                  <a:schemeClr val="tx1"/>
                </a:solidFill>
                <a:highlight>
                  <a:srgbClr val="FFFF00"/>
                </a:highlight>
              </a:rPr>
              <a:t>perempuan</a:t>
            </a:r>
            <a:r>
              <a:rPr lang="en-ID" dirty="0">
                <a:solidFill>
                  <a:schemeClr val="tx1"/>
                </a:solidFill>
              </a:rPr>
              <a:t>, yang </a:t>
            </a:r>
            <a:r>
              <a:rPr lang="en-ID" dirty="0" err="1">
                <a:solidFill>
                  <a:schemeClr val="tx1"/>
                </a:solidFill>
              </a:rPr>
              <a:t>berakibat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timbulnya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kesengsaraan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penderitaan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seksual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psikologis</a:t>
            </a:r>
            <a:r>
              <a:rPr lang="en-ID" dirty="0">
                <a:solidFill>
                  <a:schemeClr val="tx1"/>
                </a:solidFill>
              </a:rPr>
              <a:t> dan/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penelantaran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rumah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tangga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termasuk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ancaman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perbuatan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pemaksaan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perampasan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kemerdekaan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melawan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hukum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lingkup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rumah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tangga</a:t>
            </a:r>
            <a:r>
              <a:rPr lang="en-ID" dirty="0">
                <a:solidFill>
                  <a:schemeClr val="tx1"/>
                </a:solidFill>
              </a:rPr>
              <a:t>.  Sundeen, 2015). </a:t>
            </a:r>
          </a:p>
        </p:txBody>
      </p:sp>
    </p:spTree>
    <p:extLst>
      <p:ext uri="{BB962C8B-B14F-4D97-AF65-F5344CB8AC3E}">
        <p14:creationId xmlns:p14="http://schemas.microsoft.com/office/powerpoint/2010/main" val="4013198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A8F2F-CD1E-0169-E168-A0C30D043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>
                <a:solidFill>
                  <a:schemeClr val="tx1"/>
                </a:solidFill>
              </a:rPr>
              <a:t>Penyebab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Rumah </a:t>
            </a:r>
            <a:r>
              <a:rPr lang="en-ID" dirty="0" err="1">
                <a:solidFill>
                  <a:schemeClr val="tx1"/>
                </a:solidFill>
              </a:rPr>
              <a:t>Tangga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FB7B29-D84C-94E5-B195-790063BABECC}"/>
              </a:ext>
            </a:extLst>
          </p:cNvPr>
          <p:cNvSpPr/>
          <p:nvPr/>
        </p:nvSpPr>
        <p:spPr>
          <a:xfrm>
            <a:off x="1650379" y="2252545"/>
            <a:ext cx="6724183" cy="5018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Komunikasi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2E2DF1A-3460-1AAC-2552-E93CF65C95E5}"/>
              </a:ext>
            </a:extLst>
          </p:cNvPr>
          <p:cNvSpPr/>
          <p:nvPr/>
        </p:nvSpPr>
        <p:spPr>
          <a:xfrm>
            <a:off x="1182028" y="2252546"/>
            <a:ext cx="468351" cy="50180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EE8749-6255-F2F8-A50F-2EB2D91497B5}"/>
              </a:ext>
            </a:extLst>
          </p:cNvPr>
          <p:cNvSpPr/>
          <p:nvPr/>
        </p:nvSpPr>
        <p:spPr>
          <a:xfrm>
            <a:off x="1650378" y="2871438"/>
            <a:ext cx="6724185" cy="5018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Penyelewengan</a:t>
            </a:r>
            <a:r>
              <a:rPr lang="en-ID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C875CA-DA35-AF05-0265-59CA2C5DF28E}"/>
              </a:ext>
            </a:extLst>
          </p:cNvPr>
          <p:cNvSpPr/>
          <p:nvPr/>
        </p:nvSpPr>
        <p:spPr>
          <a:xfrm>
            <a:off x="1650377" y="3490331"/>
            <a:ext cx="6724187" cy="50180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dirty="0">
              <a:solidFill>
                <a:schemeClr val="tx1"/>
              </a:solidFill>
            </a:endParaRPr>
          </a:p>
          <a:p>
            <a:r>
              <a:rPr lang="it-IT" dirty="0">
                <a:solidFill>
                  <a:schemeClr val="tx1"/>
                </a:solidFill>
              </a:rPr>
              <a:t>Citra diri rendah dan frustasi </a:t>
            </a:r>
          </a:p>
          <a:p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74BC8A-FA81-DA0C-FDA2-A4B2CCE2136C}"/>
              </a:ext>
            </a:extLst>
          </p:cNvPr>
          <p:cNvSpPr/>
          <p:nvPr/>
        </p:nvSpPr>
        <p:spPr>
          <a:xfrm>
            <a:off x="1650376" y="4109224"/>
            <a:ext cx="6724189" cy="50180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dirty="0">
              <a:solidFill>
                <a:schemeClr val="tx1"/>
              </a:solidFill>
            </a:endParaRPr>
          </a:p>
          <a:p>
            <a:r>
              <a:rPr lang="en-ID" dirty="0" err="1">
                <a:solidFill>
                  <a:schemeClr val="tx1"/>
                </a:solidFill>
              </a:rPr>
              <a:t>Perubahan</a:t>
            </a:r>
            <a:r>
              <a:rPr lang="en-ID" dirty="0">
                <a:solidFill>
                  <a:schemeClr val="tx1"/>
                </a:solidFill>
              </a:rPr>
              <a:t> status social </a:t>
            </a:r>
          </a:p>
          <a:p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69BB86-8314-4630-AB72-0230E557253C}"/>
              </a:ext>
            </a:extLst>
          </p:cNvPr>
          <p:cNvSpPr/>
          <p:nvPr/>
        </p:nvSpPr>
        <p:spPr>
          <a:xfrm>
            <a:off x="1650376" y="4728117"/>
            <a:ext cx="6724190" cy="5018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sumber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penyelesaian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masalah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Budaya</a:t>
            </a:r>
            <a:r>
              <a:rPr lang="en-ID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1CA17B-254F-C1BD-18E8-E54E46990AAF}"/>
              </a:ext>
            </a:extLst>
          </p:cNvPr>
          <p:cNvSpPr/>
          <p:nvPr/>
        </p:nvSpPr>
        <p:spPr>
          <a:xfrm>
            <a:off x="1182028" y="2865864"/>
            <a:ext cx="468351" cy="50180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B5B6CBB-3144-F108-F1CD-49BD1305A0D5}"/>
              </a:ext>
            </a:extLst>
          </p:cNvPr>
          <p:cNvSpPr/>
          <p:nvPr/>
        </p:nvSpPr>
        <p:spPr>
          <a:xfrm>
            <a:off x="1182028" y="3479182"/>
            <a:ext cx="468351" cy="5018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414BDAC-71FA-B6AB-FCEE-E1F543415AB1}"/>
              </a:ext>
            </a:extLst>
          </p:cNvPr>
          <p:cNvSpPr/>
          <p:nvPr/>
        </p:nvSpPr>
        <p:spPr>
          <a:xfrm>
            <a:off x="1182028" y="4092500"/>
            <a:ext cx="468351" cy="5018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51F05C3-8E3D-84BA-979B-3D60BE966A22}"/>
              </a:ext>
            </a:extLst>
          </p:cNvPr>
          <p:cNvSpPr/>
          <p:nvPr/>
        </p:nvSpPr>
        <p:spPr>
          <a:xfrm>
            <a:off x="1182028" y="4705818"/>
            <a:ext cx="468351" cy="501805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79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D1206-AA89-D48D-BF49-8CC13300D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E8AC6-2C40-3511-672C-B1285543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Faktor-faktor yang melatarbelakangi terjadinya KDRT 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F2AAF1-ADD2-53AB-28CE-3CCD5B8B1A31}"/>
              </a:ext>
            </a:extLst>
          </p:cNvPr>
          <p:cNvSpPr/>
          <p:nvPr/>
        </p:nvSpPr>
        <p:spPr>
          <a:xfrm>
            <a:off x="1650379" y="2252545"/>
            <a:ext cx="7292899" cy="5018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dirty="0">
              <a:solidFill>
                <a:schemeClr val="tx1"/>
              </a:solidFill>
            </a:endParaRPr>
          </a:p>
          <a:p>
            <a:r>
              <a:rPr lang="en-ID" dirty="0">
                <a:solidFill>
                  <a:schemeClr val="tx1"/>
                </a:solidFill>
              </a:rPr>
              <a:t>Ekonomi </a:t>
            </a:r>
          </a:p>
          <a:p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1DB1D3-E6E2-B907-AB8E-E7D1DBEFA4EE}"/>
              </a:ext>
            </a:extLst>
          </p:cNvPr>
          <p:cNvSpPr/>
          <p:nvPr/>
        </p:nvSpPr>
        <p:spPr>
          <a:xfrm>
            <a:off x="1182028" y="2252546"/>
            <a:ext cx="468351" cy="50180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CA677-E991-01DD-80A1-A2531C32B50F}"/>
              </a:ext>
            </a:extLst>
          </p:cNvPr>
          <p:cNvSpPr/>
          <p:nvPr/>
        </p:nvSpPr>
        <p:spPr>
          <a:xfrm>
            <a:off x="1650378" y="2871438"/>
            <a:ext cx="7292900" cy="5018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dirty="0">
              <a:solidFill>
                <a:schemeClr val="tx1"/>
              </a:solidFill>
            </a:endParaRPr>
          </a:p>
          <a:p>
            <a:r>
              <a:rPr lang="en-ID" dirty="0" err="1">
                <a:solidFill>
                  <a:schemeClr val="tx1"/>
                </a:solidFill>
              </a:rPr>
              <a:t>Perselingkuhan</a:t>
            </a:r>
            <a:r>
              <a:rPr lang="en-ID" dirty="0">
                <a:solidFill>
                  <a:schemeClr val="tx1"/>
                </a:solidFill>
              </a:rPr>
              <a:t> : anak2 </a:t>
            </a:r>
            <a:r>
              <a:rPr lang="en-ID" dirty="0" err="1">
                <a:solidFill>
                  <a:schemeClr val="tx1"/>
                </a:solidFill>
              </a:rPr>
              <a:t>melihat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ketakutan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perceraian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ancaman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r>
              <a:rPr lang="en-ID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DEE6B7-46BD-5748-977B-6A6924CDD329}"/>
              </a:ext>
            </a:extLst>
          </p:cNvPr>
          <p:cNvSpPr/>
          <p:nvPr/>
        </p:nvSpPr>
        <p:spPr>
          <a:xfrm>
            <a:off x="1650377" y="3490331"/>
            <a:ext cx="7292900" cy="50180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Jumlah</a:t>
            </a:r>
            <a:r>
              <a:rPr lang="en-ID" dirty="0">
                <a:solidFill>
                  <a:schemeClr val="tx1"/>
                </a:solidFill>
              </a:rPr>
              <a:t> Anak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75F7CE-0967-BFD0-31AC-7C0272562422}"/>
              </a:ext>
            </a:extLst>
          </p:cNvPr>
          <p:cNvSpPr/>
          <p:nvPr/>
        </p:nvSpPr>
        <p:spPr>
          <a:xfrm>
            <a:off x="1650376" y="4109224"/>
            <a:ext cx="7292900" cy="50180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>
                <a:solidFill>
                  <a:schemeClr val="tx1"/>
                </a:solidFill>
              </a:rPr>
              <a:t>Sosial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337E8D-C7F2-F167-432A-1D71F2807E1F}"/>
              </a:ext>
            </a:extLst>
          </p:cNvPr>
          <p:cNvSpPr/>
          <p:nvPr/>
        </p:nvSpPr>
        <p:spPr>
          <a:xfrm>
            <a:off x="1182028" y="2865864"/>
            <a:ext cx="468351" cy="50180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0AC9E0E-40AC-60A4-C29E-65610097C52F}"/>
              </a:ext>
            </a:extLst>
          </p:cNvPr>
          <p:cNvSpPr/>
          <p:nvPr/>
        </p:nvSpPr>
        <p:spPr>
          <a:xfrm>
            <a:off x="1182028" y="3479182"/>
            <a:ext cx="468351" cy="50180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B97B662-D8EB-0381-6CBA-4047D42B7CCE}"/>
              </a:ext>
            </a:extLst>
          </p:cNvPr>
          <p:cNvSpPr/>
          <p:nvPr/>
        </p:nvSpPr>
        <p:spPr>
          <a:xfrm>
            <a:off x="1182028" y="4092500"/>
            <a:ext cx="468351" cy="50180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058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CEE4C-A910-61F2-DAF0-93CB024C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AA27C-C5FE-5011-874D-4E4EF754B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ID" dirty="0">
                <a:solidFill>
                  <a:schemeClr val="tx1"/>
                </a:solidFill>
              </a:rPr>
            </a:br>
            <a:r>
              <a:rPr lang="en-ID" dirty="0" err="1">
                <a:solidFill>
                  <a:schemeClr val="tx1"/>
                </a:solidFill>
              </a:rPr>
              <a:t>Dampak</a:t>
            </a:r>
            <a:r>
              <a:rPr lang="en-ID" dirty="0">
                <a:solidFill>
                  <a:schemeClr val="tx1"/>
                </a:solidFill>
              </a:rPr>
              <a:t> – </a:t>
            </a:r>
            <a:r>
              <a:rPr lang="en-ID" dirty="0" err="1">
                <a:solidFill>
                  <a:schemeClr val="tx1"/>
                </a:solidFill>
              </a:rPr>
              <a:t>dampak</a:t>
            </a:r>
            <a:r>
              <a:rPr lang="en-ID" dirty="0">
                <a:solidFill>
                  <a:schemeClr val="tx1"/>
                </a:solidFill>
              </a:rPr>
              <a:t> KDRT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4F10FB-9B4F-089C-C9B6-F69E977FBC70}"/>
              </a:ext>
            </a:extLst>
          </p:cNvPr>
          <p:cNvSpPr/>
          <p:nvPr/>
        </p:nvSpPr>
        <p:spPr>
          <a:xfrm>
            <a:off x="814039" y="2141034"/>
            <a:ext cx="10437541" cy="390292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Merasa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cemas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ketakutan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depresi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selalu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waspada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terus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terbayang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bila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melihat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kasus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mirip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sering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melamun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murung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mudah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menangis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sulit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tidur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mimpi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buruk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Hilangnya</a:t>
            </a:r>
            <a:r>
              <a:rPr lang="en-ID" dirty="0">
                <a:solidFill>
                  <a:schemeClr val="tx1"/>
                </a:solidFill>
              </a:rPr>
              <a:t> rasa </a:t>
            </a:r>
            <a:r>
              <a:rPr lang="en-ID" dirty="0" err="1">
                <a:solidFill>
                  <a:schemeClr val="tx1"/>
                </a:solidFill>
              </a:rPr>
              <a:t>percaya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bertindak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merasa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berdaya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Hilangnya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minat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merawat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teratur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pola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hidup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dijalani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Menurun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konsentrasi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seseorang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sering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perbuatan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ceroboh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Rendah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yakin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kemampuan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ada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Pendiam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enggan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mengobrol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sering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mengurung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kamar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Hilangnya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keberanian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berpendapat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bertindak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Berperilaku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berlebihan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lazim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cenderung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sulit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mengendalikan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Selalu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merasa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kebingungan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mudah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lupa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Sering </a:t>
            </a:r>
            <a:r>
              <a:rPr lang="en-ID" dirty="0" err="1">
                <a:solidFill>
                  <a:schemeClr val="tx1"/>
                </a:solidFill>
              </a:rPr>
              <a:t>menyakiti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sendiri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percobaan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bunuh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Agresif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menjadi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karakter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temperamen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emosi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kasar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berbicara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maupun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bertindak</a:t>
            </a:r>
            <a:r>
              <a:rPr lang="en-ID" dirty="0">
                <a:solidFill>
                  <a:schemeClr val="tx1"/>
                </a:solidFill>
              </a:rPr>
              <a:t>.(Maisah dan </a:t>
            </a:r>
            <a:r>
              <a:rPr lang="en-ID" dirty="0" err="1">
                <a:solidFill>
                  <a:schemeClr val="tx1"/>
                </a:solidFill>
              </a:rPr>
              <a:t>Yenti</a:t>
            </a:r>
            <a:r>
              <a:rPr lang="en-ID" dirty="0">
                <a:solidFill>
                  <a:schemeClr val="tx1"/>
                </a:solidFill>
              </a:rPr>
              <a:t>, 2016) </a:t>
            </a:r>
          </a:p>
        </p:txBody>
      </p:sp>
    </p:spTree>
    <p:extLst>
      <p:ext uri="{BB962C8B-B14F-4D97-AF65-F5344CB8AC3E}">
        <p14:creationId xmlns:p14="http://schemas.microsoft.com/office/powerpoint/2010/main" val="3342924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F3F80-B984-D89A-C5A0-34693751B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</a:t>
            </a:r>
            <a:r>
              <a:rPr lang="en-US" dirty="0" err="1"/>
              <a:t>bidan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65C7DA-F00B-F982-1B52-253A90C7482D}"/>
              </a:ext>
            </a:extLst>
          </p:cNvPr>
          <p:cNvSpPr/>
          <p:nvPr/>
        </p:nvSpPr>
        <p:spPr>
          <a:xfrm>
            <a:off x="1226634" y="2241395"/>
            <a:ext cx="9929046" cy="18511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Pemberi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Asuhan</a:t>
            </a:r>
            <a:r>
              <a:rPr lang="en-ID" b="1" dirty="0">
                <a:solidFill>
                  <a:schemeClr val="tx1"/>
                </a:solidFill>
              </a:rPr>
              <a:t> (Care Provider)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pemeriksaan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mendeteksi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luka</a:t>
            </a:r>
            <a:r>
              <a:rPr lang="en-ID" dirty="0">
                <a:solidFill>
                  <a:schemeClr val="tx1"/>
                </a:solidFill>
              </a:rPr>
              <a:t>/trauma.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Menangani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luka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ringan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sesuai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kompetensi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pelayanan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kesehatan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reproduksi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misalnya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jika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mengalami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kekerasan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seksual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KDRT).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terapi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awal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rujukan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bila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kondisi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berat</a:t>
            </a:r>
            <a:r>
              <a:rPr lang="en-ID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1FE584-AA13-81B4-EF69-EC63FAFA7EBC}"/>
              </a:ext>
            </a:extLst>
          </p:cNvPr>
          <p:cNvSpPr/>
          <p:nvPr/>
        </p:nvSpPr>
        <p:spPr>
          <a:xfrm>
            <a:off x="1226634" y="4311804"/>
            <a:ext cx="9929046" cy="1851103"/>
          </a:xfrm>
          <a:prstGeom prst="rect">
            <a:avLst/>
          </a:prstGeom>
          <a:solidFill>
            <a:srgbClr val="92D05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Konselor</a:t>
            </a:r>
            <a:endParaRPr lang="en-ID" b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dukungan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psikologis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awal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empati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menghakimi</a:t>
            </a:r>
            <a:r>
              <a:rPr lang="en-ID" dirty="0">
                <a:solidFill>
                  <a:schemeClr val="tx1"/>
                </a:solidFill>
              </a:rPr>
              <a:t>).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Mendengarkan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aktif</a:t>
            </a:r>
            <a:r>
              <a:rPr lang="en-ID" dirty="0">
                <a:solidFill>
                  <a:schemeClr val="tx1"/>
                </a:solidFill>
              </a:rPr>
              <a:t> (active listening).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Membantu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mengungkapkan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masalah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aman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edukasi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: </a:t>
            </a:r>
            <a:r>
              <a:rPr lang="en-ID" dirty="0" err="1">
                <a:solidFill>
                  <a:schemeClr val="tx1"/>
                </a:solidFill>
              </a:rPr>
              <a:t>Dampak</a:t>
            </a:r>
            <a:r>
              <a:rPr lang="en-ID" dirty="0">
                <a:solidFill>
                  <a:schemeClr val="tx1"/>
                </a:solidFill>
              </a:rPr>
              <a:t> KDRT, Hak korban, </a:t>
            </a:r>
            <a:r>
              <a:rPr lang="en-ID" dirty="0" err="1">
                <a:solidFill>
                  <a:schemeClr val="tx1"/>
                </a:solidFill>
              </a:rPr>
              <a:t>Pilihan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bisa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diambil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658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8F163-602F-DBBD-0294-C877D7DC7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2F853-5D0C-E7EE-A46C-DF527B6C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</a:t>
            </a:r>
            <a:r>
              <a:rPr lang="en-US" dirty="0" err="1"/>
              <a:t>bidan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87EA07-28F6-C8F6-30F3-50D965788218}"/>
              </a:ext>
            </a:extLst>
          </p:cNvPr>
          <p:cNvSpPr/>
          <p:nvPr/>
        </p:nvSpPr>
        <p:spPr>
          <a:xfrm>
            <a:off x="1226634" y="2241395"/>
            <a:ext cx="9929046" cy="18511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Advokat</a:t>
            </a:r>
            <a:endParaRPr lang="en-ID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Melindungi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hak</a:t>
            </a:r>
            <a:r>
              <a:rPr lang="en-ID" dirty="0">
                <a:solidFill>
                  <a:schemeClr val="tx1"/>
                </a:solidFill>
              </a:rPr>
              <a:t> korban dan </a:t>
            </a:r>
            <a:r>
              <a:rPr lang="en-ID" dirty="0" err="1">
                <a:solidFill>
                  <a:schemeClr val="tx1"/>
                </a:solidFill>
              </a:rPr>
              <a:t>menjaga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kerahasiaan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informasi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layanan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bantuan</a:t>
            </a:r>
            <a:r>
              <a:rPr lang="en-ID" dirty="0">
                <a:solidFill>
                  <a:schemeClr val="tx1"/>
                </a:solidFill>
              </a:rPr>
              <a:t>: P2TP2A </a:t>
            </a:r>
            <a:r>
              <a:rPr lang="en-ID" b="1" dirty="0">
                <a:solidFill>
                  <a:schemeClr val="tx1"/>
                </a:solidFill>
              </a:rPr>
              <a:t>Pusat </a:t>
            </a:r>
            <a:r>
              <a:rPr lang="en-ID" b="1" dirty="0" err="1">
                <a:solidFill>
                  <a:schemeClr val="tx1"/>
                </a:solidFill>
              </a:rPr>
              <a:t>Pelayanan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Terpadu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Pemberdayaan</a:t>
            </a:r>
            <a:r>
              <a:rPr lang="en-ID" b="1" dirty="0">
                <a:solidFill>
                  <a:schemeClr val="tx1"/>
                </a:solidFill>
              </a:rPr>
              <a:t> Perempuan dan Anak</a:t>
            </a:r>
            <a:r>
              <a:rPr lang="en-ID" dirty="0">
                <a:solidFill>
                  <a:schemeClr val="tx1"/>
                </a:solidFill>
              </a:rPr>
              <a:t>., </a:t>
            </a:r>
            <a:r>
              <a:rPr lang="en-ID" dirty="0" err="1">
                <a:solidFill>
                  <a:schemeClr val="tx1"/>
                </a:solidFill>
              </a:rPr>
              <a:t>Layanan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hukum</a:t>
            </a:r>
            <a:r>
              <a:rPr lang="en-ID" dirty="0">
                <a:solidFill>
                  <a:schemeClr val="tx1"/>
                </a:solidFill>
              </a:rPr>
              <a:t>, Shelter/</a:t>
            </a:r>
            <a:r>
              <a:rPr lang="en-ID" dirty="0" err="1">
                <a:solidFill>
                  <a:schemeClr val="tx1"/>
                </a:solidFill>
              </a:rPr>
              <a:t>rumah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aman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Mendampingi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mengakses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layanan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jika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diperlukan</a:t>
            </a:r>
            <a:r>
              <a:rPr lang="en-ID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6E6DB3-A857-9A03-5AB0-0D94F9B21331}"/>
              </a:ext>
            </a:extLst>
          </p:cNvPr>
          <p:cNvSpPr/>
          <p:nvPr/>
        </p:nvSpPr>
        <p:spPr>
          <a:xfrm>
            <a:off x="1226634" y="4311804"/>
            <a:ext cx="9929046" cy="1851103"/>
          </a:xfrm>
          <a:prstGeom prst="rect">
            <a:avLst/>
          </a:prstGeom>
          <a:solidFill>
            <a:srgbClr val="92D05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Konselor</a:t>
            </a:r>
            <a:endParaRPr lang="en-ID" b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dukungan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psikologis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awal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empati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menghakimi</a:t>
            </a:r>
            <a:r>
              <a:rPr lang="en-ID" dirty="0">
                <a:solidFill>
                  <a:schemeClr val="tx1"/>
                </a:solidFill>
              </a:rPr>
              <a:t>).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Mendengarkan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aktif</a:t>
            </a:r>
            <a:r>
              <a:rPr lang="en-ID" dirty="0">
                <a:solidFill>
                  <a:schemeClr val="tx1"/>
                </a:solidFill>
              </a:rPr>
              <a:t> (active listening).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Membantu</a:t>
            </a:r>
            <a:r>
              <a:rPr lang="en-ID" dirty="0">
                <a:solidFill>
                  <a:schemeClr val="tx1"/>
                </a:solidFill>
              </a:rPr>
              <a:t> korban </a:t>
            </a:r>
            <a:r>
              <a:rPr lang="en-ID" dirty="0" err="1">
                <a:solidFill>
                  <a:schemeClr val="tx1"/>
                </a:solidFill>
              </a:rPr>
              <a:t>mengungkapkan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masalah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aman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edukasi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: </a:t>
            </a:r>
            <a:r>
              <a:rPr lang="en-ID" dirty="0" err="1">
                <a:solidFill>
                  <a:schemeClr val="tx1"/>
                </a:solidFill>
              </a:rPr>
              <a:t>Dampak</a:t>
            </a:r>
            <a:r>
              <a:rPr lang="en-ID" dirty="0">
                <a:solidFill>
                  <a:schemeClr val="tx1"/>
                </a:solidFill>
              </a:rPr>
              <a:t> KDRT, Hak korban, </a:t>
            </a:r>
            <a:r>
              <a:rPr lang="en-ID" dirty="0" err="1">
                <a:solidFill>
                  <a:schemeClr val="tx1"/>
                </a:solidFill>
              </a:rPr>
              <a:t>Pilihan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bisa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diambil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030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D3A89-4DC1-CC50-4199-34FFCD3AB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1C543-C68F-A29E-686B-1A3079F2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</a:t>
            </a:r>
            <a:r>
              <a:rPr lang="en-US" dirty="0" err="1"/>
              <a:t>bidan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C11649-2049-CEEA-BAD7-387D275C96CE}"/>
              </a:ext>
            </a:extLst>
          </p:cNvPr>
          <p:cNvSpPr/>
          <p:nvPr/>
        </p:nvSpPr>
        <p:spPr>
          <a:xfrm>
            <a:off x="1161957" y="2099030"/>
            <a:ext cx="9929046" cy="18511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Kolaborator</a:t>
            </a:r>
            <a:r>
              <a:rPr lang="en-ID" b="1" dirty="0">
                <a:solidFill>
                  <a:schemeClr val="tx1"/>
                </a:solidFill>
              </a:rPr>
              <a:t> &amp; </a:t>
            </a:r>
            <a:r>
              <a:rPr lang="en-ID" b="1" dirty="0" err="1">
                <a:solidFill>
                  <a:schemeClr val="tx1"/>
                </a:solidFill>
              </a:rPr>
              <a:t>Perujuk</a:t>
            </a:r>
            <a:endParaRPr lang="en-ID" b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Berkolaborasi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: Dokter, </a:t>
            </a:r>
            <a:r>
              <a:rPr lang="en-ID" dirty="0" err="1">
                <a:solidFill>
                  <a:schemeClr val="tx1"/>
                </a:solidFill>
              </a:rPr>
              <a:t>Psikolog</a:t>
            </a:r>
            <a:r>
              <a:rPr lang="en-ID" dirty="0">
                <a:solidFill>
                  <a:schemeClr val="tx1"/>
                </a:solidFill>
              </a:rPr>
              <a:t>/</a:t>
            </a:r>
            <a:r>
              <a:rPr lang="en-ID" dirty="0" err="1">
                <a:solidFill>
                  <a:schemeClr val="tx1"/>
                </a:solidFill>
              </a:rPr>
              <a:t>psikiater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Pekerja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sosial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Aparat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hukum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rujukan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tepat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waktu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: Kasus </a:t>
            </a:r>
            <a:r>
              <a:rPr lang="en-ID" dirty="0" err="1">
                <a:solidFill>
                  <a:schemeClr val="tx1"/>
                </a:solidFill>
              </a:rPr>
              <a:t>berat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/</a:t>
            </a:r>
            <a:r>
              <a:rPr lang="en-ID" dirty="0" err="1">
                <a:solidFill>
                  <a:schemeClr val="tx1"/>
                </a:solidFill>
              </a:rPr>
              <a:t>psikis</a:t>
            </a:r>
            <a:r>
              <a:rPr lang="en-ID" dirty="0">
                <a:solidFill>
                  <a:schemeClr val="tx1"/>
                </a:solidFill>
              </a:rPr>
              <a:t>),</a:t>
            </a:r>
            <a:r>
              <a:rPr lang="en-ID" dirty="0" err="1">
                <a:solidFill>
                  <a:schemeClr val="tx1"/>
                </a:solidFill>
              </a:rPr>
              <a:t>Perlindungan</a:t>
            </a:r>
            <a:r>
              <a:rPr lang="en-ID" dirty="0">
                <a:solidFill>
                  <a:schemeClr val="tx1"/>
                </a:solidFill>
              </a:rPr>
              <a:t> korban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49E6E-66C5-3038-9347-4722B7009C4C}"/>
              </a:ext>
            </a:extLst>
          </p:cNvPr>
          <p:cNvSpPr/>
          <p:nvPr/>
        </p:nvSpPr>
        <p:spPr>
          <a:xfrm>
            <a:off x="1226634" y="4311804"/>
            <a:ext cx="9929046" cy="1851103"/>
          </a:xfrm>
          <a:prstGeom prst="rect">
            <a:avLst/>
          </a:prstGeom>
          <a:solidFill>
            <a:srgbClr val="92D05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Pelaksana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Dokumentasi</a:t>
            </a:r>
            <a:endParaRPr lang="en-ID" b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Mencatat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semua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temuan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lengkap</a:t>
            </a:r>
            <a:r>
              <a:rPr lang="en-ID" b="1" dirty="0">
                <a:solidFill>
                  <a:schemeClr val="tx1"/>
                </a:solidFill>
              </a:rPr>
              <a:t>, </a:t>
            </a:r>
            <a:r>
              <a:rPr lang="en-ID" b="1" dirty="0" err="1">
                <a:solidFill>
                  <a:schemeClr val="tx1"/>
                </a:solidFill>
              </a:rPr>
              <a:t>objektif</a:t>
            </a:r>
            <a:r>
              <a:rPr lang="en-ID" b="1" dirty="0">
                <a:solidFill>
                  <a:schemeClr val="tx1"/>
                </a:solidFill>
              </a:rPr>
              <a:t>, dan </a:t>
            </a:r>
            <a:r>
              <a:rPr lang="en-ID" b="1" dirty="0" err="1">
                <a:solidFill>
                  <a:schemeClr val="tx1"/>
                </a:solidFill>
              </a:rPr>
              <a:t>akurat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Dokumentasi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dapat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menjadi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bukti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hukum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Tidak </a:t>
            </a:r>
            <a:r>
              <a:rPr lang="en-ID" dirty="0" err="1">
                <a:solidFill>
                  <a:schemeClr val="tx1"/>
                </a:solidFill>
              </a:rPr>
              <a:t>menambahkan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opini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hanya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fakta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klinis</a:t>
            </a:r>
            <a:r>
              <a:rPr lang="en-ID" dirty="0">
                <a:solidFill>
                  <a:schemeClr val="tx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42153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CD86CF-87EA-5558-81B6-BDF1F4795B9A}"/>
              </a:ext>
            </a:extLst>
          </p:cNvPr>
          <p:cNvSpPr txBox="1"/>
          <p:nvPr/>
        </p:nvSpPr>
        <p:spPr>
          <a:xfrm>
            <a:off x="1687285" y="1284515"/>
            <a:ext cx="863237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800" dirty="0" err="1"/>
              <a:t>Seorang</a:t>
            </a:r>
            <a:r>
              <a:rPr lang="en-ID" sz="2800" dirty="0"/>
              <a:t> </a:t>
            </a:r>
            <a:r>
              <a:rPr lang="en-ID" sz="2800" dirty="0" err="1"/>
              <a:t>perempuan</a:t>
            </a:r>
            <a:r>
              <a:rPr lang="en-ID" sz="2800" dirty="0"/>
              <a:t> </a:t>
            </a:r>
            <a:r>
              <a:rPr lang="en-ID" sz="2800" dirty="0" err="1"/>
              <a:t>usia</a:t>
            </a:r>
            <a:r>
              <a:rPr lang="en-ID" sz="2800" dirty="0"/>
              <a:t> 26 </a:t>
            </a:r>
            <a:r>
              <a:rPr lang="en-ID" sz="2800" dirty="0" err="1"/>
              <a:t>tahun</a:t>
            </a:r>
            <a:r>
              <a:rPr lang="en-ID" sz="2800" dirty="0"/>
              <a:t>, G2P1A0, </a:t>
            </a:r>
            <a:r>
              <a:rPr lang="en-ID" sz="2800" dirty="0" err="1"/>
              <a:t>hamil</a:t>
            </a:r>
            <a:r>
              <a:rPr lang="en-ID" sz="2800" dirty="0"/>
              <a:t> 28 </a:t>
            </a:r>
            <a:r>
              <a:rPr lang="en-ID" sz="2800" dirty="0" err="1"/>
              <a:t>minggu</a:t>
            </a:r>
            <a:r>
              <a:rPr lang="en-ID" sz="2800" dirty="0"/>
              <a:t>, </a:t>
            </a:r>
            <a:r>
              <a:rPr lang="en-ID" sz="2800" dirty="0" err="1"/>
              <a:t>datang</a:t>
            </a:r>
            <a:r>
              <a:rPr lang="en-ID" sz="2800" dirty="0"/>
              <a:t> </a:t>
            </a:r>
            <a:r>
              <a:rPr lang="en-ID" sz="2800" dirty="0" err="1"/>
              <a:t>ke</a:t>
            </a:r>
            <a:r>
              <a:rPr lang="en-ID" sz="2800" dirty="0"/>
              <a:t> </a:t>
            </a:r>
            <a:r>
              <a:rPr lang="en-ID" sz="2800" dirty="0" err="1"/>
              <a:t>Puskesmas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keluhan</a:t>
            </a:r>
            <a:r>
              <a:rPr lang="en-ID" sz="2800" dirty="0"/>
              <a:t> </a:t>
            </a:r>
            <a:r>
              <a:rPr lang="en-ID" sz="2800" dirty="0" err="1"/>
              <a:t>nyeri</a:t>
            </a:r>
            <a:r>
              <a:rPr lang="en-ID" sz="2800" dirty="0"/>
              <a:t> </a:t>
            </a:r>
            <a:r>
              <a:rPr lang="en-ID" sz="2800" dirty="0" err="1"/>
              <a:t>perut</a:t>
            </a:r>
            <a:r>
              <a:rPr lang="en-ID" sz="2800" dirty="0"/>
              <a:t> dan </a:t>
            </a:r>
            <a:r>
              <a:rPr lang="en-ID" sz="2800" dirty="0" err="1"/>
              <a:t>pusing</a:t>
            </a:r>
            <a:r>
              <a:rPr lang="en-ID" sz="2800" dirty="0"/>
              <a:t>. Saat anamnesis, </a:t>
            </a:r>
            <a:r>
              <a:rPr lang="en-ID" sz="2800" dirty="0" err="1"/>
              <a:t>pasien</a:t>
            </a:r>
            <a:r>
              <a:rPr lang="en-ID" sz="2800" dirty="0"/>
              <a:t> </a:t>
            </a:r>
            <a:r>
              <a:rPr lang="en-ID" sz="2800" dirty="0" err="1"/>
              <a:t>tampak</a:t>
            </a:r>
            <a:r>
              <a:rPr lang="en-ID" sz="2800" dirty="0"/>
              <a:t> </a:t>
            </a:r>
            <a:r>
              <a:rPr lang="en-ID" sz="2800" dirty="0" err="1"/>
              <a:t>cemas</a:t>
            </a:r>
            <a:r>
              <a:rPr lang="en-ID" sz="2800" dirty="0"/>
              <a:t>, </a:t>
            </a:r>
            <a:r>
              <a:rPr lang="en-ID" sz="2800" dirty="0" err="1"/>
              <a:t>menghindari</a:t>
            </a:r>
            <a:r>
              <a:rPr lang="en-ID" sz="2800" dirty="0"/>
              <a:t> </a:t>
            </a:r>
            <a:r>
              <a:rPr lang="en-ID" sz="2800" dirty="0" err="1"/>
              <a:t>kontak</a:t>
            </a:r>
            <a:r>
              <a:rPr lang="en-ID" sz="2800" dirty="0"/>
              <a:t> </a:t>
            </a:r>
            <a:r>
              <a:rPr lang="en-ID" sz="2800" dirty="0" err="1"/>
              <a:t>mata</a:t>
            </a:r>
            <a:r>
              <a:rPr lang="en-ID" sz="2800" dirty="0"/>
              <a:t>, dan </a:t>
            </a:r>
            <a:r>
              <a:rPr lang="en-ID" sz="2800" dirty="0" err="1"/>
              <a:t>menjawab</a:t>
            </a:r>
            <a:r>
              <a:rPr lang="en-ID" sz="2800" dirty="0"/>
              <a:t> </a:t>
            </a:r>
            <a:r>
              <a:rPr lang="en-ID" sz="2800" dirty="0" err="1"/>
              <a:t>singkat</a:t>
            </a:r>
            <a:r>
              <a:rPr lang="en-ID" sz="2800" dirty="0"/>
              <a:t>. </a:t>
            </a:r>
            <a:r>
              <a:rPr lang="en-ID" sz="2800" dirty="0" err="1"/>
              <a:t>Terdapat</a:t>
            </a:r>
            <a:r>
              <a:rPr lang="en-ID" sz="2800" dirty="0"/>
              <a:t> </a:t>
            </a:r>
            <a:r>
              <a:rPr lang="en-ID" sz="2800" dirty="0" err="1"/>
              <a:t>memar</a:t>
            </a:r>
            <a:r>
              <a:rPr lang="en-ID" sz="2800" dirty="0"/>
              <a:t> di </a:t>
            </a:r>
            <a:r>
              <a:rPr lang="en-ID" sz="2800" dirty="0" err="1"/>
              <a:t>lengan</a:t>
            </a:r>
            <a:r>
              <a:rPr lang="en-ID" sz="2800" dirty="0"/>
              <a:t> dan </a:t>
            </a:r>
            <a:r>
              <a:rPr lang="en-ID" sz="2800" dirty="0" err="1"/>
              <a:t>paha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berbagai</a:t>
            </a:r>
            <a:r>
              <a:rPr lang="en-ID" sz="2800" dirty="0"/>
              <a:t> </a:t>
            </a:r>
            <a:r>
              <a:rPr lang="en-ID" sz="2800" dirty="0" err="1"/>
              <a:t>tingkat</a:t>
            </a:r>
            <a:r>
              <a:rPr lang="en-ID" sz="2800" dirty="0"/>
              <a:t> </a:t>
            </a:r>
            <a:r>
              <a:rPr lang="en-ID" sz="2800" dirty="0" err="1"/>
              <a:t>penyembuhan</a:t>
            </a:r>
            <a:r>
              <a:rPr lang="en-ID" sz="2800" dirty="0"/>
              <a:t>. Suami </a:t>
            </a:r>
            <a:r>
              <a:rPr lang="en-ID" sz="2800" dirty="0" err="1"/>
              <a:t>mengantar</a:t>
            </a:r>
            <a:r>
              <a:rPr lang="en-ID" sz="2800" dirty="0"/>
              <a:t> </a:t>
            </a:r>
            <a:r>
              <a:rPr lang="en-ID" sz="2800" dirty="0" err="1"/>
              <a:t>pasien</a:t>
            </a:r>
            <a:r>
              <a:rPr lang="en-ID" sz="2800" dirty="0"/>
              <a:t> dan </a:t>
            </a:r>
            <a:r>
              <a:rPr lang="en-ID" sz="2800" dirty="0" err="1"/>
              <a:t>terlihat</a:t>
            </a:r>
            <a:r>
              <a:rPr lang="en-ID" sz="2800" dirty="0"/>
              <a:t> </a:t>
            </a:r>
            <a:r>
              <a:rPr lang="en-ID" sz="2800" dirty="0" err="1"/>
              <a:t>mendominasi</a:t>
            </a:r>
            <a:r>
              <a:rPr lang="en-ID" sz="2800" dirty="0"/>
              <a:t> </a:t>
            </a:r>
            <a:r>
              <a:rPr lang="en-ID" sz="2800" dirty="0" err="1"/>
              <a:t>pembicaraan</a:t>
            </a:r>
            <a:r>
              <a:rPr lang="en-ID" sz="2800" dirty="0"/>
              <a:t>. Saat </a:t>
            </a:r>
            <a:r>
              <a:rPr lang="en-ID" sz="2800" dirty="0" err="1"/>
              <a:t>diperiksa</a:t>
            </a:r>
            <a:r>
              <a:rPr lang="en-ID" sz="2800" dirty="0"/>
              <a:t> </a:t>
            </a:r>
            <a:r>
              <a:rPr lang="en-ID" sz="2800" dirty="0" err="1"/>
              <a:t>sendiri</a:t>
            </a:r>
            <a:r>
              <a:rPr lang="en-ID" sz="2800" dirty="0"/>
              <a:t>, </a:t>
            </a:r>
            <a:r>
              <a:rPr lang="en-ID" sz="2800" dirty="0" err="1"/>
              <a:t>pasien</a:t>
            </a:r>
            <a:r>
              <a:rPr lang="en-ID" sz="2800" dirty="0"/>
              <a:t> </a:t>
            </a:r>
            <a:r>
              <a:rPr lang="en-ID" sz="2800" dirty="0" err="1"/>
              <a:t>mengaku</a:t>
            </a:r>
            <a:r>
              <a:rPr lang="en-ID" sz="2800" dirty="0"/>
              <a:t> </a:t>
            </a:r>
            <a:r>
              <a:rPr lang="en-ID" sz="2800" dirty="0" err="1"/>
              <a:t>sering</a:t>
            </a:r>
            <a:r>
              <a:rPr lang="en-ID" sz="2800" dirty="0"/>
              <a:t> </a:t>
            </a:r>
            <a:r>
              <a:rPr lang="en-ID" sz="2800" dirty="0" err="1"/>
              <a:t>dipukul</a:t>
            </a:r>
            <a:r>
              <a:rPr lang="en-ID" sz="2800" dirty="0"/>
              <a:t> oleh </a:t>
            </a:r>
            <a:r>
              <a:rPr lang="en-ID" sz="2800" dirty="0" err="1"/>
              <a:t>suaminya</a:t>
            </a:r>
            <a:r>
              <a:rPr lang="en-ID" sz="2800" dirty="0"/>
              <a:t> </a:t>
            </a:r>
            <a:r>
              <a:rPr lang="en-ID" sz="2800" dirty="0" err="1"/>
              <a:t>sejak</a:t>
            </a:r>
            <a:r>
              <a:rPr lang="en-ID" sz="2800" dirty="0"/>
              <a:t> </a:t>
            </a:r>
            <a:r>
              <a:rPr lang="en-ID" sz="2800" dirty="0" err="1"/>
              <a:t>awal</a:t>
            </a:r>
            <a:r>
              <a:rPr lang="en-ID" sz="2800" dirty="0"/>
              <a:t> </a:t>
            </a:r>
            <a:r>
              <a:rPr lang="en-ID" sz="2800" dirty="0" err="1"/>
              <a:t>kehamilan</a:t>
            </a:r>
            <a:r>
              <a:rPr lang="en-ID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3400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CC3BDE-EA21-BF4F-3BF7-624F60A7B38F}"/>
              </a:ext>
            </a:extLst>
          </p:cNvPr>
          <p:cNvSpPr txBox="1"/>
          <p:nvPr/>
        </p:nvSpPr>
        <p:spPr>
          <a:xfrm>
            <a:off x="2824047" y="1934957"/>
            <a:ext cx="60941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TRAUMA PERSALINAN SEBELUMNYA DAN KELAINAN MENTAL/JIWA 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3754521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EFFAD-4623-34AF-9EE7-3B923AA02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>
                <a:solidFill>
                  <a:schemeClr val="tx1"/>
                </a:solidFill>
              </a:rPr>
              <a:t>Trauma </a:t>
            </a:r>
            <a:r>
              <a:rPr lang="en-ID" dirty="0" err="1">
                <a:solidFill>
                  <a:schemeClr val="tx1"/>
                </a:solidFill>
              </a:rPr>
              <a:t>persalinan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sebelumnya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C4E71-29EA-69EA-67E2-E96A65F1E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>
                <a:solidFill>
                  <a:schemeClr val="tx1"/>
                </a:solidFill>
              </a:rPr>
              <a:t>Pengalaman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menyenangkan</a:t>
            </a:r>
            <a:r>
              <a:rPr lang="en-ID" dirty="0">
                <a:solidFill>
                  <a:schemeClr val="tx1"/>
                </a:solidFill>
              </a:rPr>
              <a:t>/</a:t>
            </a:r>
            <a:r>
              <a:rPr lang="en-ID" dirty="0" err="1">
                <a:solidFill>
                  <a:schemeClr val="tx1"/>
                </a:solidFill>
              </a:rPr>
              <a:t>menakutkan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persalinan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sebelumnya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meninggalkan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dampak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psikologis</a:t>
            </a:r>
            <a:r>
              <a:rPr lang="en-ID" dirty="0">
                <a:solidFill>
                  <a:schemeClr val="tx1"/>
                </a:solidFill>
              </a:rPr>
              <a:t> pada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61E38-EA6E-62A5-D553-4F84D0BC0BD7}"/>
              </a:ext>
            </a:extLst>
          </p:cNvPr>
          <p:cNvSpPr/>
          <p:nvPr/>
        </p:nvSpPr>
        <p:spPr>
          <a:xfrm>
            <a:off x="1097280" y="3021980"/>
            <a:ext cx="4846320" cy="32179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Contoh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penyebab</a:t>
            </a:r>
            <a:r>
              <a:rPr lang="en-ID" b="1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Persalinan</a:t>
            </a:r>
            <a:r>
              <a:rPr lang="en-ID" dirty="0">
                <a:solidFill>
                  <a:schemeClr val="tx1"/>
                </a:solidFill>
              </a:rPr>
              <a:t> lama dan sangat </a:t>
            </a:r>
            <a:r>
              <a:rPr lang="en-ID" dirty="0" err="1">
                <a:solidFill>
                  <a:schemeClr val="tx1"/>
                </a:solidFill>
              </a:rPr>
              <a:t>nyeri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Tindakan </a:t>
            </a:r>
            <a:r>
              <a:rPr lang="en-ID" dirty="0" err="1">
                <a:solidFill>
                  <a:schemeClr val="tx1"/>
                </a:solidFill>
              </a:rPr>
              <a:t>medis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dirasa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traumatis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vakum</a:t>
            </a:r>
            <a:r>
              <a:rPr lang="en-ID" dirty="0">
                <a:solidFill>
                  <a:schemeClr val="tx1"/>
                </a:solidFill>
              </a:rPr>
              <a:t>, SC </a:t>
            </a:r>
            <a:r>
              <a:rPr lang="en-ID" dirty="0" err="1">
                <a:solidFill>
                  <a:schemeClr val="tx1"/>
                </a:solidFill>
              </a:rPr>
              <a:t>darurat</a:t>
            </a:r>
            <a:r>
              <a:rPr lang="en-ID" dirty="0">
                <a:solidFill>
                  <a:schemeClr val="tx1"/>
                </a:solidFill>
              </a:rPr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Komplikasi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perdarahan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bayi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meninggal</a:t>
            </a:r>
            <a:r>
              <a:rPr lang="en-ID" dirty="0">
                <a:solidFill>
                  <a:schemeClr val="tx1"/>
                </a:solidFill>
              </a:rPr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Kurangnya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dukungan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persalinan</a:t>
            </a:r>
            <a:endParaRPr lang="en-ID" dirty="0">
              <a:solidFill>
                <a:schemeClr val="tx1"/>
              </a:solidFill>
            </a:endParaRPr>
          </a:p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97717F-76C7-BD25-E43F-316A1D1E4375}"/>
              </a:ext>
            </a:extLst>
          </p:cNvPr>
          <p:cNvSpPr/>
          <p:nvPr/>
        </p:nvSpPr>
        <p:spPr>
          <a:xfrm>
            <a:off x="6309360" y="3021980"/>
            <a:ext cx="4846320" cy="32179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Dampak</a:t>
            </a:r>
            <a:r>
              <a:rPr lang="en-ID" b="1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Takut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melahirkan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lagi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b="1" dirty="0" err="1">
                <a:solidFill>
                  <a:schemeClr val="tx1"/>
                </a:solidFill>
              </a:rPr>
              <a:t>tokofobia</a:t>
            </a:r>
            <a:r>
              <a:rPr lang="en-ID" dirty="0">
                <a:solidFill>
                  <a:schemeClr val="tx1"/>
                </a:solidFill>
              </a:rPr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Cemas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berlebihan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hamil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Bisa </a:t>
            </a:r>
            <a:r>
              <a:rPr lang="en-ID" dirty="0" err="1">
                <a:solidFill>
                  <a:schemeClr val="tx1"/>
                </a:solidFill>
              </a:rPr>
              <a:t>muncul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b="1" dirty="0">
                <a:solidFill>
                  <a:schemeClr val="tx1"/>
                </a:solidFill>
              </a:rPr>
              <a:t>trauma/ PTSD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Menolak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persalinan</a:t>
            </a:r>
            <a:r>
              <a:rPr lang="en-ID" dirty="0">
                <a:solidFill>
                  <a:schemeClr val="tx1"/>
                </a:solidFill>
              </a:rPr>
              <a:t> normal (</a:t>
            </a:r>
            <a:r>
              <a:rPr lang="en-ID" dirty="0" err="1">
                <a:solidFill>
                  <a:schemeClr val="tx1"/>
                </a:solidFill>
              </a:rPr>
              <a:t>meminta</a:t>
            </a:r>
            <a:r>
              <a:rPr lang="en-ID" dirty="0">
                <a:solidFill>
                  <a:schemeClr val="tx1"/>
                </a:solidFill>
              </a:rPr>
              <a:t> SC </a:t>
            </a:r>
            <a:r>
              <a:rPr lang="en-ID" dirty="0" err="1">
                <a:solidFill>
                  <a:schemeClr val="tx1"/>
                </a:solidFill>
              </a:rPr>
              <a:t>tanpa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indikasi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medis</a:t>
            </a:r>
            <a:r>
              <a:rPr lang="en-ID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314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A59FB-2FF9-E43C-6FDA-09D53CD77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>
                <a:solidFill>
                  <a:schemeClr val="tx1"/>
                </a:solidFill>
              </a:rPr>
              <a:t>Kesehatan Mental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2046E-D9D8-70C0-2A47-E0C469B0B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Menurut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Darajat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Bastaman</a:t>
            </a:r>
            <a:r>
              <a:rPr lang="en-ID" dirty="0">
                <a:solidFill>
                  <a:schemeClr val="tx1"/>
                </a:solidFill>
              </a:rPr>
              <a:t>, 2001) Kesehatan Mental </a:t>
            </a:r>
            <a:r>
              <a:rPr lang="en-ID" dirty="0" err="1">
                <a:solidFill>
                  <a:schemeClr val="tx1"/>
                </a:solidFill>
              </a:rPr>
              <a:t>dapat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diartikan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tercapainya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keselarasan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alami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antara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fungsi-fungsi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kejiwaan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serta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terciptanya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penyesuaian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antara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kita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manusia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kita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sendiri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serta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lingkungannya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Berlandaskan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keimanan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ketaqwaan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serta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bertujuan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mencapai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hidup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bermakna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bahagia</a:t>
            </a:r>
            <a:r>
              <a:rPr lang="en-ID" dirty="0">
                <a:solidFill>
                  <a:schemeClr val="tx1"/>
                </a:solidFill>
              </a:rPr>
              <a:t> di dunia dan di </a:t>
            </a:r>
            <a:r>
              <a:rPr lang="en-ID" dirty="0" err="1">
                <a:solidFill>
                  <a:schemeClr val="tx1"/>
                </a:solidFill>
              </a:rPr>
              <a:t>akhirat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Definisi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diatas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memadukan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unsur</a:t>
            </a:r>
            <a:r>
              <a:rPr lang="en-ID" dirty="0">
                <a:solidFill>
                  <a:schemeClr val="tx1"/>
                </a:solidFill>
              </a:rPr>
              <a:t> agama yang </a:t>
            </a:r>
            <a:r>
              <a:rPr lang="en-ID" dirty="0" err="1">
                <a:solidFill>
                  <a:schemeClr val="tx1"/>
                </a:solidFill>
              </a:rPr>
              <a:t>nantinya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dapat</a:t>
            </a:r>
            <a:r>
              <a:rPr lang="en-ID" dirty="0">
                <a:solidFill>
                  <a:schemeClr val="tx1"/>
                </a:solidFill>
              </a:rPr>
              <a:t> Anda </a:t>
            </a:r>
            <a:r>
              <a:rPr lang="en-ID" dirty="0" err="1">
                <a:solidFill>
                  <a:schemeClr val="tx1"/>
                </a:solidFill>
              </a:rPr>
              <a:t>upayakan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penerapannya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kehidupan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sejalan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penerapan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prinsip-prinsip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kesehatan</a:t>
            </a:r>
            <a:r>
              <a:rPr lang="en-ID" dirty="0">
                <a:solidFill>
                  <a:schemeClr val="tx1"/>
                </a:solidFill>
              </a:rPr>
              <a:t> mental dan </a:t>
            </a:r>
            <a:r>
              <a:rPr lang="en-ID" dirty="0" err="1">
                <a:solidFill>
                  <a:schemeClr val="tx1"/>
                </a:solidFill>
              </a:rPr>
              <a:t>pengembangan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hubungan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baik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sesama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manusia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Hawari (1997) </a:t>
            </a:r>
            <a:r>
              <a:rPr lang="en-ID" dirty="0" err="1">
                <a:solidFill>
                  <a:schemeClr val="tx1"/>
                </a:solidFill>
              </a:rPr>
              <a:t>mengemukakan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pengertian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kesehatan</a:t>
            </a:r>
            <a:r>
              <a:rPr lang="en-ID" dirty="0">
                <a:solidFill>
                  <a:schemeClr val="tx1"/>
                </a:solidFill>
              </a:rPr>
              <a:t> mental yang </a:t>
            </a:r>
            <a:r>
              <a:rPr lang="en-ID" dirty="0" err="1">
                <a:solidFill>
                  <a:schemeClr val="tx1"/>
                </a:solidFill>
              </a:rPr>
              <a:t>diambil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paham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ilmu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kedokteran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dimana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perkembangan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fisik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intelektual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emosional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menjadi</a:t>
            </a:r>
            <a:r>
              <a:rPr lang="en-ID" dirty="0">
                <a:solidFill>
                  <a:schemeClr val="tx1"/>
                </a:solidFill>
              </a:rPr>
              <a:t> salah </a:t>
            </a:r>
            <a:r>
              <a:rPr lang="en-ID" dirty="0" err="1">
                <a:solidFill>
                  <a:schemeClr val="tx1"/>
                </a:solidFill>
              </a:rPr>
              <a:t>satu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kondisi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harus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berkembang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optimal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Anda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orang lain. </a:t>
            </a:r>
          </a:p>
        </p:txBody>
      </p:sp>
    </p:spTree>
    <p:extLst>
      <p:ext uri="{BB962C8B-B14F-4D97-AF65-F5344CB8AC3E}">
        <p14:creationId xmlns:p14="http://schemas.microsoft.com/office/powerpoint/2010/main" val="1858700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56ADE-E2D7-528C-C638-0003215C3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4"/>
            <a:ext cx="10143149" cy="1386080"/>
          </a:xfrm>
        </p:spPr>
        <p:txBody>
          <a:bodyPr>
            <a:normAutofit/>
          </a:bodyPr>
          <a:lstStyle/>
          <a:p>
            <a:r>
              <a:rPr lang="en-ID" sz="4000" b="1" dirty="0" err="1">
                <a:solidFill>
                  <a:schemeClr val="tx1"/>
                </a:solidFill>
              </a:rPr>
              <a:t>Pengaruh</a:t>
            </a:r>
            <a:r>
              <a:rPr lang="en-ID" sz="4000" b="1" dirty="0">
                <a:solidFill>
                  <a:schemeClr val="tx1"/>
                </a:solidFill>
              </a:rPr>
              <a:t> </a:t>
            </a:r>
            <a:r>
              <a:rPr lang="en-ID" sz="4000" b="1" dirty="0" err="1">
                <a:solidFill>
                  <a:schemeClr val="tx1"/>
                </a:solidFill>
              </a:rPr>
              <a:t>Aspek</a:t>
            </a:r>
            <a:r>
              <a:rPr lang="en-ID" sz="4000" b="1" dirty="0">
                <a:solidFill>
                  <a:schemeClr val="tx1"/>
                </a:solidFill>
              </a:rPr>
              <a:t> </a:t>
            </a:r>
            <a:r>
              <a:rPr lang="en-ID" sz="4000" b="1" dirty="0" err="1">
                <a:solidFill>
                  <a:schemeClr val="tx1"/>
                </a:solidFill>
              </a:rPr>
              <a:t>Psikis</a:t>
            </a:r>
            <a:r>
              <a:rPr lang="en-ID" sz="4000" b="1" dirty="0">
                <a:solidFill>
                  <a:schemeClr val="tx1"/>
                </a:solidFill>
              </a:rPr>
              <a:t> </a:t>
            </a:r>
            <a:r>
              <a:rPr lang="en-ID" sz="4000" b="1" dirty="0" err="1">
                <a:solidFill>
                  <a:schemeClr val="tx1"/>
                </a:solidFill>
              </a:rPr>
              <a:t>terhadap</a:t>
            </a:r>
            <a:r>
              <a:rPr lang="en-ID" sz="4000" b="1" dirty="0">
                <a:solidFill>
                  <a:schemeClr val="tx1"/>
                </a:solidFill>
              </a:rPr>
              <a:t> Kesehatan Mental </a:t>
            </a:r>
            <a:endParaRPr lang="en-ID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CCCFE-9BFA-DF93-ABE3-AE93556C5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>
                <a:solidFill>
                  <a:schemeClr val="tx1"/>
                </a:solidFill>
              </a:rPr>
              <a:t>Pengalaman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awal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merupakan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segenap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Pengalaman-pengalamana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terjadia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padaa</a:t>
            </a:r>
            <a:r>
              <a:rPr lang="en-ID" dirty="0">
                <a:solidFill>
                  <a:schemeClr val="tx1"/>
                </a:solidFill>
              </a:rPr>
              <a:t> individua </a:t>
            </a:r>
            <a:r>
              <a:rPr lang="en-ID" dirty="0" err="1">
                <a:solidFill>
                  <a:schemeClr val="tx1"/>
                </a:solidFill>
              </a:rPr>
              <a:t>terutamaa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terjadi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dimasa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lalunya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Pengalaman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awal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ini</a:t>
            </a:r>
            <a:r>
              <a:rPr lang="en-ID" dirty="0">
                <a:solidFill>
                  <a:schemeClr val="tx1"/>
                </a:solidFill>
              </a:rPr>
              <a:t> a </a:t>
            </a:r>
            <a:r>
              <a:rPr lang="en-ID" dirty="0" err="1">
                <a:solidFill>
                  <a:schemeClr val="tx1"/>
                </a:solidFill>
              </a:rPr>
              <a:t>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merupakan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bagian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penting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bahkan</a:t>
            </a:r>
            <a:r>
              <a:rPr lang="en-ID" dirty="0">
                <a:solidFill>
                  <a:schemeClr val="tx1"/>
                </a:solidFill>
              </a:rPr>
              <a:t> sangat </a:t>
            </a:r>
            <a:r>
              <a:rPr lang="en-ID" dirty="0" err="1">
                <a:solidFill>
                  <a:schemeClr val="tx1"/>
                </a:solidFill>
              </a:rPr>
              <a:t>menentukan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bagi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kondisi</a:t>
            </a:r>
            <a:r>
              <a:rPr lang="en-ID" dirty="0">
                <a:solidFill>
                  <a:schemeClr val="tx1"/>
                </a:solidFill>
              </a:rPr>
              <a:t> mental </a:t>
            </a:r>
            <a:r>
              <a:rPr lang="en-ID" dirty="0" err="1">
                <a:solidFill>
                  <a:schemeClr val="tx1"/>
                </a:solidFill>
              </a:rPr>
              <a:t>indiv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idu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dikemudian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hari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upaya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peningkatan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kebutuhan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berdampak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kepada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kesehatan</a:t>
            </a:r>
            <a:r>
              <a:rPr lang="en-ID" dirty="0">
                <a:solidFill>
                  <a:schemeClr val="tx1"/>
                </a:solidFill>
              </a:rPr>
              <a:t> mental pada </a:t>
            </a:r>
            <a:r>
              <a:rPr lang="en-ID" dirty="0" err="1">
                <a:solidFill>
                  <a:schemeClr val="tx1"/>
                </a:solidFill>
              </a:rPr>
              <a:t>seseorang</a:t>
            </a:r>
            <a:r>
              <a:rPr lang="en-ID" dirty="0">
                <a:solidFill>
                  <a:schemeClr val="tx1"/>
                </a:solidFill>
              </a:rPr>
              <a:t>. Orang yang </a:t>
            </a:r>
            <a:r>
              <a:rPr lang="en-ID" dirty="0" err="1">
                <a:solidFill>
                  <a:schemeClr val="tx1"/>
                </a:solidFill>
              </a:rPr>
              <a:t>telah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mencapai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kebutuhan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aktualisasi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yaitu</a:t>
            </a:r>
            <a:r>
              <a:rPr lang="en-ID" dirty="0">
                <a:solidFill>
                  <a:schemeClr val="tx1"/>
                </a:solidFill>
              </a:rPr>
              <a:t> orang yang </a:t>
            </a:r>
            <a:r>
              <a:rPr lang="en-ID" dirty="0" err="1">
                <a:solidFill>
                  <a:schemeClr val="tx1"/>
                </a:solidFill>
              </a:rPr>
              <a:t>mengeksploitasi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segenap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kemampuan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bakat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ketrampilan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sepenuhnya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mencapai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tingkatan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apa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disebut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tingkatan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pengalaman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puncak</a:t>
            </a:r>
            <a:r>
              <a:rPr lang="en-ID" dirty="0">
                <a:solidFill>
                  <a:schemeClr val="tx1"/>
                </a:solidFill>
              </a:rPr>
              <a:t>. Pada </a:t>
            </a:r>
            <a:r>
              <a:rPr lang="en-ID" dirty="0" err="1">
                <a:solidFill>
                  <a:schemeClr val="tx1"/>
                </a:solidFill>
              </a:rPr>
              <a:t>dasarnya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sudah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beberapa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penelitian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mengatakan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bahwa</a:t>
            </a:r>
            <a:r>
              <a:rPr lang="en-ID" dirty="0">
                <a:solidFill>
                  <a:schemeClr val="tx1"/>
                </a:solidFill>
              </a:rPr>
              <a:t> orang-orang yang </a:t>
            </a:r>
            <a:r>
              <a:rPr lang="en-ID" dirty="0" err="1">
                <a:solidFill>
                  <a:schemeClr val="tx1"/>
                </a:solidFill>
              </a:rPr>
              <a:t>mengalami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gangguan</a:t>
            </a:r>
            <a:r>
              <a:rPr lang="en-ID" dirty="0">
                <a:solidFill>
                  <a:schemeClr val="tx1"/>
                </a:solidFill>
              </a:rPr>
              <a:t> mental, </a:t>
            </a:r>
            <a:r>
              <a:rPr lang="en-ID" dirty="0" err="1">
                <a:solidFill>
                  <a:schemeClr val="tx1"/>
                </a:solidFill>
              </a:rPr>
              <a:t>itu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disebabkan</a:t>
            </a:r>
            <a:r>
              <a:rPr lang="en-ID" dirty="0">
                <a:solidFill>
                  <a:schemeClr val="tx1"/>
                </a:solidFill>
              </a:rPr>
              <a:t> oleh </a:t>
            </a:r>
            <a:r>
              <a:rPr lang="en-ID" dirty="0" err="1">
                <a:solidFill>
                  <a:schemeClr val="tx1"/>
                </a:solidFill>
              </a:rPr>
              <a:t>kurangnya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ketidakmampuan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individu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memenuhi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kebutuhan-kebutuhannya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91856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33D03-62BF-0358-EAF2-E817971E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>
                <a:solidFill>
                  <a:schemeClr val="tx1"/>
                </a:solidFill>
              </a:rPr>
              <a:t>Peran Bidan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A148E-D1AF-37F5-9969-6870F9153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9A9C31-67A2-3D39-9C00-FE6CD57FBB80}"/>
              </a:ext>
            </a:extLst>
          </p:cNvPr>
          <p:cNvSpPr/>
          <p:nvPr/>
        </p:nvSpPr>
        <p:spPr>
          <a:xfrm>
            <a:off x="1097280" y="2108201"/>
            <a:ext cx="10058400" cy="18281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Detektor</a:t>
            </a:r>
            <a:r>
              <a:rPr lang="en-ID" b="1" dirty="0">
                <a:solidFill>
                  <a:schemeClr val="tx1"/>
                </a:solidFill>
              </a:rPr>
              <a:t> (Early Detection)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Mengkaji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riwayat</a:t>
            </a:r>
            <a:r>
              <a:rPr lang="en-ID" dirty="0">
                <a:solidFill>
                  <a:schemeClr val="tx1"/>
                </a:solidFill>
              </a:rPr>
              <a:t>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Trauma </a:t>
            </a:r>
            <a:r>
              <a:rPr lang="en-ID" dirty="0" err="1">
                <a:solidFill>
                  <a:schemeClr val="tx1"/>
                </a:solidFill>
              </a:rPr>
              <a:t>persalinan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sebelumnya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Riwayat </a:t>
            </a:r>
            <a:r>
              <a:rPr lang="en-ID" dirty="0" err="1">
                <a:solidFill>
                  <a:schemeClr val="tx1"/>
                </a:solidFill>
              </a:rPr>
              <a:t>gangguan</a:t>
            </a:r>
            <a:r>
              <a:rPr lang="en-ID" dirty="0">
                <a:solidFill>
                  <a:schemeClr val="tx1"/>
                </a:solidFill>
              </a:rPr>
              <a:t> mental (</a:t>
            </a:r>
            <a:r>
              <a:rPr lang="en-ID" dirty="0" err="1">
                <a:solidFill>
                  <a:schemeClr val="tx1"/>
                </a:solidFill>
              </a:rPr>
              <a:t>depresi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cemas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dll</a:t>
            </a:r>
            <a:r>
              <a:rPr lang="en-ID" dirty="0">
                <a:solidFill>
                  <a:schemeClr val="tx1"/>
                </a:solidFill>
              </a:rPr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skrining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psikologis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sejak</a:t>
            </a:r>
            <a:r>
              <a:rPr lang="en-ID" b="1" dirty="0">
                <a:solidFill>
                  <a:schemeClr val="tx1"/>
                </a:solidFill>
              </a:rPr>
              <a:t> ANC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F7C65D-AF9E-58B6-1C93-8967768DA699}"/>
              </a:ext>
            </a:extLst>
          </p:cNvPr>
          <p:cNvSpPr/>
          <p:nvPr/>
        </p:nvSpPr>
        <p:spPr>
          <a:xfrm>
            <a:off x="1066800" y="4088780"/>
            <a:ext cx="10058400" cy="18281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Konselor</a:t>
            </a:r>
            <a:endParaRPr lang="en-ID" b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dukungan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emosional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empati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menghakimi</a:t>
            </a:r>
            <a:r>
              <a:rPr lang="en-ID" dirty="0">
                <a:solidFill>
                  <a:schemeClr val="tx1"/>
                </a:solidFill>
              </a:rPr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Mendengarkan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keluhan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(active listening)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Mengurangi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kecemasan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ketakutan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edukasi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 proses </a:t>
            </a:r>
            <a:r>
              <a:rPr lang="en-ID" dirty="0" err="1">
                <a:solidFill>
                  <a:schemeClr val="tx1"/>
                </a:solidFill>
              </a:rPr>
              <a:t>persalinan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020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D5649-6CA9-7B10-E13C-61911E5C6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6CC45-ACF9-FAA6-6C5C-C5AE4E974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>
                <a:solidFill>
                  <a:schemeClr val="tx1"/>
                </a:solidFill>
              </a:rPr>
              <a:t>Peran Bidan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25A24-F92B-0E3C-3CF2-127216513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162037-9938-1709-0F4B-02D8744B7D0A}"/>
              </a:ext>
            </a:extLst>
          </p:cNvPr>
          <p:cNvSpPr/>
          <p:nvPr/>
        </p:nvSpPr>
        <p:spPr>
          <a:xfrm>
            <a:off x="1097280" y="2108201"/>
            <a:ext cx="10058400" cy="18281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Pemberi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Asuhan</a:t>
            </a:r>
            <a:endParaRPr lang="en-ID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asuhan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kebidanan</a:t>
            </a:r>
            <a:r>
              <a:rPr lang="en-ID" dirty="0">
                <a:solidFill>
                  <a:schemeClr val="tx1"/>
                </a:solidFill>
              </a:rPr>
              <a:t> yang: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Aman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Nyaman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Berpusat</a:t>
            </a:r>
            <a:r>
              <a:rPr lang="en-ID" dirty="0">
                <a:solidFill>
                  <a:schemeClr val="tx1"/>
                </a:solidFill>
              </a:rPr>
              <a:t> pada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(woman-</a:t>
            </a:r>
            <a:r>
              <a:rPr lang="en-ID" dirty="0" err="1">
                <a:solidFill>
                  <a:schemeClr val="tx1"/>
                </a:solidFill>
              </a:rPr>
              <a:t>centered</a:t>
            </a:r>
            <a:r>
              <a:rPr lang="en-ID" dirty="0">
                <a:solidFill>
                  <a:schemeClr val="tx1"/>
                </a:solidFill>
              </a:rPr>
              <a:t> care)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Mengatur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lingkungan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persalinan</a:t>
            </a:r>
            <a:r>
              <a:rPr lang="en-ID" dirty="0">
                <a:solidFill>
                  <a:schemeClr val="tx1"/>
                </a:solidFill>
              </a:rPr>
              <a:t> agar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memicu</a:t>
            </a:r>
            <a:r>
              <a:rPr lang="en-ID" dirty="0">
                <a:solidFill>
                  <a:schemeClr val="tx1"/>
                </a:solidFill>
              </a:rPr>
              <a:t> trauma </a:t>
            </a:r>
            <a:r>
              <a:rPr lang="en-ID" dirty="0" err="1">
                <a:solidFill>
                  <a:schemeClr val="tx1"/>
                </a:solidFill>
              </a:rPr>
              <a:t>ulang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9CCA51-10DD-7A06-6D41-16C0BE20DF18}"/>
              </a:ext>
            </a:extLst>
          </p:cNvPr>
          <p:cNvSpPr/>
          <p:nvPr/>
        </p:nvSpPr>
        <p:spPr>
          <a:xfrm>
            <a:off x="1066800" y="4088780"/>
            <a:ext cx="10058400" cy="18281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Sebagai Edukator</a:t>
            </a:r>
          </a:p>
          <a:p>
            <a:r>
              <a:rPr lang="sv-SE" dirty="0">
                <a:solidFill>
                  <a:schemeClr val="tx1"/>
                </a:solidFill>
              </a:rPr>
              <a:t>Memberikan informasi tentang: </a:t>
            </a:r>
          </a:p>
          <a:p>
            <a:pPr marL="800100" lvl="1" indent="-342900">
              <a:buFont typeface="+mj-lt"/>
              <a:buAutoNum type="arabicPeriod"/>
            </a:pPr>
            <a:r>
              <a:rPr lang="sv-SE" dirty="0">
                <a:solidFill>
                  <a:schemeClr val="tx1"/>
                </a:solidFill>
              </a:rPr>
              <a:t>Persiapan persalinan </a:t>
            </a:r>
          </a:p>
          <a:p>
            <a:pPr marL="800100" lvl="1" indent="-342900">
              <a:buFont typeface="+mj-lt"/>
              <a:buAutoNum type="arabicPeriod"/>
            </a:pPr>
            <a:r>
              <a:rPr lang="sv-SE" dirty="0">
                <a:solidFill>
                  <a:schemeClr val="tx1"/>
                </a:solidFill>
              </a:rPr>
              <a:t>Teknik coping (relaksasi, napas) </a:t>
            </a:r>
          </a:p>
          <a:p>
            <a:pPr marL="800100" lvl="1" indent="-342900">
              <a:buFont typeface="+mj-lt"/>
              <a:buAutoNum type="arabicPeriod"/>
            </a:pPr>
            <a:r>
              <a:rPr lang="sv-SE" dirty="0">
                <a:solidFill>
                  <a:schemeClr val="tx1"/>
                </a:solidFill>
              </a:rPr>
              <a:t>Dukungan keluarga </a:t>
            </a:r>
          </a:p>
        </p:txBody>
      </p:sp>
    </p:spTree>
    <p:extLst>
      <p:ext uri="{BB962C8B-B14F-4D97-AF65-F5344CB8AC3E}">
        <p14:creationId xmlns:p14="http://schemas.microsoft.com/office/powerpoint/2010/main" val="1987316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6AFE8-723D-4DFA-BD2F-47112D962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1AEB2-9222-54A0-93EE-B978D226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>
                <a:solidFill>
                  <a:schemeClr val="tx1"/>
                </a:solidFill>
              </a:rPr>
              <a:t>Peran Bidan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60564-1B2B-3E04-B9E8-1AC29BB4A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E07992-35CF-CC29-D97F-843C0D241EC2}"/>
              </a:ext>
            </a:extLst>
          </p:cNvPr>
          <p:cNvSpPr/>
          <p:nvPr/>
        </p:nvSpPr>
        <p:spPr>
          <a:xfrm>
            <a:off x="1097280" y="2108201"/>
            <a:ext cx="10058400" cy="18281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Perujuk</a:t>
            </a:r>
            <a:endParaRPr lang="en-ID" b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rujukan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bila</a:t>
            </a:r>
            <a:r>
              <a:rPr lang="en-ID" dirty="0">
                <a:solidFill>
                  <a:schemeClr val="tx1"/>
                </a:solidFill>
              </a:rPr>
              <a:t>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Gangguan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psikologis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berat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Ada </a:t>
            </a:r>
            <a:r>
              <a:rPr lang="en-ID" dirty="0" err="1">
                <a:solidFill>
                  <a:schemeClr val="tx1"/>
                </a:solidFill>
              </a:rPr>
              <a:t>risiko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membahayakan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/ </a:t>
            </a:r>
            <a:r>
              <a:rPr lang="en-ID" dirty="0" err="1">
                <a:solidFill>
                  <a:schemeClr val="tx1"/>
                </a:solidFill>
              </a:rPr>
              <a:t>janin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Ke </a:t>
            </a:r>
            <a:r>
              <a:rPr lang="en-ID" dirty="0" err="1">
                <a:solidFill>
                  <a:schemeClr val="tx1"/>
                </a:solidFill>
              </a:rPr>
              <a:t>fasilitas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kesehatan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tenaga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ahli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terkait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5EE3CE-E108-BF7F-1E43-ADB39FAE1F68}"/>
              </a:ext>
            </a:extLst>
          </p:cNvPr>
          <p:cNvSpPr/>
          <p:nvPr/>
        </p:nvSpPr>
        <p:spPr>
          <a:xfrm>
            <a:off x="1066800" y="4088780"/>
            <a:ext cx="10058400" cy="18281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Pemantau</a:t>
            </a:r>
            <a:r>
              <a:rPr lang="en-ID" b="1" dirty="0">
                <a:solidFill>
                  <a:schemeClr val="tx1"/>
                </a:solidFill>
              </a:rPr>
              <a:t> (Follow Up)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Memantau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kondisi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selama</a:t>
            </a:r>
            <a:r>
              <a:rPr lang="en-ID" dirty="0">
                <a:solidFill>
                  <a:schemeClr val="tx1"/>
                </a:solidFill>
              </a:rPr>
              <a:t>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Kehamilan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Persalinan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Nifas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Mencegah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depresi</a:t>
            </a:r>
            <a:r>
              <a:rPr lang="en-ID" dirty="0">
                <a:solidFill>
                  <a:schemeClr val="tx1"/>
                </a:solidFill>
              </a:rPr>
              <a:t> postpartum </a:t>
            </a:r>
          </a:p>
        </p:txBody>
      </p:sp>
    </p:spTree>
    <p:extLst>
      <p:ext uri="{BB962C8B-B14F-4D97-AF65-F5344CB8AC3E}">
        <p14:creationId xmlns:p14="http://schemas.microsoft.com/office/powerpoint/2010/main" val="26419744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08DD8A-7ED6-624D-559D-CE8407473892}"/>
              </a:ext>
            </a:extLst>
          </p:cNvPr>
          <p:cNvSpPr txBox="1"/>
          <p:nvPr/>
        </p:nvSpPr>
        <p:spPr>
          <a:xfrm>
            <a:off x="1048215" y="1818879"/>
            <a:ext cx="10783229" cy="825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nn-NO" sz="4800" b="1" dirty="0"/>
              <a:t>Kehamilan Tidak Dinginkan (KTD)</a:t>
            </a:r>
            <a:endParaRPr lang="en-ID" sz="4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31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63B4-9A82-AC45-7A45-EE909025C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D" dirty="0">
                <a:solidFill>
                  <a:schemeClr val="tx1"/>
                </a:solidFill>
              </a:rPr>
            </a:br>
            <a:r>
              <a:rPr lang="nn-NO" b="1" dirty="0">
                <a:solidFill>
                  <a:schemeClr val="tx1"/>
                </a:solidFill>
              </a:rPr>
              <a:t>Pengertian Kehamilan Tidak Dinginkan (KTD) 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A0CFF-73E6-AAC6-5D00-47C775200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>
                <a:solidFill>
                  <a:schemeClr val="tx1"/>
                </a:solidFill>
              </a:rPr>
              <a:t>Menurut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kamus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istilah</a:t>
            </a:r>
            <a:r>
              <a:rPr lang="en-ID" dirty="0">
                <a:solidFill>
                  <a:schemeClr val="tx1"/>
                </a:solidFill>
              </a:rPr>
              <a:t> program </a:t>
            </a:r>
            <a:r>
              <a:rPr lang="en-ID" dirty="0" err="1">
                <a:solidFill>
                  <a:schemeClr val="tx1"/>
                </a:solidFill>
              </a:rPr>
              <a:t>keluarga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berencana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kehamilan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diinginkan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kehamilan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dialami</a:t>
            </a:r>
            <a:r>
              <a:rPr lang="en-ID" dirty="0">
                <a:solidFill>
                  <a:schemeClr val="tx1"/>
                </a:solidFill>
              </a:rPr>
              <a:t> oleh </a:t>
            </a:r>
            <a:r>
              <a:rPr lang="en-ID" dirty="0" err="1">
                <a:solidFill>
                  <a:schemeClr val="tx1"/>
                </a:solidFill>
              </a:rPr>
              <a:t>seorang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perempuan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sebenarnya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belum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menginginkan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sudah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menginginkan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hamil</a:t>
            </a:r>
            <a:r>
              <a:rPr lang="en-ID" dirty="0">
                <a:solidFill>
                  <a:schemeClr val="tx1"/>
                </a:solidFill>
              </a:rPr>
              <a:t> (BKKBN,2007). </a:t>
            </a:r>
          </a:p>
          <a:p>
            <a:r>
              <a:rPr lang="en-ID" dirty="0" err="1">
                <a:solidFill>
                  <a:schemeClr val="tx1"/>
                </a:solidFill>
              </a:rPr>
              <a:t>Sedangkan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menurut</a:t>
            </a:r>
            <a:r>
              <a:rPr lang="en-ID" dirty="0">
                <a:solidFill>
                  <a:schemeClr val="tx1"/>
                </a:solidFill>
              </a:rPr>
              <a:t> PKBI, </a:t>
            </a:r>
            <a:r>
              <a:rPr lang="en-ID" dirty="0" err="1">
                <a:solidFill>
                  <a:schemeClr val="tx1"/>
                </a:solidFill>
              </a:rPr>
              <a:t>kehamilan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diinginkan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merupakan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suatu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kondisi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dimana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pasangan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menghendaki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adanya</a:t>
            </a:r>
            <a:r>
              <a:rPr lang="en-ID" dirty="0">
                <a:solidFill>
                  <a:schemeClr val="tx1"/>
                </a:solidFill>
              </a:rPr>
              <a:t> proses </a:t>
            </a:r>
            <a:r>
              <a:rPr lang="en-ID" dirty="0" err="1">
                <a:solidFill>
                  <a:schemeClr val="tx1"/>
                </a:solidFill>
              </a:rPr>
              <a:t>kelahiran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akibat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kehamilan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6161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FC857-48FB-4205-4CE7-319E7F8FE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b="1" dirty="0">
                <a:solidFill>
                  <a:schemeClr val="tx1"/>
                </a:solidFill>
              </a:rPr>
              <a:t>Alasan </a:t>
            </a:r>
            <a:r>
              <a:rPr lang="en-ID" b="1" dirty="0" err="1">
                <a:solidFill>
                  <a:schemeClr val="tx1"/>
                </a:solidFill>
              </a:rPr>
              <a:t>Kehamilan</a:t>
            </a:r>
            <a:r>
              <a:rPr lang="en-ID" b="1" dirty="0">
                <a:solidFill>
                  <a:schemeClr val="tx1"/>
                </a:solidFill>
              </a:rPr>
              <a:t> Tidak </a:t>
            </a:r>
            <a:r>
              <a:rPr lang="en-ID" b="1" dirty="0" err="1">
                <a:solidFill>
                  <a:schemeClr val="tx1"/>
                </a:solidFill>
              </a:rPr>
              <a:t>Diinginkan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DF97D-6B38-C86C-434C-127244960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ID" dirty="0"/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Kehamilan</a:t>
            </a:r>
            <a:r>
              <a:rPr lang="en-ID" dirty="0"/>
              <a:t> yang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perkosaan</a:t>
            </a:r>
            <a:r>
              <a:rPr lang="en-ID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Kehamilan</a:t>
            </a:r>
            <a:r>
              <a:rPr lang="en-ID" dirty="0"/>
              <a:t> </a:t>
            </a:r>
            <a:r>
              <a:rPr lang="en-ID" dirty="0" err="1"/>
              <a:t>datang</a:t>
            </a:r>
            <a:r>
              <a:rPr lang="en-ID" dirty="0"/>
              <a:t> pada </a:t>
            </a:r>
            <a:r>
              <a:rPr lang="en-ID" dirty="0" err="1"/>
              <a:t>saat</a:t>
            </a:r>
            <a:r>
              <a:rPr lang="en-ID" dirty="0"/>
              <a:t> yang </a:t>
            </a:r>
            <a:r>
              <a:rPr lang="en-ID" dirty="0" err="1"/>
              <a:t>belum</a:t>
            </a:r>
            <a:r>
              <a:rPr lang="en-ID" dirty="0"/>
              <a:t> </a:t>
            </a:r>
            <a:r>
              <a:rPr lang="en-ID" dirty="0" err="1"/>
              <a:t>diharapkan</a:t>
            </a:r>
            <a:r>
              <a:rPr lang="en-ID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/>
              <a:t>Bayi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kandungan</a:t>
            </a:r>
            <a:r>
              <a:rPr lang="en-ID" dirty="0"/>
              <a:t> </a:t>
            </a:r>
            <a:r>
              <a:rPr lang="en-ID" dirty="0" err="1"/>
              <a:t>ternyata</a:t>
            </a:r>
            <a:r>
              <a:rPr lang="en-ID" dirty="0"/>
              <a:t> </a:t>
            </a:r>
            <a:r>
              <a:rPr lang="en-ID" dirty="0" err="1"/>
              <a:t>menderita</a:t>
            </a:r>
            <a:r>
              <a:rPr lang="en-ID" dirty="0"/>
              <a:t> </a:t>
            </a:r>
            <a:r>
              <a:rPr lang="en-ID" dirty="0" err="1"/>
              <a:t>cacat</a:t>
            </a:r>
            <a:r>
              <a:rPr lang="en-ID" dirty="0"/>
              <a:t> </a:t>
            </a:r>
            <a:r>
              <a:rPr lang="en-ID" dirty="0" err="1"/>
              <a:t>majemuk</a:t>
            </a:r>
            <a:r>
              <a:rPr lang="en-ID" dirty="0"/>
              <a:t> yang </a:t>
            </a:r>
            <a:r>
              <a:rPr lang="en-ID" dirty="0" err="1"/>
              <a:t>berat</a:t>
            </a:r>
            <a:r>
              <a:rPr lang="en-ID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Kehamilan</a:t>
            </a:r>
            <a:r>
              <a:rPr lang="en-ID" dirty="0"/>
              <a:t> yang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seksual</a:t>
            </a:r>
            <a:r>
              <a:rPr lang="en-ID" dirty="0"/>
              <a:t> </a:t>
            </a:r>
            <a:r>
              <a:rPr lang="en-ID" dirty="0" err="1"/>
              <a:t>diluar</a:t>
            </a:r>
            <a:r>
              <a:rPr lang="en-ID" dirty="0"/>
              <a:t> nikah </a:t>
            </a:r>
          </a:p>
          <a:p>
            <a:pPr marL="457200" indent="-457200">
              <a:buFont typeface="+mj-lt"/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37822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08B69-8B69-6B28-8996-6642466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solidFill>
                  <a:schemeClr val="tx1"/>
                </a:solidFill>
              </a:rPr>
              <a:t>kerugian</a:t>
            </a:r>
            <a:r>
              <a:rPr lang="es-ES" dirty="0">
                <a:solidFill>
                  <a:schemeClr val="tx1"/>
                </a:solidFill>
              </a:rPr>
              <a:t> dan </a:t>
            </a:r>
            <a:r>
              <a:rPr lang="es-ES" dirty="0" err="1">
                <a:solidFill>
                  <a:schemeClr val="tx1"/>
                </a:solidFill>
              </a:rPr>
              <a:t>bahaya</a:t>
            </a:r>
            <a:r>
              <a:rPr lang="es-ES" dirty="0">
                <a:solidFill>
                  <a:schemeClr val="tx1"/>
                </a:solidFill>
              </a:rPr>
              <a:t> KTD pada </a:t>
            </a:r>
            <a:r>
              <a:rPr lang="es-ES" dirty="0" err="1">
                <a:solidFill>
                  <a:schemeClr val="tx1"/>
                </a:solidFill>
              </a:rPr>
              <a:t>remaja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8E16F-824A-E1D5-ACD4-A0B1CBDD2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remaja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calon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merasa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ingin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siap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hamil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maka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bisa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sajatidak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mengurus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baik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kehamilannya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Ibu </a:t>
            </a:r>
            <a:r>
              <a:rPr lang="en-ID" dirty="0" err="1">
                <a:solidFill>
                  <a:schemeClr val="tx1"/>
                </a:solidFill>
              </a:rPr>
              <a:t>muda</a:t>
            </a:r>
            <a:r>
              <a:rPr lang="en-ID" dirty="0">
                <a:solidFill>
                  <a:schemeClr val="tx1"/>
                </a:solidFill>
              </a:rPr>
              <a:t> pada </a:t>
            </a:r>
            <a:r>
              <a:rPr lang="en-ID" dirty="0" err="1">
                <a:solidFill>
                  <a:schemeClr val="tx1"/>
                </a:solidFill>
              </a:rPr>
              <a:t>waktu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hamil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sering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mengalami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ketidakteraturan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tekanan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darah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dapat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berdampak</a:t>
            </a:r>
            <a:r>
              <a:rPr lang="en-ID" dirty="0">
                <a:solidFill>
                  <a:schemeClr val="tx1"/>
                </a:solidFill>
              </a:rPr>
              <a:t> pada </a:t>
            </a:r>
            <a:r>
              <a:rPr lang="en-ID" dirty="0" err="1">
                <a:solidFill>
                  <a:schemeClr val="tx1"/>
                </a:solidFill>
              </a:rPr>
              <a:t>keracunan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kehamilan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serta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kekejangan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berakibat</a:t>
            </a:r>
            <a:r>
              <a:rPr lang="en-ID" dirty="0">
                <a:solidFill>
                  <a:schemeClr val="tx1"/>
                </a:solidFill>
              </a:rPr>
              <a:t> pada </a:t>
            </a:r>
            <a:r>
              <a:rPr lang="en-ID" dirty="0" err="1">
                <a:solidFill>
                  <a:schemeClr val="tx1"/>
                </a:solidFill>
              </a:rPr>
              <a:t>kematian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Penelitian</a:t>
            </a:r>
            <a:r>
              <a:rPr lang="en-ID" dirty="0">
                <a:solidFill>
                  <a:schemeClr val="tx1"/>
                </a:solidFill>
              </a:rPr>
              <a:t> juga </a:t>
            </a:r>
            <a:r>
              <a:rPr lang="en-ID" dirty="0" err="1">
                <a:solidFill>
                  <a:schemeClr val="tx1"/>
                </a:solidFill>
              </a:rPr>
              <a:t>memperlihatkan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bahwa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kehamilan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usia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muda</a:t>
            </a:r>
            <a:r>
              <a:rPr lang="en-ID" dirty="0">
                <a:solidFill>
                  <a:schemeClr val="tx1"/>
                </a:solidFill>
              </a:rPr>
              <a:t>( </a:t>
            </a:r>
            <a:r>
              <a:rPr lang="en-ID" dirty="0" err="1">
                <a:solidFill>
                  <a:schemeClr val="tx1"/>
                </a:solidFill>
              </a:rPr>
              <a:t>dibawah</a:t>
            </a:r>
            <a:r>
              <a:rPr lang="en-ID" dirty="0">
                <a:solidFill>
                  <a:schemeClr val="tx1"/>
                </a:solidFill>
              </a:rPr>
              <a:t> 20 </a:t>
            </a:r>
            <a:r>
              <a:rPr lang="en-ID" dirty="0" err="1">
                <a:solidFill>
                  <a:schemeClr val="tx1"/>
                </a:solidFill>
              </a:rPr>
              <a:t>tahun</a:t>
            </a:r>
            <a:r>
              <a:rPr lang="en-ID" dirty="0">
                <a:solidFill>
                  <a:schemeClr val="tx1"/>
                </a:solidFill>
              </a:rPr>
              <a:t> ) </a:t>
            </a:r>
            <a:r>
              <a:rPr lang="en-ID" dirty="0" err="1">
                <a:solidFill>
                  <a:schemeClr val="tx1"/>
                </a:solidFill>
              </a:rPr>
              <a:t>seringkali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berkaitan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munculnya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kanker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rahim</a:t>
            </a:r>
            <a:r>
              <a:rPr lang="en-ID" dirty="0">
                <a:solidFill>
                  <a:schemeClr val="tx1"/>
                </a:solidFill>
              </a:rPr>
              <a:t>. Ini </a:t>
            </a:r>
            <a:r>
              <a:rPr lang="en-ID" dirty="0" err="1">
                <a:solidFill>
                  <a:schemeClr val="tx1"/>
                </a:solidFill>
              </a:rPr>
              <a:t>erat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kaitannya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belum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sempurnanya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perkembangan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dinding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rahim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Sulit </a:t>
            </a:r>
            <a:r>
              <a:rPr lang="en-ID" dirty="0" err="1">
                <a:solidFill>
                  <a:schemeClr val="tx1"/>
                </a:solidFill>
              </a:rPr>
              <a:t>mengharapkan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perasaan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kasih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sayang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tulus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kuat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mengalami</a:t>
            </a:r>
            <a:r>
              <a:rPr lang="en-ID" dirty="0">
                <a:solidFill>
                  <a:schemeClr val="tx1"/>
                </a:solidFill>
              </a:rPr>
              <a:t> KTD </a:t>
            </a:r>
            <a:r>
              <a:rPr lang="en-ID" dirty="0" err="1">
                <a:solidFill>
                  <a:schemeClr val="tx1"/>
                </a:solidFill>
              </a:rPr>
              <a:t>terhadap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bayi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dilahirkannya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nanti</a:t>
            </a:r>
            <a:r>
              <a:rPr lang="en-ID" dirty="0">
                <a:solidFill>
                  <a:schemeClr val="tx1"/>
                </a:solidFill>
              </a:rPr>
              <a:t>. </a:t>
            </a:r>
            <a:r>
              <a:rPr lang="en-ID" dirty="0" err="1">
                <a:solidFill>
                  <a:schemeClr val="tx1"/>
                </a:solidFill>
              </a:rPr>
              <a:t>Sehingga</a:t>
            </a:r>
            <a:r>
              <a:rPr lang="en-ID" dirty="0">
                <a:solidFill>
                  <a:schemeClr val="tx1"/>
                </a:solidFill>
              </a:rPr>
              <a:t> masa </a:t>
            </a:r>
            <a:r>
              <a:rPr lang="en-ID" dirty="0" err="1">
                <a:solidFill>
                  <a:schemeClr val="tx1"/>
                </a:solidFill>
              </a:rPr>
              <a:t>depan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anak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mungkin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saja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terlantar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Tekanan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lingkungan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bisa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terjadi</a:t>
            </a:r>
            <a:r>
              <a:rPr lang="en-ID" dirty="0">
                <a:solidFill>
                  <a:schemeClr val="tx1"/>
                </a:solidFill>
              </a:rPr>
              <a:t> pada </a:t>
            </a:r>
            <a:r>
              <a:rPr lang="en-ID" dirty="0" err="1">
                <a:solidFill>
                  <a:schemeClr val="tx1"/>
                </a:solidFill>
              </a:rPr>
              <a:t>remaja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putus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sekolah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Mengakhiri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kehamilannya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sering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disebut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aborsi</a:t>
            </a:r>
            <a:r>
              <a:rPr lang="en-ID" dirty="0">
                <a:solidFill>
                  <a:schemeClr val="tx1"/>
                </a:solidFill>
              </a:rPr>
              <a:t>. Di Indonesia </a:t>
            </a:r>
            <a:r>
              <a:rPr lang="en-ID" dirty="0" err="1">
                <a:solidFill>
                  <a:schemeClr val="tx1"/>
                </a:solidFill>
              </a:rPr>
              <a:t>aborsi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dikatagorikan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tindakan</a:t>
            </a:r>
            <a:r>
              <a:rPr lang="en-ID" dirty="0">
                <a:solidFill>
                  <a:schemeClr val="tx1"/>
                </a:solidFill>
              </a:rPr>
              <a:t> illegal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melawan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hukum</a:t>
            </a:r>
            <a:r>
              <a:rPr lang="en-ID" dirty="0">
                <a:solidFill>
                  <a:schemeClr val="tx1"/>
                </a:solidFill>
              </a:rPr>
              <a:t>. Karena </a:t>
            </a:r>
            <a:r>
              <a:rPr lang="en-ID" dirty="0" err="1">
                <a:solidFill>
                  <a:schemeClr val="tx1"/>
                </a:solidFill>
              </a:rPr>
              <a:t>tindakan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aborsi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ilegal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maka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sering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sembunyi</a:t>
            </a:r>
            <a:r>
              <a:rPr lang="en-ID" dirty="0">
                <a:solidFill>
                  <a:schemeClr val="tx1"/>
                </a:solidFill>
              </a:rPr>
              <a:t> -</a:t>
            </a:r>
            <a:r>
              <a:rPr lang="en-ID" dirty="0" err="1">
                <a:solidFill>
                  <a:schemeClr val="tx1"/>
                </a:solidFill>
              </a:rPr>
              <a:t>sembunyi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46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D8332-49A8-7C94-FD6F-15C903B35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3200" dirty="0"/>
              <a:t>Perempuan yang </a:t>
            </a:r>
            <a:r>
              <a:rPr lang="en-ID" sz="3200" dirty="0" err="1"/>
              <a:t>mengalami</a:t>
            </a:r>
            <a:r>
              <a:rPr lang="en-ID" sz="3200" dirty="0"/>
              <a:t> </a:t>
            </a:r>
            <a:r>
              <a:rPr lang="en-ID" sz="3200" dirty="0" err="1"/>
              <a:t>Kehamilan</a:t>
            </a:r>
            <a:r>
              <a:rPr lang="en-ID" sz="3200" dirty="0"/>
              <a:t> Tidak </a:t>
            </a:r>
            <a:r>
              <a:rPr lang="en-ID" sz="3200" dirty="0" err="1"/>
              <a:t>Diinginkan</a:t>
            </a:r>
            <a:r>
              <a:rPr lang="en-ID" sz="3200" dirty="0"/>
              <a:t> </a:t>
            </a:r>
            <a:r>
              <a:rPr lang="en-ID" sz="3200" dirty="0" err="1"/>
              <a:t>akan</a:t>
            </a:r>
            <a:r>
              <a:rPr lang="en-ID" sz="3200" dirty="0"/>
              <a:t> </a:t>
            </a:r>
            <a:r>
              <a:rPr lang="en-ID" sz="3200" dirty="0" err="1"/>
              <a:t>menghadapai</a:t>
            </a:r>
            <a:r>
              <a:rPr lang="en-ID" sz="3200" dirty="0"/>
              <a:t> </a:t>
            </a:r>
            <a:r>
              <a:rPr lang="en-ID" sz="3200" dirty="0" err="1"/>
              <a:t>berbagai</a:t>
            </a:r>
            <a:r>
              <a:rPr lang="en-ID" sz="3200" dirty="0"/>
              <a:t> </a:t>
            </a:r>
            <a:r>
              <a:rPr lang="en-ID" sz="3200" dirty="0" err="1"/>
              <a:t>masalah</a:t>
            </a:r>
            <a:r>
              <a:rPr lang="en-ID" sz="3200" dirty="0"/>
              <a:t> </a:t>
            </a:r>
            <a:r>
              <a:rPr lang="en-ID" sz="3200" dirty="0" err="1"/>
              <a:t>antara</a:t>
            </a:r>
            <a:r>
              <a:rPr lang="en-ID" sz="3200" dirty="0"/>
              <a:t> lain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AA917-5EF3-FFBA-8111-70E5389DE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dirty="0" err="1"/>
              <a:t>Menghadapi</a:t>
            </a:r>
            <a:r>
              <a:rPr lang="en-ID" dirty="0"/>
              <a:t> rasa </a:t>
            </a:r>
            <a:r>
              <a:rPr lang="en-ID" dirty="0" err="1"/>
              <a:t>malu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dan </a:t>
            </a:r>
            <a:r>
              <a:rPr lang="en-ID" dirty="0" err="1"/>
              <a:t>keluarga</a:t>
            </a:r>
            <a:r>
              <a:rPr lang="en-ID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Kemungkinan</a:t>
            </a:r>
            <a:r>
              <a:rPr lang="en-ID" dirty="0"/>
              <a:t> “ </a:t>
            </a:r>
            <a:r>
              <a:rPr lang="en-ID" dirty="0" err="1"/>
              <a:t>pernikahan</a:t>
            </a:r>
            <a:r>
              <a:rPr lang="en-ID" dirty="0"/>
              <a:t> </a:t>
            </a:r>
            <a:r>
              <a:rPr lang="en-ID" dirty="0" err="1"/>
              <a:t>kompromi</a:t>
            </a:r>
            <a:r>
              <a:rPr lang="en-ID" dirty="0"/>
              <a:t> “.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Ditinggalkan</a:t>
            </a:r>
            <a:r>
              <a:rPr lang="en-ID" dirty="0"/>
              <a:t> </a:t>
            </a:r>
            <a:r>
              <a:rPr lang="en-ID" dirty="0" err="1"/>
              <a:t>pasangan</a:t>
            </a:r>
            <a:r>
              <a:rPr lang="en-ID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/>
              <a:t>Single Mother.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/>
              <a:t>Stigma pada </a:t>
            </a:r>
            <a:r>
              <a:rPr lang="en-ID" dirty="0" err="1"/>
              <a:t>anak</a:t>
            </a:r>
            <a:r>
              <a:rPr lang="en-ID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Pemutusan secara dini dari sekolah. 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Pemutusan pemasukan dan pekerjaan ( Bennet, 2001 ) </a:t>
            </a:r>
          </a:p>
          <a:p>
            <a:pPr marL="457200" indent="-457200">
              <a:buFont typeface="+mj-lt"/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31853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25EEC-4A8E-B159-ADF9-668D966DB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dirty="0" err="1">
                <a:solidFill>
                  <a:schemeClr val="tx1"/>
                </a:solidFill>
              </a:rPr>
              <a:t>Pencegahan</a:t>
            </a:r>
            <a:r>
              <a:rPr lang="en-ID" dirty="0">
                <a:solidFill>
                  <a:schemeClr val="tx1"/>
                </a:solidFill>
              </a:rPr>
              <a:t> KTD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F0F77-3272-538C-82C3-F78B17047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hubungan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seks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sebelum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menikah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Memanfaatkan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waktu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luang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kegiatan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positif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seperti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olahraga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seni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keagamaan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Hindari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perbuatan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menimbulkan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dorongan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seksual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seperti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meraba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tubuh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pasanganatau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menonton</a:t>
            </a:r>
            <a:r>
              <a:rPr lang="en-ID" dirty="0">
                <a:solidFill>
                  <a:schemeClr val="tx1"/>
                </a:solidFill>
              </a:rPr>
              <a:t> video porno.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Memperoleh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informasi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manfaat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penggunaan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alat-alat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kontrasepsi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Mendapatkan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keterangan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kegagalan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alat-alat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kontrasepsi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cara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penanggulangannya</a:t>
            </a:r>
            <a:r>
              <a:rPr lang="en-ID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pasangan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sudah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menikah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seyogyanya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memakai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cara</a:t>
            </a:r>
            <a:r>
              <a:rPr lang="en-ID" dirty="0">
                <a:solidFill>
                  <a:schemeClr val="tx1"/>
                </a:solidFill>
              </a:rPr>
              <a:t> KB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kegagalan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yangrendah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seperti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sterilisasi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susuk</a:t>
            </a:r>
            <a:r>
              <a:rPr lang="en-ID" dirty="0">
                <a:solidFill>
                  <a:schemeClr val="tx1"/>
                </a:solidFill>
              </a:rPr>
              <a:t> KB, IUD dan </a:t>
            </a:r>
            <a:r>
              <a:rPr lang="en-ID" dirty="0" err="1">
                <a:solidFill>
                  <a:schemeClr val="tx1"/>
                </a:solidFill>
              </a:rPr>
              <a:t>suntikan</a:t>
            </a:r>
            <a:r>
              <a:rPr lang="en-ID" dirty="0">
                <a:solidFill>
                  <a:schemeClr val="tx1"/>
                </a:solidFill>
              </a:rPr>
              <a:t> ( </a:t>
            </a:r>
            <a:r>
              <a:rPr lang="en-ID" dirty="0" err="1">
                <a:solidFill>
                  <a:schemeClr val="tx1"/>
                </a:solidFill>
              </a:rPr>
              <a:t>Depkes</a:t>
            </a:r>
            <a:r>
              <a:rPr lang="en-ID" dirty="0">
                <a:solidFill>
                  <a:schemeClr val="tx1"/>
                </a:solidFill>
              </a:rPr>
              <a:t>, 2003 ). </a:t>
            </a:r>
          </a:p>
          <a:p>
            <a:pPr marL="457200" indent="-457200">
              <a:buFont typeface="+mj-lt"/>
              <a:buAutoNum type="arabicPeriod"/>
            </a:pP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1312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320D7-3708-0B95-5F17-EB24B1ADC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D" dirty="0"/>
            </a:br>
            <a:r>
              <a:rPr lang="fi-FI" b="1" dirty="0"/>
              <a:t>Penanggulangan Kasus Kehamilan Pada Remaja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5200A-74C2-54C0-A1EC-C578F1C14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12533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sz="1400" dirty="0" err="1">
                <a:solidFill>
                  <a:schemeClr val="tx1"/>
                </a:solidFill>
              </a:rPr>
              <a:t>Bersikap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bersahabat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dengan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remaja</a:t>
            </a:r>
            <a:r>
              <a:rPr lang="en-ID" sz="140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 err="1">
                <a:solidFill>
                  <a:schemeClr val="tx1"/>
                </a:solidFill>
              </a:rPr>
              <a:t>Memberikan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konseling</a:t>
            </a:r>
            <a:r>
              <a:rPr lang="en-ID" sz="1400" dirty="0">
                <a:solidFill>
                  <a:schemeClr val="tx1"/>
                </a:solidFill>
              </a:rPr>
              <a:t> pada </a:t>
            </a:r>
            <a:r>
              <a:rPr lang="en-ID" sz="1400" dirty="0" err="1">
                <a:solidFill>
                  <a:schemeClr val="tx1"/>
                </a:solidFill>
              </a:rPr>
              <a:t>remaja</a:t>
            </a:r>
            <a:r>
              <a:rPr lang="en-ID" sz="140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 err="1">
                <a:solidFill>
                  <a:schemeClr val="tx1"/>
                </a:solidFill>
              </a:rPr>
              <a:t>Apabila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ada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masalah</a:t>
            </a:r>
            <a:r>
              <a:rPr lang="en-ID" sz="1400" dirty="0">
                <a:solidFill>
                  <a:schemeClr val="tx1"/>
                </a:solidFill>
              </a:rPr>
              <a:t> yang </a:t>
            </a:r>
            <a:r>
              <a:rPr lang="en-ID" sz="1400" dirty="0" err="1">
                <a:solidFill>
                  <a:schemeClr val="tx1"/>
                </a:solidFill>
              </a:rPr>
              <a:t>serius</a:t>
            </a:r>
            <a:r>
              <a:rPr lang="en-ID" sz="1400" dirty="0">
                <a:solidFill>
                  <a:schemeClr val="tx1"/>
                </a:solidFill>
              </a:rPr>
              <a:t> agar </a:t>
            </a:r>
            <a:r>
              <a:rPr lang="en-ID" sz="1400" dirty="0" err="1">
                <a:solidFill>
                  <a:schemeClr val="tx1"/>
                </a:solidFill>
              </a:rPr>
              <a:t>diberikan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jalan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keluar</a:t>
            </a:r>
            <a:r>
              <a:rPr lang="en-ID" sz="1400" dirty="0">
                <a:solidFill>
                  <a:schemeClr val="tx1"/>
                </a:solidFill>
              </a:rPr>
              <a:t> yang </a:t>
            </a:r>
            <a:r>
              <a:rPr lang="en-ID" sz="1400" dirty="0" err="1">
                <a:solidFill>
                  <a:schemeClr val="tx1"/>
                </a:solidFill>
              </a:rPr>
              <a:t>terbaik</a:t>
            </a:r>
            <a:r>
              <a:rPr lang="en-ID" sz="1400" dirty="0">
                <a:solidFill>
                  <a:schemeClr val="tx1"/>
                </a:solidFill>
              </a:rPr>
              <a:t> dan </a:t>
            </a:r>
            <a:r>
              <a:rPr lang="en-ID" sz="1400" dirty="0" err="1">
                <a:solidFill>
                  <a:schemeClr val="tx1"/>
                </a:solidFill>
              </a:rPr>
              <a:t>apabila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belum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bisa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terselesaikan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supaya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dikonsultasikan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ke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SpOG</a:t>
            </a:r>
            <a:r>
              <a:rPr lang="en-ID" sz="1400" dirty="0">
                <a:solidFill>
                  <a:schemeClr val="tx1"/>
                </a:solidFill>
              </a:rPr>
              <a:t>, </a:t>
            </a:r>
            <a:r>
              <a:rPr lang="en-ID" sz="1400" dirty="0" err="1">
                <a:solidFill>
                  <a:schemeClr val="tx1"/>
                </a:solidFill>
              </a:rPr>
              <a:t>SpKK</a:t>
            </a:r>
            <a:r>
              <a:rPr lang="en-ID" sz="1400" dirty="0">
                <a:solidFill>
                  <a:schemeClr val="tx1"/>
                </a:solidFill>
              </a:rPr>
              <a:t>, </a:t>
            </a:r>
            <a:r>
              <a:rPr lang="en-ID" sz="1400" dirty="0" err="1">
                <a:solidFill>
                  <a:schemeClr val="tx1"/>
                </a:solidFill>
              </a:rPr>
              <a:t>psikolog</a:t>
            </a:r>
            <a:r>
              <a:rPr lang="en-ID" sz="1400" dirty="0">
                <a:solidFill>
                  <a:schemeClr val="tx1"/>
                </a:solidFill>
              </a:rPr>
              <a:t>, </a:t>
            </a:r>
            <a:r>
              <a:rPr lang="en-ID" sz="1400" dirty="0" err="1">
                <a:solidFill>
                  <a:schemeClr val="tx1"/>
                </a:solidFill>
              </a:rPr>
              <a:t>psikiater</a:t>
            </a:r>
            <a:r>
              <a:rPr lang="en-ID" sz="1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 err="1">
                <a:solidFill>
                  <a:schemeClr val="tx1"/>
                </a:solidFill>
              </a:rPr>
              <a:t>Pemeriksaan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kehamilan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sesuai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standart</a:t>
            </a:r>
            <a:r>
              <a:rPr lang="en-ID" sz="140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>
                <a:solidFill>
                  <a:schemeClr val="tx1"/>
                </a:solidFill>
              </a:rPr>
              <a:t>Bila </a:t>
            </a:r>
            <a:r>
              <a:rPr lang="en-ID" sz="1400" dirty="0" err="1">
                <a:solidFill>
                  <a:schemeClr val="tx1"/>
                </a:solidFill>
              </a:rPr>
              <a:t>ada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gangguan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kejiwaan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rujuk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ke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psikiater</a:t>
            </a:r>
            <a:r>
              <a:rPr lang="en-ID" sz="140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>
                <a:solidFill>
                  <a:schemeClr val="tx1"/>
                </a:solidFill>
              </a:rPr>
              <a:t>Bila </a:t>
            </a:r>
            <a:r>
              <a:rPr lang="en-ID" sz="1400" dirty="0" err="1">
                <a:solidFill>
                  <a:schemeClr val="tx1"/>
                </a:solidFill>
              </a:rPr>
              <a:t>ada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resiko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tinggi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kehamilan</a:t>
            </a:r>
            <a:r>
              <a:rPr lang="en-ID" sz="1400" dirty="0">
                <a:solidFill>
                  <a:schemeClr val="tx1"/>
                </a:solidFill>
              </a:rPr>
              <a:t>, </a:t>
            </a:r>
            <a:r>
              <a:rPr lang="en-ID" sz="1400" dirty="0" err="1">
                <a:solidFill>
                  <a:schemeClr val="tx1"/>
                </a:solidFill>
              </a:rPr>
              <a:t>rujuk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ke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SpOG.g</a:t>
            </a:r>
            <a:r>
              <a:rPr lang="en-ID" sz="140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>
                <a:solidFill>
                  <a:schemeClr val="tx1"/>
                </a:solidFill>
              </a:rPr>
              <a:t>Bila </a:t>
            </a:r>
            <a:r>
              <a:rPr lang="en-ID" sz="1400" dirty="0" err="1">
                <a:solidFill>
                  <a:schemeClr val="tx1"/>
                </a:solidFill>
              </a:rPr>
              <a:t>tidak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terselesaikan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dengan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menikah</a:t>
            </a:r>
            <a:r>
              <a:rPr lang="en-ID" sz="1400" dirty="0">
                <a:solidFill>
                  <a:schemeClr val="tx1"/>
                </a:solidFill>
              </a:rPr>
              <a:t>, </a:t>
            </a:r>
            <a:r>
              <a:rPr lang="en-ID" sz="1400" dirty="0" err="1">
                <a:solidFill>
                  <a:schemeClr val="tx1"/>
                </a:solidFill>
              </a:rPr>
              <a:t>keluarga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supaya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menerima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dengan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sebaik</a:t>
            </a:r>
            <a:r>
              <a:rPr lang="en-ID" sz="1400" dirty="0">
                <a:solidFill>
                  <a:schemeClr val="tx1"/>
                </a:solidFill>
              </a:rPr>
              <a:t>- </a:t>
            </a:r>
            <a:r>
              <a:rPr lang="en-ID" sz="1400" dirty="0" err="1">
                <a:solidFill>
                  <a:schemeClr val="tx1"/>
                </a:solidFill>
              </a:rPr>
              <a:t>baiknya</a:t>
            </a:r>
            <a:r>
              <a:rPr lang="en-ID" sz="140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>
                <a:solidFill>
                  <a:schemeClr val="tx1"/>
                </a:solidFill>
              </a:rPr>
              <a:t>Bila </a:t>
            </a:r>
            <a:r>
              <a:rPr lang="en-ID" sz="1400" dirty="0" err="1">
                <a:solidFill>
                  <a:schemeClr val="tx1"/>
                </a:solidFill>
              </a:rPr>
              <a:t>ingin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menggugurkan</a:t>
            </a:r>
            <a:r>
              <a:rPr lang="en-ID" sz="1400" dirty="0">
                <a:solidFill>
                  <a:schemeClr val="tx1"/>
                </a:solidFill>
              </a:rPr>
              <a:t>, </a:t>
            </a:r>
            <a:r>
              <a:rPr lang="en-ID" sz="1400" dirty="0" err="1">
                <a:solidFill>
                  <a:schemeClr val="tx1"/>
                </a:solidFill>
              </a:rPr>
              <a:t>berikan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konseling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resiko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pengguguran</a:t>
            </a:r>
            <a:r>
              <a:rPr lang="en-ID" sz="140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 err="1">
                <a:solidFill>
                  <a:schemeClr val="tx1"/>
                </a:solidFill>
              </a:rPr>
              <a:t>Persiapan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mengikuti</a:t>
            </a:r>
            <a:r>
              <a:rPr lang="en-ID" sz="1400" dirty="0">
                <a:solidFill>
                  <a:schemeClr val="tx1"/>
                </a:solidFill>
              </a:rPr>
              <a:t> KB.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 err="1">
                <a:solidFill>
                  <a:schemeClr val="tx1"/>
                </a:solidFill>
              </a:rPr>
              <a:t>Membentuk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jejaringan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dengan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yayasan</a:t>
            </a:r>
            <a:r>
              <a:rPr lang="en-ID" sz="1400" dirty="0">
                <a:solidFill>
                  <a:schemeClr val="tx1"/>
                </a:solidFill>
              </a:rPr>
              <a:t> yang </a:t>
            </a:r>
            <a:r>
              <a:rPr lang="en-ID" sz="1400" dirty="0" err="1">
                <a:solidFill>
                  <a:schemeClr val="tx1"/>
                </a:solidFill>
              </a:rPr>
              <a:t>direkomendasikan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depsos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untuk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mengadopsi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bayi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dari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hasil</a:t>
            </a:r>
            <a:r>
              <a:rPr lang="en-ID" sz="1400" dirty="0">
                <a:solidFill>
                  <a:schemeClr val="tx1"/>
                </a:solidFill>
              </a:rPr>
              <a:t> KTD ( </a:t>
            </a:r>
            <a:r>
              <a:rPr lang="en-ID" sz="1400" dirty="0" err="1">
                <a:solidFill>
                  <a:schemeClr val="tx1"/>
                </a:solidFill>
              </a:rPr>
              <a:t>Depkes</a:t>
            </a:r>
            <a:r>
              <a:rPr lang="en-ID" sz="1400" dirty="0">
                <a:solidFill>
                  <a:schemeClr val="tx1"/>
                </a:solidFill>
              </a:rPr>
              <a:t>, 2003 ).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400" dirty="0" err="1">
                <a:solidFill>
                  <a:schemeClr val="tx1"/>
                </a:solidFill>
              </a:rPr>
              <a:t>Sebaiknya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remaja</a:t>
            </a:r>
            <a:r>
              <a:rPr lang="en-ID" sz="1400" dirty="0">
                <a:solidFill>
                  <a:schemeClr val="tx1"/>
                </a:solidFill>
              </a:rPr>
              <a:t> yang </a:t>
            </a:r>
            <a:r>
              <a:rPr lang="en-ID" sz="1400" dirty="0" err="1">
                <a:solidFill>
                  <a:schemeClr val="tx1"/>
                </a:solidFill>
              </a:rPr>
              <a:t>masih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bersekolah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tidak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dikeluarkan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dari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sekolah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atau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diberikan</a:t>
            </a:r>
            <a:r>
              <a:rPr lang="en-ID" sz="1400" dirty="0">
                <a:solidFill>
                  <a:schemeClr val="tx1"/>
                </a:solidFill>
              </a:rPr>
              <a:t> </a:t>
            </a:r>
            <a:r>
              <a:rPr lang="en-ID" sz="1400" dirty="0" err="1">
                <a:solidFill>
                  <a:schemeClr val="tx1"/>
                </a:solidFill>
              </a:rPr>
              <a:t>cutihamil</a:t>
            </a:r>
            <a:r>
              <a:rPr lang="en-ID" sz="1400" dirty="0">
                <a:solidFill>
                  <a:schemeClr val="tx1"/>
                </a:solidFill>
              </a:rPr>
              <a:t> ( Tito, 2003 ) </a:t>
            </a:r>
          </a:p>
        </p:txBody>
      </p:sp>
    </p:spTree>
    <p:extLst>
      <p:ext uri="{BB962C8B-B14F-4D97-AF65-F5344CB8AC3E}">
        <p14:creationId xmlns:p14="http://schemas.microsoft.com/office/powerpoint/2010/main" val="3355326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38CC-8224-4A58-D6F2-BB05E2D25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</a:t>
            </a:r>
            <a:r>
              <a:rPr lang="en-US" dirty="0" err="1"/>
              <a:t>bidan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KTD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A2166-5C73-74F6-D898-0D1C0842A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3AC83B-1E48-293A-F4C8-9F74C288D062}"/>
              </a:ext>
            </a:extLst>
          </p:cNvPr>
          <p:cNvSpPr/>
          <p:nvPr/>
        </p:nvSpPr>
        <p:spPr>
          <a:xfrm>
            <a:off x="1097280" y="2108200"/>
            <a:ext cx="10058400" cy="19783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Konselor</a:t>
            </a:r>
            <a:endParaRPr lang="en-ID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konseling</a:t>
            </a:r>
            <a:r>
              <a:rPr lang="en-ID" dirty="0">
                <a:solidFill>
                  <a:schemeClr val="tx1"/>
                </a:solidFill>
              </a:rPr>
              <a:t> non-judgmental (</a:t>
            </a:r>
            <a:r>
              <a:rPr lang="en-ID" dirty="0" err="1">
                <a:solidFill>
                  <a:schemeClr val="tx1"/>
                </a:solidFill>
              </a:rPr>
              <a:t>tidak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menghakimi</a:t>
            </a:r>
            <a:r>
              <a:rPr lang="en-ID" dirty="0">
                <a:solidFill>
                  <a:schemeClr val="tx1"/>
                </a:solidFill>
              </a:rPr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Menjaga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kerahasiaan</a:t>
            </a:r>
            <a:r>
              <a:rPr lang="en-ID" dirty="0">
                <a:solidFill>
                  <a:schemeClr val="tx1"/>
                </a:solidFill>
              </a:rPr>
              <a:t> (confidentiality)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Membantu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memahami</a:t>
            </a:r>
            <a:r>
              <a:rPr lang="en-ID" dirty="0">
                <a:solidFill>
                  <a:schemeClr val="tx1"/>
                </a:solidFill>
              </a:rPr>
              <a:t>: </a:t>
            </a:r>
            <a:r>
              <a:rPr lang="en-ID" dirty="0" err="1">
                <a:solidFill>
                  <a:schemeClr val="tx1"/>
                </a:solidFill>
              </a:rPr>
              <a:t>Kondisi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kehamilannya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Pilihan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tersedia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melanjutkan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adopsi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terminasi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sesuai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hukum</a:t>
            </a:r>
            <a:r>
              <a:rPr lang="en-ID" dirty="0">
                <a:solidFill>
                  <a:schemeClr val="tx1"/>
                </a:solidFill>
              </a:rPr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Membantu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mengambil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keputusan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sendiri</a:t>
            </a:r>
            <a:r>
              <a:rPr lang="en-ID" dirty="0">
                <a:solidFill>
                  <a:schemeClr val="tx1"/>
                </a:solidFill>
              </a:rPr>
              <a:t> (informed choice)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81E5D-5A38-48FA-A0D6-EB698C5820B6}"/>
              </a:ext>
            </a:extLst>
          </p:cNvPr>
          <p:cNvSpPr/>
          <p:nvPr/>
        </p:nvSpPr>
        <p:spPr>
          <a:xfrm>
            <a:off x="1097280" y="4206115"/>
            <a:ext cx="10058400" cy="1559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Pemberi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Asuhan</a:t>
            </a:r>
            <a:r>
              <a:rPr lang="en-ID" dirty="0">
                <a:solidFill>
                  <a:schemeClr val="tx1"/>
                </a:solidFill>
              </a:rPr>
              <a:t> (Care Provider)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Melakukan</a:t>
            </a:r>
            <a:r>
              <a:rPr lang="en-ID" dirty="0">
                <a:solidFill>
                  <a:schemeClr val="tx1"/>
                </a:solidFill>
              </a:rPr>
              <a:t> ANC (Antenatal Care)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Monitoring </a:t>
            </a:r>
            <a:r>
              <a:rPr lang="en-ID" dirty="0" err="1">
                <a:solidFill>
                  <a:schemeClr val="tx1"/>
                </a:solidFill>
              </a:rPr>
              <a:t>kesehatan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janin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Edukasi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gizi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tanda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bahaya</a:t>
            </a:r>
            <a:r>
              <a:rPr lang="en-ID" dirty="0">
                <a:solidFill>
                  <a:schemeClr val="tx1"/>
                </a:solidFill>
              </a:rPr>
              <a:t>, dan </a:t>
            </a:r>
            <a:r>
              <a:rPr lang="en-ID" dirty="0" err="1">
                <a:solidFill>
                  <a:schemeClr val="tx1"/>
                </a:solidFill>
              </a:rPr>
              <a:t>persiapan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persalinan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83559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5529F-5F82-8A12-1400-60F83EB7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C201E-7439-8BBF-19B5-6980911CB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</a:t>
            </a:r>
            <a:r>
              <a:rPr lang="en-US" dirty="0" err="1"/>
              <a:t>bidan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KTD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00A4A-87BF-779F-4531-5254D1101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E7E4D2-A1E6-5765-D754-2009C8C2D000}"/>
              </a:ext>
            </a:extLst>
          </p:cNvPr>
          <p:cNvSpPr/>
          <p:nvPr/>
        </p:nvSpPr>
        <p:spPr>
          <a:xfrm>
            <a:off x="1097280" y="2108200"/>
            <a:ext cx="10058400" cy="19783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Pemberi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Dukungan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Psikologis</a:t>
            </a:r>
            <a:endParaRPr lang="en-ID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Mendengarkan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secara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aktif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dukungan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emosional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Mengurangi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kecemasan</a:t>
            </a:r>
            <a:r>
              <a:rPr lang="en-ID" dirty="0">
                <a:solidFill>
                  <a:schemeClr val="tx1"/>
                </a:solidFill>
              </a:rPr>
              <a:t>, rasa </a:t>
            </a:r>
            <a:r>
              <a:rPr lang="en-ID" dirty="0" err="1">
                <a:solidFill>
                  <a:schemeClr val="tx1"/>
                </a:solidFill>
              </a:rPr>
              <a:t>takut</a:t>
            </a:r>
            <a:r>
              <a:rPr lang="en-ID" dirty="0">
                <a:solidFill>
                  <a:schemeClr val="tx1"/>
                </a:solidFill>
              </a:rPr>
              <a:t>, dan stigma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Deteksi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dini</a:t>
            </a:r>
            <a:r>
              <a:rPr lang="en-ID" dirty="0">
                <a:solidFill>
                  <a:schemeClr val="tx1"/>
                </a:solidFill>
              </a:rPr>
              <a:t>: </a:t>
            </a:r>
            <a:r>
              <a:rPr lang="en-ID" dirty="0" err="1">
                <a:solidFill>
                  <a:schemeClr val="tx1"/>
                </a:solidFill>
              </a:rPr>
              <a:t>Depresi</a:t>
            </a:r>
            <a:r>
              <a:rPr lang="en-ID" dirty="0">
                <a:solidFill>
                  <a:schemeClr val="tx1"/>
                </a:solidFill>
              </a:rPr>
              <a:t>, Trauma, </a:t>
            </a:r>
            <a:r>
              <a:rPr lang="en-ID" dirty="0" err="1">
                <a:solidFill>
                  <a:schemeClr val="tx1"/>
                </a:solidFill>
              </a:rPr>
              <a:t>Krisis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psikologis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B372D7-861D-DE14-B0D6-CE2031B030DC}"/>
              </a:ext>
            </a:extLst>
          </p:cNvPr>
          <p:cNvSpPr/>
          <p:nvPr/>
        </p:nvSpPr>
        <p:spPr>
          <a:xfrm>
            <a:off x="1097280" y="4206115"/>
            <a:ext cx="10058400" cy="1559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Advokat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Pembela</a:t>
            </a:r>
            <a:r>
              <a:rPr lang="en-ID" dirty="0">
                <a:solidFill>
                  <a:schemeClr val="tx1"/>
                </a:solidFill>
              </a:rPr>
              <a:t> Hak Perempuan)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Melindungi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reproduksi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perempuan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Memastikan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ibu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mendapatkan</a:t>
            </a:r>
            <a:r>
              <a:rPr lang="en-ID" dirty="0">
                <a:solidFill>
                  <a:schemeClr val="tx1"/>
                </a:solidFill>
              </a:rPr>
              <a:t>: </a:t>
            </a:r>
            <a:r>
              <a:rPr lang="en-ID" dirty="0" err="1">
                <a:solidFill>
                  <a:schemeClr val="tx1"/>
                </a:solidFill>
              </a:rPr>
              <a:t>informasi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lengkap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Pelayanan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aman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bermutu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Menghindari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pemaksaan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keputusan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77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E729B-9D1E-2DEC-3250-ADA0300FD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D486-65B1-0A4B-BC42-B09AF321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</a:t>
            </a:r>
            <a:r>
              <a:rPr lang="en-US" dirty="0" err="1"/>
              <a:t>bidan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KTD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C93F9-D06C-80D5-59AC-FC6388370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8591C5-9F27-C3F7-2C88-9FC33C60B90D}"/>
              </a:ext>
            </a:extLst>
          </p:cNvPr>
          <p:cNvSpPr/>
          <p:nvPr/>
        </p:nvSpPr>
        <p:spPr>
          <a:xfrm>
            <a:off x="1097280" y="2108200"/>
            <a:ext cx="10058400" cy="19783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Edukator</a:t>
            </a:r>
            <a:endParaRPr lang="en-ID" b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Memberikan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edukasi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: Kesehatan </a:t>
            </a:r>
            <a:r>
              <a:rPr lang="en-ID" dirty="0" err="1">
                <a:solidFill>
                  <a:schemeClr val="tx1"/>
                </a:solidFill>
              </a:rPr>
              <a:t>reproduksi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Kontrasepsi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Pencegahan</a:t>
            </a:r>
            <a:r>
              <a:rPr lang="en-ID" dirty="0">
                <a:solidFill>
                  <a:schemeClr val="tx1"/>
                </a:solidFill>
              </a:rPr>
              <a:t> KTD di masa </a:t>
            </a:r>
            <a:r>
              <a:rPr lang="en-ID" dirty="0" err="1">
                <a:solidFill>
                  <a:schemeClr val="tx1"/>
                </a:solidFill>
              </a:rPr>
              <a:t>depan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Meningkatkan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kesadaran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perempuan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keluarga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AD81A0-A0D1-0299-D638-90F35E280ABC}"/>
              </a:ext>
            </a:extLst>
          </p:cNvPr>
          <p:cNvSpPr/>
          <p:nvPr/>
        </p:nvSpPr>
        <p:spPr>
          <a:xfrm>
            <a:off x="1097280" y="4206115"/>
            <a:ext cx="10058400" cy="1559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>
                <a:solidFill>
                  <a:schemeClr val="tx1"/>
                </a:solidFill>
              </a:rPr>
              <a:t>Sebagai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Koordinator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Rujukan</a:t>
            </a:r>
            <a:endParaRPr lang="en-ID" b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Bidan </a:t>
            </a:r>
            <a:r>
              <a:rPr lang="en-ID" dirty="0" err="1">
                <a:solidFill>
                  <a:schemeClr val="tx1"/>
                </a:solidFill>
              </a:rPr>
              <a:t>mengarahkan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pasien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</a:t>
            </a:r>
            <a:r>
              <a:rPr lang="en-ID" dirty="0">
                <a:solidFill>
                  <a:schemeClr val="tx1"/>
                </a:solidFill>
              </a:rPr>
              <a:t>: </a:t>
            </a:r>
            <a:r>
              <a:rPr lang="en-ID" dirty="0" err="1">
                <a:solidFill>
                  <a:schemeClr val="tx1"/>
                </a:solidFill>
              </a:rPr>
              <a:t>Fasilitas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kesehatan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lanjutan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Psikolog</a:t>
            </a:r>
            <a:r>
              <a:rPr lang="en-ID" dirty="0">
                <a:solidFill>
                  <a:schemeClr val="tx1"/>
                </a:solidFill>
              </a:rPr>
              <a:t>/</a:t>
            </a:r>
            <a:r>
              <a:rPr lang="en-ID" dirty="0" err="1">
                <a:solidFill>
                  <a:schemeClr val="tx1"/>
                </a:solidFill>
              </a:rPr>
              <a:t>psikiater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Layanan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sosial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misalnya</a:t>
            </a:r>
            <a:r>
              <a:rPr lang="en-ID" dirty="0">
                <a:solidFill>
                  <a:schemeClr val="tx1"/>
                </a:solidFill>
              </a:rPr>
              <a:t> P2TP2A) </a:t>
            </a:r>
          </a:p>
        </p:txBody>
      </p:sp>
    </p:spTree>
    <p:extLst>
      <p:ext uri="{BB962C8B-B14F-4D97-AF65-F5344CB8AC3E}">
        <p14:creationId xmlns:p14="http://schemas.microsoft.com/office/powerpoint/2010/main" val="2240418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E2144C-2B1F-983D-28F6-C7560427E1F9}"/>
              </a:ext>
            </a:extLst>
          </p:cNvPr>
          <p:cNvSpPr/>
          <p:nvPr/>
        </p:nvSpPr>
        <p:spPr>
          <a:xfrm>
            <a:off x="1097280" y="2108200"/>
            <a:ext cx="10058400" cy="19783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4400" dirty="0">
                <a:solidFill>
                  <a:schemeClr val="tx1"/>
                </a:solidFill>
              </a:rPr>
              <a:t>TERIMAKASIH</a:t>
            </a:r>
          </a:p>
        </p:txBody>
      </p:sp>
    </p:spTree>
    <p:extLst>
      <p:ext uri="{BB962C8B-B14F-4D97-AF65-F5344CB8AC3E}">
        <p14:creationId xmlns:p14="http://schemas.microsoft.com/office/powerpoint/2010/main" val="247842301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F5B7AB07-F859-4656-A1C1-DAFCFA0ACA4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3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4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Props1.xml><?xml version="1.0" encoding="utf-8"?>
<ds:datastoreItem xmlns:ds="http://schemas.openxmlformats.org/officeDocument/2006/customXml" ds:itemID="{D2957789-34B8-480C-AF9B-3EB54B9E5C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{B5B545A4-912F-42D4-975E-1D54313224B7}TFb63a7776-4452-49b2-8055-21efce632b726e3c8758_win32-7d1db0309ca7</Template>
  <TotalTime>324</TotalTime>
  <Words>2793</Words>
  <Application>Microsoft Office PowerPoint</Application>
  <PresentationFormat>Widescreen</PresentationFormat>
  <Paragraphs>249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 Rounded MT Bold</vt:lpstr>
      <vt:lpstr>Bookman Old Style</vt:lpstr>
      <vt:lpstr>Calibri</vt:lpstr>
      <vt:lpstr>Franklin Gothic Book</vt:lpstr>
      <vt:lpstr>Times New Roman</vt:lpstr>
      <vt:lpstr>Custom</vt:lpstr>
      <vt:lpstr>Asuhan berkebutuhan khusus pada permasalahan psikologis</vt:lpstr>
      <vt:lpstr>Melakukan asuhan berkebutuhan khusus pada permasalahan psikologis</vt:lpstr>
      <vt:lpstr>KEHAMILAN AKIBAT PEMERKOSAAN </vt:lpstr>
      <vt:lpstr>Korban pemerkosaan </vt:lpstr>
      <vt:lpstr>PowerPoint Presentation</vt:lpstr>
      <vt:lpstr>Dampak Psikologis Pemerkosaan </vt:lpstr>
      <vt:lpstr>PowerPoint Presentation</vt:lpstr>
      <vt:lpstr>PowerPoint Presentation</vt:lpstr>
      <vt:lpstr>PowerPoint Presentation</vt:lpstr>
      <vt:lpstr>PowerPoint Presentation</vt:lpstr>
      <vt:lpstr>Kekerasan </vt:lpstr>
      <vt:lpstr>Kekerasan Dalam Rumah Tangga (KDRT) </vt:lpstr>
      <vt:lpstr>Penyebab Kekerasan Dalam Rumah Tangga </vt:lpstr>
      <vt:lpstr>Faktor-faktor yang melatarbelakangi terjadinya KDRT </vt:lpstr>
      <vt:lpstr> Dampak – dampak KDRT </vt:lpstr>
      <vt:lpstr>Peran bidan</vt:lpstr>
      <vt:lpstr>Peran bidan</vt:lpstr>
      <vt:lpstr>Peran bidan</vt:lpstr>
      <vt:lpstr>PowerPoint Presentation</vt:lpstr>
      <vt:lpstr>PowerPoint Presentation</vt:lpstr>
      <vt:lpstr>Trauma persalinan sebelumnya</vt:lpstr>
      <vt:lpstr>Kesehatan Mental </vt:lpstr>
      <vt:lpstr>Pengaruh Aspek Psikis terhadap Kesehatan Mental </vt:lpstr>
      <vt:lpstr>Peran Bidan</vt:lpstr>
      <vt:lpstr>Peran Bidan</vt:lpstr>
      <vt:lpstr>Peran Bidan</vt:lpstr>
      <vt:lpstr>PowerPoint Presentation</vt:lpstr>
      <vt:lpstr> Pengertian Kehamilan Tidak Dinginkan (KTD) </vt:lpstr>
      <vt:lpstr>Alasan Kehamilan Tidak Diinginkan </vt:lpstr>
      <vt:lpstr>kerugian dan bahaya KTD pada remaja</vt:lpstr>
      <vt:lpstr>Perempuan yang mengalami Kehamilan Tidak Diinginkan akan menghadapai berbagai masalah antara lain :</vt:lpstr>
      <vt:lpstr>Pencegahan KTD</vt:lpstr>
      <vt:lpstr> Penanggulangan Kasus Kehamilan Pada Remaja </vt:lpstr>
      <vt:lpstr>Peran bidan terhadap KTD</vt:lpstr>
      <vt:lpstr>Peran bidan terhadap KTD</vt:lpstr>
      <vt:lpstr>Peran bidan terhadap KTD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HAFIDZ SALAFUDDIN</dc:creator>
  <cp:lastModifiedBy>HAFIDZ SALAFUDDIN</cp:lastModifiedBy>
  <cp:revision>8</cp:revision>
  <dcterms:created xsi:type="dcterms:W3CDTF">2026-04-07T07:59:27Z</dcterms:created>
  <dcterms:modified xsi:type="dcterms:W3CDTF">2026-04-22T05:15:40Z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