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300" r:id="rId6"/>
    <p:sldId id="304" r:id="rId7"/>
    <p:sldId id="301" r:id="rId8"/>
    <p:sldId id="305" r:id="rId9"/>
    <p:sldId id="306" r:id="rId10"/>
    <p:sldId id="307" r:id="rId11"/>
    <p:sldId id="308" r:id="rId12"/>
    <p:sldId id="309" r:id="rId13"/>
    <p:sldId id="310" r:id="rId14"/>
    <p:sldId id="312" r:id="rId15"/>
    <p:sldId id="311" r:id="rId16"/>
    <p:sldId id="30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7" autoAdjust="0"/>
    <p:restoredTop sz="94619" autoAdjust="0"/>
  </p:normalViewPr>
  <p:slideViewPr>
    <p:cSldViewPr snapToGrid="0">
      <p:cViewPr varScale="1">
        <p:scale>
          <a:sx n="47" d="100"/>
          <a:sy n="47" d="100"/>
        </p:scale>
        <p:origin x="80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anchor="b">
            <a:normAutofit/>
          </a:bodyPr>
          <a:lstStyle/>
          <a:p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 err="1"/>
              <a:t>Nahdiyatul</a:t>
            </a:r>
            <a:r>
              <a:rPr lang="en-US" sz="1600" dirty="0"/>
              <a:t> </a:t>
            </a:r>
            <a:r>
              <a:rPr lang="en-US" sz="1600" dirty="0" err="1"/>
              <a:t>mukromah</a:t>
            </a:r>
            <a:endParaRPr lang="en-US" sz="16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8FCD3A-86AB-E755-333E-A179B649B8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3" t="50000" r="3470"/>
          <a:stretch>
            <a:fillRect/>
          </a:stretch>
        </p:blipFill>
        <p:spPr>
          <a:xfrm>
            <a:off x="3273" y="0"/>
            <a:ext cx="12192001" cy="65422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250BB8-7FEF-5777-945F-FF851C15AB33}"/>
              </a:ext>
            </a:extLst>
          </p:cNvPr>
          <p:cNvSpPr txBox="1"/>
          <p:nvPr/>
        </p:nvSpPr>
        <p:spPr>
          <a:xfrm>
            <a:off x="751114" y="257969"/>
            <a:ext cx="87738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Bodoni MT" panose="02070603080606020203" pitchFamily="18" charset="0"/>
              </a:rPr>
              <a:t>K</a:t>
            </a:r>
            <a:r>
              <a:rPr lang="id-ID" sz="4000" dirty="0">
                <a:solidFill>
                  <a:schemeClr val="bg1"/>
                </a:solidFill>
                <a:latin typeface="Bodoni MT" panose="02070603080606020203" pitchFamily="18" charset="0"/>
              </a:rPr>
              <a:t>ondisi rentan dan</a:t>
            </a:r>
            <a:r>
              <a:rPr lang="en-US" sz="4000" dirty="0">
                <a:solidFill>
                  <a:schemeClr val="bg1"/>
                </a:solidFill>
                <a:latin typeface="Bodoni MT" panose="02070603080606020203" pitchFamily="18" charset="0"/>
              </a:rPr>
              <a:t> </a:t>
            </a:r>
            <a:r>
              <a:rPr lang="id-ID" sz="4000" dirty="0">
                <a:solidFill>
                  <a:schemeClr val="bg1"/>
                </a:solidFill>
                <a:latin typeface="Bodoni MT" panose="02070603080606020203" pitchFamily="18" charset="0"/>
              </a:rPr>
              <a:t>kebutuhan khusus pada</a:t>
            </a:r>
            <a:r>
              <a:rPr lang="en-US" sz="4000" dirty="0">
                <a:solidFill>
                  <a:schemeClr val="bg1"/>
                </a:solidFill>
                <a:latin typeface="Bodoni MT" panose="02070603080606020203" pitchFamily="18" charset="0"/>
              </a:rPr>
              <a:t> </a:t>
            </a:r>
            <a:r>
              <a:rPr lang="id-ID" sz="4000" dirty="0">
                <a:solidFill>
                  <a:schemeClr val="bg1"/>
                </a:solidFill>
                <a:latin typeface="Bodoni MT" panose="02070603080606020203" pitchFamily="18" charset="0"/>
              </a:rPr>
              <a:t>permasalahan fisik</a:t>
            </a:r>
            <a:endParaRPr lang="en-ID" sz="4000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ID" sz="4000" b="1" dirty="0" err="1"/>
              <a:t>Pengertian</a:t>
            </a:r>
            <a:r>
              <a:rPr lang="en-ID" sz="4000" b="1" dirty="0"/>
              <a:t> </a:t>
            </a:r>
            <a:r>
              <a:rPr lang="en-ID" sz="4000" b="1" dirty="0" err="1"/>
              <a:t>Penyandang</a:t>
            </a:r>
            <a:r>
              <a:rPr lang="en-ID" sz="4000" b="1" dirty="0"/>
              <a:t> Cacat/</a:t>
            </a:r>
            <a:r>
              <a:rPr lang="en-ID" sz="4000" b="1" dirty="0" err="1"/>
              <a:t>Disabilitas</a:t>
            </a:r>
            <a:endParaRPr lang="en-US" sz="40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266CDD0-3E96-40BD-8324-62D1DD8615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0770832"/>
              </p:ext>
            </p:extLst>
          </p:nvPr>
        </p:nvGraphicFramePr>
        <p:xfrm>
          <a:off x="1096962" y="2216879"/>
          <a:ext cx="10058399" cy="3073124"/>
        </p:xfrm>
        <a:graphic>
          <a:graphicData uri="http://schemas.openxmlformats.org/drawingml/2006/table">
            <a:tbl>
              <a:tblPr firstRow="1" bandRow="1">
                <a:noFill/>
                <a:tableStyleId>{3B4B98B0-60AC-42C2-AFA5-B58CD77FA1E5}</a:tableStyleId>
              </a:tblPr>
              <a:tblGrid>
                <a:gridCol w="10058399">
                  <a:extLst>
                    <a:ext uri="{9D8B030D-6E8A-4147-A177-3AD203B41FA5}">
                      <a16:colId xmlns:a16="http://schemas.microsoft.com/office/drawing/2014/main" val="1765783061"/>
                    </a:ext>
                  </a:extLst>
                </a:gridCol>
              </a:tblGrid>
              <a:tr h="978778">
                <a:tc>
                  <a:txBody>
                    <a:bodyPr/>
                    <a:lstStyle/>
                    <a:p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Konvensi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International Hak-Hak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Penyandang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Cacat dan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Protokol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Opsional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Terhadap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Konvensi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Resolusi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PBB 61/106 13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Desember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2006)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penyandang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cacat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berarti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setiap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orang yang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mampu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menjamin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oleh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dirinya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sendiri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seluruh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sebagian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kebutuhan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individual normal dan/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kehidupan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hasil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kecatatan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mereka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bersifat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bawaan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maupun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hal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kemampuan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fisik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mentalnya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92D05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228359"/>
                  </a:ext>
                </a:extLst>
              </a:tr>
              <a:tr h="978778">
                <a:tc>
                  <a:txBody>
                    <a:bodyPr/>
                    <a:lstStyle/>
                    <a:p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Secara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yuridis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pengertian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penyandang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cacat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diatur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Pasal 1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ayat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(1) UU No 4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Tahun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1997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berikut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setiap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orang yang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mempunyai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kelainan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fisik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dan/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mental, yang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dapat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mengganggu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merupakan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rintangan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hambatan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baginya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melakukan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kegiatan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secara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selayaknya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144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51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D9518209-E763-9E70-7ECF-AE584A10AE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605050"/>
              </p:ext>
            </p:extLst>
          </p:nvPr>
        </p:nvGraphicFramePr>
        <p:xfrm>
          <a:off x="1206144" y="657998"/>
          <a:ext cx="10058399" cy="4993364"/>
        </p:xfrm>
        <a:graphic>
          <a:graphicData uri="http://schemas.openxmlformats.org/drawingml/2006/table">
            <a:tbl>
              <a:tblPr firstRow="1" bandRow="1">
                <a:noFill/>
                <a:tableStyleId>{3B4B98B0-60AC-42C2-AFA5-B58CD77FA1E5}</a:tableStyleId>
              </a:tblPr>
              <a:tblGrid>
                <a:gridCol w="10058399">
                  <a:extLst>
                    <a:ext uri="{9D8B030D-6E8A-4147-A177-3AD203B41FA5}">
                      <a16:colId xmlns:a16="http://schemas.microsoft.com/office/drawing/2014/main" val="1765783061"/>
                    </a:ext>
                  </a:extLst>
                </a:gridCol>
              </a:tblGrid>
              <a:tr h="978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Menurut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Convention On The Rights of Persons With Disabilities (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Konvensi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Mengenai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Hak-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hak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Penyandang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Disabilitas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) yang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telah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disahkan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UU No 19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Tahun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2011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tentang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Pengesahan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Convention On The Rights of Persons With Disabilities (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Konvensi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Mengenai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Hak-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hak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Penyandang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Disabilitas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penyandang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disabilitas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termasuk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mereka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memiliki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keterbatasan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fisik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, mental,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intelektual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atau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sensorik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jangka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waktu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lama di mana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ketika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berhadapan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berbagai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hambatan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hal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ini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dapat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menghalangi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partisipasi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penuh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efektif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mereka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masyarakat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berdasarkan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kesetaraan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lainnya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Konvensi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ini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tidak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memberikan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batasan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tentang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penyandang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cacat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. Dalam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konvensi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ini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penyandang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cacat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disebut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sebagai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penyandang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D" sz="1800" b="0" dirty="0" err="1">
                          <a:solidFill>
                            <a:schemeClr val="tx1"/>
                          </a:solidFill>
                        </a:rPr>
                        <a:t>disabilitas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</a:rPr>
                        <a:t>. </a:t>
                      </a: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92D05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228359"/>
                  </a:ext>
                </a:extLst>
              </a:tr>
              <a:tr h="978778">
                <a:tc>
                  <a:txBody>
                    <a:bodyPr/>
                    <a:lstStyle/>
                    <a:p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Menurut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WHO (1980),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pengertian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penyandang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cacat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dibagi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menjadi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hal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yaitu:impairment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merupakan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suatu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kehilangan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ketidaknormalan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psikologis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fisiologis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maupun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kelainan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struktur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fungsi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anatomi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disability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diartikan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suatu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ketidakmampuan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melaksanakan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suatu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aktivitas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kegiatan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tertentu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sebagaimana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layaknya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orang normal yang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disebabkan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oleh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kondisi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impairment.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handycap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diartikan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kesulitan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kesukaran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kehidupan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pribadi,keluarga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masyarakat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baik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dibidang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ekonomi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maupun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psikologi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dialami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oleh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seseorang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disebabkan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ketidaknormalan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tersebut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Berikut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adalah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tabel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katagori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penyandang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cacat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disabilitas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dasar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penggolongannya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menurut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(Etty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Papuyungan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2006:14) </a:t>
                      </a: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144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8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A16EB2-7782-D9FB-470B-6CF6895C6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17FA-93A0-E6AA-3497-BA39DF9B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Title Lorem Ipsum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160D9C7-B230-5CCF-FC2B-42A7BF0842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2216879"/>
          <a:ext cx="10058400" cy="3604216"/>
        </p:xfrm>
        <a:graphic>
          <a:graphicData uri="http://schemas.openxmlformats.org/drawingml/2006/table">
            <a:tbl>
              <a:tblPr firstRow="1" bandRow="1">
                <a:noFill/>
                <a:tableStyleId>{3B4B98B0-60AC-42C2-AFA5-B58CD77FA1E5}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98191797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945233394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572263168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765783061"/>
                    </a:ext>
                  </a:extLst>
                </a:gridCol>
              </a:tblGrid>
              <a:tr h="613018">
                <a:tc>
                  <a:txBody>
                    <a:bodyPr/>
                    <a:lstStyle/>
                    <a:p>
                      <a:r>
                        <a:rPr lang="en-US" sz="2400" b="0" cap="all" spc="150" dirty="0">
                          <a:solidFill>
                            <a:schemeClr val="lt1"/>
                          </a:solidFill>
                        </a:rPr>
                        <a:t>Q1</a:t>
                      </a:r>
                    </a:p>
                  </a:txBody>
                  <a:tcPr marL="151061" marR="151061" marT="151061" marB="15106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cap="all" spc="150" dirty="0">
                          <a:solidFill>
                            <a:schemeClr val="lt1"/>
                          </a:solidFill>
                        </a:rPr>
                        <a:t>Q2</a:t>
                      </a:r>
                    </a:p>
                  </a:txBody>
                  <a:tcPr marL="151061" marR="151061" marT="151061" marB="15106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cap="all" spc="150" dirty="0">
                          <a:solidFill>
                            <a:schemeClr val="lt1"/>
                          </a:solidFill>
                        </a:rPr>
                        <a:t>Q3</a:t>
                      </a:r>
                    </a:p>
                  </a:txBody>
                  <a:tcPr marL="151061" marR="151061" marT="151061" marB="15106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cap="all" spc="150" dirty="0">
                          <a:solidFill>
                            <a:schemeClr val="lt1"/>
                          </a:solidFill>
                        </a:rPr>
                        <a:t>Q4</a:t>
                      </a:r>
                    </a:p>
                  </a:txBody>
                  <a:tcPr marL="151061" marR="151061" marT="151061" marB="15106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512675"/>
                  </a:ext>
                </a:extLst>
              </a:tr>
              <a:tr h="978778"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5369860"/>
                  </a:ext>
                </a:extLst>
              </a:tr>
              <a:tr h="978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228359"/>
                  </a:ext>
                </a:extLst>
              </a:tr>
              <a:tr h="978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Lorem ipsum et tula lorem ipsum et lorem ipsum </a:t>
                      </a:r>
                    </a:p>
                    <a:p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51061" marR="151061" marT="151061" marB="1510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144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795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9F6C6B7-31E5-0187-865A-01BB6E2E5D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370243"/>
              </p:ext>
            </p:extLst>
          </p:nvPr>
        </p:nvGraphicFramePr>
        <p:xfrm>
          <a:off x="409430" y="914398"/>
          <a:ext cx="11286699" cy="53487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752">
                  <a:extLst>
                    <a:ext uri="{9D8B030D-6E8A-4147-A177-3AD203B41FA5}">
                      <a16:colId xmlns:a16="http://schemas.microsoft.com/office/drawing/2014/main" val="3817963735"/>
                    </a:ext>
                  </a:extLst>
                </a:gridCol>
                <a:gridCol w="3248168">
                  <a:extLst>
                    <a:ext uri="{9D8B030D-6E8A-4147-A177-3AD203B41FA5}">
                      <a16:colId xmlns:a16="http://schemas.microsoft.com/office/drawing/2014/main" val="2560162327"/>
                    </a:ext>
                  </a:extLst>
                </a:gridCol>
                <a:gridCol w="3084394">
                  <a:extLst>
                    <a:ext uri="{9D8B030D-6E8A-4147-A177-3AD203B41FA5}">
                      <a16:colId xmlns:a16="http://schemas.microsoft.com/office/drawing/2014/main" val="1148632268"/>
                    </a:ext>
                  </a:extLst>
                </a:gridCol>
                <a:gridCol w="4053385">
                  <a:extLst>
                    <a:ext uri="{9D8B030D-6E8A-4147-A177-3AD203B41FA5}">
                      <a16:colId xmlns:a16="http://schemas.microsoft.com/office/drawing/2014/main" val="2383371447"/>
                    </a:ext>
                  </a:extLst>
                </a:gridCol>
              </a:tblGrid>
              <a:tr h="2241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No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Nama Ahli/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Sumber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Dasar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Kategori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Kategori Cacat/Disabilitas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881995"/>
                  </a:ext>
                </a:extLst>
              </a:tr>
              <a:tr h="298918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WHO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Pendekatan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medis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atau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dokter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Impairment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178653"/>
                  </a:ext>
                </a:extLst>
              </a:tr>
              <a:tr h="83828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Disability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278481"/>
                  </a:ext>
                </a:extLst>
              </a:tr>
              <a:tr h="83828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Handicap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347604"/>
                  </a:ext>
                </a:extLst>
              </a:tr>
              <a:tr h="22418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Peter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Coleredge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Pendekatan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sosial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Impairment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254278"/>
                  </a:ext>
                </a:extLst>
              </a:tr>
              <a:tr h="224188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Disability/handicap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616529"/>
                  </a:ext>
                </a:extLst>
              </a:tr>
              <a:tr h="224188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800" u="none" strike="noStrike" dirty="0">
                          <a:effectLst/>
                          <a:latin typeface="+mn-lt"/>
                        </a:rPr>
                        <a:t>UU No. 4 </a:t>
                      </a:r>
                      <a:r>
                        <a:rPr lang="es-ES" sz="1800" u="none" strike="noStrike" dirty="0" err="1">
                          <a:effectLst/>
                          <a:latin typeface="+mn-lt"/>
                        </a:rPr>
                        <a:t>tahun</a:t>
                      </a:r>
                      <a:r>
                        <a:rPr lang="es-ES" sz="1800" u="none" strike="noStrike" dirty="0">
                          <a:effectLst/>
                          <a:latin typeface="+mn-lt"/>
                        </a:rPr>
                        <a:t> 1997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Pendekatan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sosial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Penyandang cacat fisik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040694"/>
                  </a:ext>
                </a:extLst>
              </a:tr>
              <a:tr h="224188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/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Penyandang cacat mental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720512"/>
                  </a:ext>
                </a:extLst>
              </a:tr>
              <a:tr h="224188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/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Penyandang cacat ganda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4354208"/>
                  </a:ext>
                </a:extLst>
              </a:tr>
              <a:tr h="597836"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Manual RBM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Pendekatan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medis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sosial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pendidikan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 dan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keterampilan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Gangguan kejang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461376"/>
                  </a:ext>
                </a:extLst>
              </a:tr>
              <a:tr h="149459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Gangguan belajar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627285"/>
                  </a:ext>
                </a:extLst>
              </a:tr>
              <a:tr h="149459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+mn-lt"/>
                        </a:rPr>
                        <a:t>Gangguan wicara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783264"/>
                  </a:ext>
                </a:extLst>
              </a:tr>
              <a:tr h="298918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Gangguan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pendengaran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775622"/>
                  </a:ext>
                </a:extLst>
              </a:tr>
              <a:tr h="122902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Gangguan</a:t>
                      </a:r>
                      <a:r>
                        <a:rPr lang="en-ID" sz="1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+mn-lt"/>
                        </a:rPr>
                        <a:t>penglihatan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478644"/>
                  </a:ext>
                </a:extLst>
              </a:tr>
              <a:tr h="245805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Gangguan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gerak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Gangguan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perkembangan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Gangguan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tingkah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laku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415720"/>
                  </a:ext>
                </a:extLst>
              </a:tr>
              <a:tr h="122902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Gangguan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lain-lain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47" marR="2947" marT="29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664478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E2F5143-9FE1-EF4B-FEFA-CD3B1C9929A9}"/>
              </a:ext>
            </a:extLst>
          </p:cNvPr>
          <p:cNvSpPr txBox="1"/>
          <p:nvPr/>
        </p:nvSpPr>
        <p:spPr>
          <a:xfrm>
            <a:off x="409431" y="406990"/>
            <a:ext cx="11286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Tabel 1.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Kategori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Penyandang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Cacat/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Disabilitas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Dasar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Penggolongan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0ADE28-F4D5-57C6-40CC-29D57EFA6860}"/>
              </a:ext>
            </a:extLst>
          </p:cNvPr>
          <p:cNvSpPr txBox="1"/>
          <p:nvPr/>
        </p:nvSpPr>
        <p:spPr>
          <a:xfrm>
            <a:off x="167186" y="6434076"/>
            <a:ext cx="92634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Sumber</a:t>
            </a:r>
            <a:r>
              <a:rPr lang="en-ID" sz="18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: </a:t>
            </a:r>
            <a:r>
              <a:rPr lang="en-ID" sz="18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Diolah</a:t>
            </a:r>
            <a:r>
              <a:rPr lang="en-ID" sz="18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dari</a:t>
            </a:r>
            <a:r>
              <a:rPr lang="en-ID" sz="18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Coloredge</a:t>
            </a:r>
            <a:r>
              <a:rPr lang="en-ID" sz="18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(1997), </a:t>
            </a:r>
            <a:r>
              <a:rPr lang="en-ID" sz="18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Nomor</a:t>
            </a:r>
            <a:r>
              <a:rPr lang="en-ID" sz="18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4 </a:t>
            </a:r>
            <a:r>
              <a:rPr lang="en-ID" sz="18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tahun</a:t>
            </a:r>
            <a:r>
              <a:rPr lang="en-ID" sz="18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1977 dan Manual RBM (1998) </a:t>
            </a: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71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26345B-83E6-8C5D-913B-1077FEB5591C}"/>
              </a:ext>
            </a:extLst>
          </p:cNvPr>
          <p:cNvSpPr txBox="1"/>
          <p:nvPr/>
        </p:nvSpPr>
        <p:spPr>
          <a:xfrm>
            <a:off x="685800" y="490898"/>
            <a:ext cx="609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Klasifikasi</a:t>
            </a:r>
            <a:r>
              <a:rPr lang="en-ID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Penyandang</a:t>
            </a:r>
            <a:r>
              <a:rPr lang="en-ID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Cacat/</a:t>
            </a:r>
            <a:r>
              <a:rPr lang="en-ID" sz="2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Disabilitas</a:t>
            </a:r>
            <a:r>
              <a:rPr lang="en-ID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ID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828F9D-C5D1-32A5-0776-EB1D034F7ACA}"/>
              </a:ext>
            </a:extLst>
          </p:cNvPr>
          <p:cNvSpPr txBox="1"/>
          <p:nvPr/>
        </p:nvSpPr>
        <p:spPr>
          <a:xfrm>
            <a:off x="685800" y="1022653"/>
            <a:ext cx="111058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Pasal 1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ayat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(1) UU No 4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Tahun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1997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mengatur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bahwa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penyandang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cacat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adalah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orang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berkelainan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fisik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dan/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atau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mental.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Secara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khusus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pasal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ini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menegaskan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bahwa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kelainan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tersebut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dapat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diklasifikasi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menjadi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3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golongan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yaitu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cacat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fisik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cacat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mental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serta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cacat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fisik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mental. Adapun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penjelasan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tiap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golongan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menurut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ketentuan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Dinas Sosial Tenaga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Kerja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Transmigrasi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Kota Yogyakarta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adalah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sebagai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berikut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endParaRPr lang="en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FC212-A2D9-232C-357A-902A3BD8D0A1}"/>
              </a:ext>
            </a:extLst>
          </p:cNvPr>
          <p:cNvSpPr/>
          <p:nvPr/>
        </p:nvSpPr>
        <p:spPr>
          <a:xfrm>
            <a:off x="685800" y="2373908"/>
            <a:ext cx="2920621" cy="8188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/>
              <a:t>Cacat </a:t>
            </a:r>
            <a:r>
              <a:rPr lang="en-ID" b="1" dirty="0" err="1"/>
              <a:t>fisik</a:t>
            </a:r>
            <a:r>
              <a:rPr lang="en-ID" b="1" dirty="0"/>
              <a:t> </a:t>
            </a:r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57658F-CCBD-72A6-8C13-B0D2A651559E}"/>
              </a:ext>
            </a:extLst>
          </p:cNvPr>
          <p:cNvSpPr/>
          <p:nvPr/>
        </p:nvSpPr>
        <p:spPr>
          <a:xfrm>
            <a:off x="702870" y="3565473"/>
            <a:ext cx="2920620" cy="10012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/>
              <a:t>Cacat </a:t>
            </a:r>
            <a:r>
              <a:rPr lang="en-ID" dirty="0" err="1"/>
              <a:t>tubuh</a:t>
            </a:r>
            <a:r>
              <a:rPr lang="en-ID" dirty="0"/>
              <a:t>, Cacat </a:t>
            </a:r>
            <a:r>
              <a:rPr lang="en-ID" dirty="0" err="1"/>
              <a:t>rungu</a:t>
            </a:r>
            <a:r>
              <a:rPr lang="en-ID" dirty="0"/>
              <a:t> </a:t>
            </a:r>
            <a:r>
              <a:rPr lang="en-ID" dirty="0" err="1"/>
              <a:t>wicara</a:t>
            </a:r>
            <a:r>
              <a:rPr lang="en-ID" dirty="0"/>
              <a:t> </a:t>
            </a:r>
          </a:p>
          <a:p>
            <a:pPr algn="ctr"/>
            <a:r>
              <a:rPr lang="en-ID" dirty="0"/>
              <a:t>, </a:t>
            </a:r>
            <a:r>
              <a:rPr lang="en-ID" dirty="0" err="1"/>
              <a:t>cacat</a:t>
            </a:r>
            <a:r>
              <a:rPr lang="en-ID" dirty="0"/>
              <a:t> </a:t>
            </a:r>
            <a:r>
              <a:rPr lang="en-ID" dirty="0" err="1"/>
              <a:t>netra</a:t>
            </a:r>
            <a:endParaRPr lang="en-ID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43A151-785F-D0F0-8B07-A3754E4F1781}"/>
              </a:ext>
            </a:extLst>
          </p:cNvPr>
          <p:cNvSpPr/>
          <p:nvPr/>
        </p:nvSpPr>
        <p:spPr>
          <a:xfrm>
            <a:off x="685799" y="5038298"/>
            <a:ext cx="2920621" cy="8188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/>
              <a:t>Cacat Mental </a:t>
            </a:r>
            <a:endParaRPr lang="en-ID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1790B8D-B605-4187-4B1E-E8AC534309BE}"/>
              </a:ext>
            </a:extLst>
          </p:cNvPr>
          <p:cNvCxnSpPr>
            <a:cxnSpLocks/>
          </p:cNvCxnSpPr>
          <p:nvPr/>
        </p:nvCxnSpPr>
        <p:spPr>
          <a:xfrm>
            <a:off x="2105168" y="3174701"/>
            <a:ext cx="0" cy="363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85D64C78-2CF3-2390-34B1-4DBE50E51A41}"/>
              </a:ext>
            </a:extLst>
          </p:cNvPr>
          <p:cNvSpPr/>
          <p:nvPr/>
        </p:nvSpPr>
        <p:spPr>
          <a:xfrm>
            <a:off x="4450875" y="2350697"/>
            <a:ext cx="2920621" cy="8188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/>
              <a:t>Cacat </a:t>
            </a:r>
            <a:r>
              <a:rPr lang="en-ID" b="1" dirty="0" err="1"/>
              <a:t>Fisik</a:t>
            </a:r>
            <a:r>
              <a:rPr lang="en-ID" b="1" dirty="0"/>
              <a:t> dan Mental </a:t>
            </a:r>
            <a:endParaRPr lang="en-ID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FEC06A-30BB-F4CA-AA88-BCF5A8D8ADD0}"/>
              </a:ext>
            </a:extLst>
          </p:cNvPr>
          <p:cNvSpPr/>
          <p:nvPr/>
        </p:nvSpPr>
        <p:spPr>
          <a:xfrm>
            <a:off x="4450876" y="3429000"/>
            <a:ext cx="2920620" cy="26851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err="1"/>
              <a:t>gangguan</a:t>
            </a:r>
            <a:r>
              <a:rPr lang="en-ID" dirty="0"/>
              <a:t> </a:t>
            </a:r>
            <a:r>
              <a:rPr lang="en-ID" dirty="0" err="1"/>
              <a:t>penglihatan</a:t>
            </a:r>
            <a:r>
              <a:rPr lang="en-ID" dirty="0"/>
              <a:t>, </a:t>
            </a:r>
            <a:r>
              <a:rPr lang="en-ID" dirty="0" err="1"/>
              <a:t>pendengaran</a:t>
            </a:r>
            <a:r>
              <a:rPr lang="en-ID" dirty="0"/>
              <a:t>, </a:t>
            </a:r>
            <a:r>
              <a:rPr lang="en-ID" dirty="0" err="1"/>
              <a:t>bicara</a:t>
            </a:r>
            <a:r>
              <a:rPr lang="en-ID" dirty="0"/>
              <a:t>,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dirty="0" err="1"/>
              <a:t>lengan</a:t>
            </a:r>
            <a:r>
              <a:rPr lang="en-ID" dirty="0"/>
              <a:t> dan </a:t>
            </a:r>
            <a:r>
              <a:rPr lang="en-ID" dirty="0" err="1"/>
              <a:t>jari</a:t>
            </a:r>
            <a:r>
              <a:rPr lang="en-ID" dirty="0"/>
              <a:t> </a:t>
            </a:r>
            <a:r>
              <a:rPr lang="en-ID" dirty="0" err="1"/>
              <a:t>tangan</a:t>
            </a:r>
            <a:r>
              <a:rPr lang="en-ID" dirty="0"/>
              <a:t>, </a:t>
            </a:r>
            <a:r>
              <a:rPr lang="en-ID" dirty="0" err="1"/>
              <a:t>penggunaan</a:t>
            </a:r>
            <a:r>
              <a:rPr lang="en-ID" dirty="0"/>
              <a:t> kaki, </a:t>
            </a:r>
            <a:r>
              <a:rPr lang="en-ID" dirty="0" err="1"/>
              <a:t>kelainan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tubuh</a:t>
            </a:r>
            <a:r>
              <a:rPr lang="en-ID" dirty="0"/>
              <a:t>, mental </a:t>
            </a:r>
            <a:r>
              <a:rPr lang="en-ID" dirty="0" err="1"/>
              <a:t>retardasi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eks</a:t>
            </a:r>
            <a:r>
              <a:rPr lang="en-ID" dirty="0"/>
              <a:t> </a:t>
            </a:r>
            <a:r>
              <a:rPr lang="en-ID" dirty="0" err="1"/>
              <a:t>penyakit</a:t>
            </a:r>
            <a:r>
              <a:rPr lang="en-ID" dirty="0"/>
              <a:t> </a:t>
            </a:r>
            <a:r>
              <a:rPr lang="en-ID" dirty="0" err="1"/>
              <a:t>jiwa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eks</a:t>
            </a:r>
            <a:r>
              <a:rPr lang="en-ID" dirty="0"/>
              <a:t> </a:t>
            </a:r>
            <a:r>
              <a:rPr lang="en-ID" dirty="0" err="1"/>
              <a:t>psikotik</a:t>
            </a:r>
            <a:r>
              <a:rPr lang="en-ID" dirty="0"/>
              <a:t>.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F203BA9-4599-92D7-3999-27236A8433BD}"/>
              </a:ext>
            </a:extLst>
          </p:cNvPr>
          <p:cNvCxnSpPr>
            <a:cxnSpLocks/>
          </p:cNvCxnSpPr>
          <p:nvPr/>
        </p:nvCxnSpPr>
        <p:spPr>
          <a:xfrm>
            <a:off x="5911185" y="3067204"/>
            <a:ext cx="0" cy="361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67F0371-317A-5FED-BA91-2251BD359A86}"/>
              </a:ext>
            </a:extLst>
          </p:cNvPr>
          <p:cNvSpPr/>
          <p:nvPr/>
        </p:nvSpPr>
        <p:spPr>
          <a:xfrm>
            <a:off x="7589291" y="2350697"/>
            <a:ext cx="3916909" cy="5072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err="1"/>
              <a:t>eks</a:t>
            </a:r>
            <a:r>
              <a:rPr lang="en-ID" dirty="0"/>
              <a:t> </a:t>
            </a:r>
            <a:r>
              <a:rPr lang="en-ID" dirty="0" err="1"/>
              <a:t>penyakit</a:t>
            </a:r>
            <a:r>
              <a:rPr lang="en-ID" dirty="0"/>
              <a:t> </a:t>
            </a:r>
            <a:r>
              <a:rPr lang="en-ID" dirty="0" err="1"/>
              <a:t>jiwa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eks</a:t>
            </a:r>
            <a:r>
              <a:rPr lang="en-ID" dirty="0"/>
              <a:t> </a:t>
            </a:r>
            <a:r>
              <a:rPr lang="en-ID" dirty="0" err="1"/>
              <a:t>psikotik</a:t>
            </a:r>
            <a:r>
              <a:rPr lang="en-ID" dirty="0"/>
              <a:t>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350B2C-E4A0-3D7B-0297-CE09FD59A03E}"/>
              </a:ext>
            </a:extLst>
          </p:cNvPr>
          <p:cNvSpPr/>
          <p:nvPr/>
        </p:nvSpPr>
        <p:spPr>
          <a:xfrm>
            <a:off x="7589291" y="3248102"/>
            <a:ext cx="3916909" cy="28660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err="1"/>
              <a:t>gangguan</a:t>
            </a:r>
            <a:r>
              <a:rPr lang="en-ID" dirty="0"/>
              <a:t> </a:t>
            </a:r>
            <a:r>
              <a:rPr lang="en-ID" dirty="0" err="1"/>
              <a:t>penglihatan</a:t>
            </a:r>
            <a:r>
              <a:rPr lang="en-ID" dirty="0"/>
              <a:t>, </a:t>
            </a:r>
            <a:r>
              <a:rPr lang="en-ID" dirty="0" err="1"/>
              <a:t>gangguan</a:t>
            </a:r>
            <a:r>
              <a:rPr lang="en-ID" dirty="0"/>
              <a:t> </a:t>
            </a:r>
            <a:r>
              <a:rPr lang="en-ID" dirty="0" err="1"/>
              <a:t>pendengaran</a:t>
            </a:r>
            <a:r>
              <a:rPr lang="en-ID" dirty="0"/>
              <a:t> </a:t>
            </a:r>
            <a:r>
              <a:rPr lang="en-ID" dirty="0" err="1"/>
              <a:t>gangguan</a:t>
            </a:r>
            <a:r>
              <a:rPr lang="en-ID" dirty="0"/>
              <a:t> </a:t>
            </a:r>
            <a:r>
              <a:rPr lang="en-ID" dirty="0" err="1"/>
              <a:t>bicara</a:t>
            </a:r>
            <a:r>
              <a:rPr lang="en-ID" dirty="0"/>
              <a:t>, </a:t>
            </a:r>
            <a:r>
              <a:rPr lang="en-ID" dirty="0" err="1"/>
              <a:t>gangguan</a:t>
            </a:r>
            <a:r>
              <a:rPr lang="en-ID" dirty="0"/>
              <a:t> motorik dan </a:t>
            </a:r>
            <a:r>
              <a:rPr lang="en-ID" dirty="0" err="1"/>
              <a:t>mobilitas</a:t>
            </a:r>
            <a:r>
              <a:rPr lang="en-ID" dirty="0"/>
              <a:t>, cerebral palsy, </a:t>
            </a:r>
            <a:r>
              <a:rPr lang="en-ID" dirty="0" err="1"/>
              <a:t>gangguan</a:t>
            </a:r>
            <a:r>
              <a:rPr lang="en-ID" dirty="0"/>
              <a:t> </a:t>
            </a:r>
            <a:r>
              <a:rPr lang="en-ID" dirty="0" err="1"/>
              <a:t>pemusatan</a:t>
            </a:r>
            <a:r>
              <a:rPr lang="en-ID" dirty="0"/>
              <a:t> </a:t>
            </a:r>
            <a:r>
              <a:rPr lang="en-ID" dirty="0" err="1"/>
              <a:t>perhatian</a:t>
            </a:r>
            <a:r>
              <a:rPr lang="en-ID" dirty="0"/>
              <a:t> dan </a:t>
            </a:r>
            <a:r>
              <a:rPr lang="en-ID" dirty="0" err="1"/>
              <a:t>hiperaktif</a:t>
            </a:r>
            <a:r>
              <a:rPr lang="en-ID" dirty="0"/>
              <a:t>, </a:t>
            </a:r>
            <a:r>
              <a:rPr lang="en-ID" dirty="0" err="1"/>
              <a:t>autis</a:t>
            </a:r>
            <a:r>
              <a:rPr lang="en-ID" dirty="0"/>
              <a:t>, </a:t>
            </a:r>
            <a:r>
              <a:rPr lang="en-ID" dirty="0" err="1"/>
              <a:t>epilepsi</a:t>
            </a:r>
            <a:r>
              <a:rPr lang="en-ID" dirty="0"/>
              <a:t>; </a:t>
            </a:r>
            <a:r>
              <a:rPr lang="en-ID" dirty="0" err="1"/>
              <a:t>tourette’s</a:t>
            </a:r>
            <a:r>
              <a:rPr lang="en-ID" dirty="0"/>
              <a:t> syndrome, </a:t>
            </a:r>
            <a:r>
              <a:rPr lang="en-ID" dirty="0" err="1"/>
              <a:t>gangguan</a:t>
            </a:r>
            <a:r>
              <a:rPr lang="en-ID" dirty="0"/>
              <a:t> </a:t>
            </a:r>
            <a:r>
              <a:rPr lang="en-ID" dirty="0" err="1"/>
              <a:t>sosialitas</a:t>
            </a:r>
            <a:r>
              <a:rPr lang="en-ID" dirty="0"/>
              <a:t>, </a:t>
            </a:r>
            <a:r>
              <a:rPr lang="en-ID" dirty="0" err="1"/>
              <a:t>emosional</a:t>
            </a:r>
            <a:r>
              <a:rPr lang="en-ID" dirty="0"/>
              <a:t>, dan </a:t>
            </a:r>
            <a:r>
              <a:rPr lang="en-ID" dirty="0" err="1"/>
              <a:t>perilaku</a:t>
            </a:r>
            <a:r>
              <a:rPr lang="en-ID" dirty="0"/>
              <a:t>, </a:t>
            </a:r>
            <a:r>
              <a:rPr lang="en-ID" dirty="0" err="1"/>
              <a:t>retardasi</a:t>
            </a:r>
            <a:r>
              <a:rPr lang="en-ID" dirty="0"/>
              <a:t> mental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9802CC6-8D23-EF5E-D75D-827E028B58D7}"/>
              </a:ext>
            </a:extLst>
          </p:cNvPr>
          <p:cNvCxnSpPr>
            <a:cxnSpLocks/>
          </p:cNvCxnSpPr>
          <p:nvPr/>
        </p:nvCxnSpPr>
        <p:spPr>
          <a:xfrm>
            <a:off x="9538076" y="2861220"/>
            <a:ext cx="0" cy="361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977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C9A849-A176-1D99-FEE2-1A4CA9C77C22}"/>
              </a:ext>
            </a:extLst>
          </p:cNvPr>
          <p:cNvSpPr txBox="1"/>
          <p:nvPr/>
        </p:nvSpPr>
        <p:spPr>
          <a:xfrm>
            <a:off x="494732" y="490899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Derajat</a:t>
            </a:r>
            <a:r>
              <a:rPr lang="en-ID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Kecacatan</a:t>
            </a:r>
            <a:r>
              <a:rPr lang="en-ID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ID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CDD875-5C3A-3947-3E0C-509B10339F3A}"/>
              </a:ext>
            </a:extLst>
          </p:cNvPr>
          <p:cNvSpPr txBox="1"/>
          <p:nvPr/>
        </p:nvSpPr>
        <p:spPr>
          <a:xfrm>
            <a:off x="494732" y="1081291"/>
            <a:ext cx="104644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Pasal 7 </a:t>
            </a:r>
            <a:r>
              <a:rPr lang="en-ID" dirty="0" err="1"/>
              <a:t>Peraturan</a:t>
            </a:r>
            <a:r>
              <a:rPr lang="en-ID" dirty="0"/>
              <a:t> Menteri Kesehatan Republik Indonesia </a:t>
            </a:r>
            <a:r>
              <a:rPr lang="en-ID" dirty="0" err="1"/>
              <a:t>Nomor</a:t>
            </a:r>
            <a:r>
              <a:rPr lang="en-ID" dirty="0"/>
              <a:t>: 104/MENKES/PER/II/1999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Rehabilitasi</a:t>
            </a:r>
            <a:r>
              <a:rPr lang="en-ID" dirty="0"/>
              <a:t> Medik </a:t>
            </a:r>
            <a:r>
              <a:rPr lang="en-ID" dirty="0" err="1"/>
              <a:t>mengatur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derajat</a:t>
            </a:r>
            <a:r>
              <a:rPr lang="en-ID" dirty="0"/>
              <a:t> </a:t>
            </a:r>
            <a:r>
              <a:rPr lang="en-ID" dirty="0" err="1"/>
              <a:t>kecacatan</a:t>
            </a:r>
            <a:r>
              <a:rPr lang="en-ID" dirty="0"/>
              <a:t> </a:t>
            </a:r>
            <a:r>
              <a:rPr lang="en-ID" dirty="0" err="1"/>
              <a:t>dinilai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keterbatasan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melaksanakan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dikelompokan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E0A965B-5733-DE66-EEDF-434DF3FF7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321759"/>
              </p:ext>
            </p:extLst>
          </p:nvPr>
        </p:nvGraphicFramePr>
        <p:xfrm>
          <a:off x="494731" y="2225681"/>
          <a:ext cx="11296935" cy="4000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8170">
                  <a:extLst>
                    <a:ext uri="{9D8B030D-6E8A-4147-A177-3AD203B41FA5}">
                      <a16:colId xmlns:a16="http://schemas.microsoft.com/office/drawing/2014/main" val="3661997417"/>
                    </a:ext>
                  </a:extLst>
                </a:gridCol>
                <a:gridCol w="10118765">
                  <a:extLst>
                    <a:ext uri="{9D8B030D-6E8A-4147-A177-3AD203B41FA5}">
                      <a16:colId xmlns:a16="http://schemas.microsoft.com/office/drawing/2014/main" val="363121949"/>
                    </a:ext>
                  </a:extLst>
                </a:gridCol>
              </a:tblGrid>
              <a:tr h="558366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derajat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893604"/>
                  </a:ext>
                </a:extLst>
              </a:tr>
              <a:tr h="558366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mampu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melaksanakan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aktifitas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mempertahankan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sikap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kesulitan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56134"/>
                  </a:ext>
                </a:extLst>
              </a:tr>
              <a:tr h="558366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mampu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melaksanakan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kegiatan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mempertahankan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sikap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bantuan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alat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bantu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660109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dalam melaksanakan aktifitas, sebagian memerlukan bantuan orang lain dengan atau tanpa alat bantu.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72739"/>
                  </a:ext>
                </a:extLst>
              </a:tr>
              <a:tr h="558366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dalam melaksanakan aktifitas tergantung penuh terhadap pengawasan orang lain.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797915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mampu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melakukan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aktifitas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tanpa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bantuan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penuh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orang lain dan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tersedianya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lingkungan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khusus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315734"/>
                  </a:ext>
                </a:extLst>
              </a:tr>
              <a:tr h="5583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mampu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penuh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melaksanakan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kegiatan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sehari-hari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meskipun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dibantu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penuh</a:t>
                      </a:r>
                      <a:r>
                        <a:rPr lang="en-ID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orang lain.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59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724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D28AF-DDA1-0414-30B3-A142CF9C2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0E68E57-7A2C-14C1-5BF3-B9085DEDC504}"/>
              </a:ext>
            </a:extLst>
          </p:cNvPr>
          <p:cNvSpPr txBox="1"/>
          <p:nvPr/>
        </p:nvSpPr>
        <p:spPr>
          <a:xfrm>
            <a:off x="494732" y="262425"/>
            <a:ext cx="10464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Hak-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penyandang</a:t>
            </a:r>
            <a:r>
              <a:rPr lang="en-ID" dirty="0"/>
              <a:t> </a:t>
            </a:r>
            <a:r>
              <a:rPr lang="en-ID" dirty="0" err="1"/>
              <a:t>cacat</a:t>
            </a:r>
            <a:r>
              <a:rPr lang="en-ID" dirty="0"/>
              <a:t>/</a:t>
            </a:r>
            <a:r>
              <a:rPr lang="en-ID" dirty="0" err="1"/>
              <a:t>disabilitas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Deklarasi</a:t>
            </a:r>
            <a:r>
              <a:rPr lang="en-ID" dirty="0"/>
              <a:t> </a:t>
            </a:r>
            <a:r>
              <a:rPr lang="en-ID" dirty="0" err="1"/>
              <a:t>diatur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Pasal 3 </a:t>
            </a:r>
            <a:r>
              <a:rPr lang="en-ID" dirty="0" err="1"/>
              <a:t>sampai</a:t>
            </a:r>
            <a:r>
              <a:rPr lang="en-ID" dirty="0"/>
              <a:t> 13. Hak-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meliputi</a:t>
            </a:r>
            <a:r>
              <a:rPr lang="en-ID" dirty="0"/>
              <a:t> 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762F1E-6A5F-386C-10F3-2F9DDBC922E8}"/>
              </a:ext>
            </a:extLst>
          </p:cNvPr>
          <p:cNvSpPr txBox="1"/>
          <p:nvPr/>
        </p:nvSpPr>
        <p:spPr>
          <a:xfrm>
            <a:off x="494732" y="1004290"/>
            <a:ext cx="1109221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hak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yang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melekat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untuk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menghormati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martabat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manusia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</a:p>
          <a:p>
            <a:pPr marL="342900" indent="-342900">
              <a:buAutoNum type="arabicPeriod"/>
            </a:pP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hak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sipil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dan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politik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:  1.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hak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atas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kemandirian</a:t>
            </a:r>
            <a:r>
              <a:rPr lang="en-ID" sz="1600" dirty="0">
                <a:solidFill>
                  <a:srgbClr val="000000"/>
                </a:solidFill>
              </a:rPr>
              <a:t>, 2.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hak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atas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pelayanan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jasa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, h3.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ak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atas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jaminan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ekonomi</a:t>
            </a:r>
            <a:r>
              <a:rPr lang="en-ID" sz="1600" dirty="0">
                <a:solidFill>
                  <a:srgbClr val="000000"/>
                </a:solidFill>
              </a:rPr>
              <a:t>, 4.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hak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atas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pertimbangankebutuhannya</a:t>
            </a:r>
            <a:r>
              <a:rPr lang="en-ID" sz="1600" b="0" i="0" u="none" strike="noStrike" baseline="0" dirty="0">
                <a:solidFill>
                  <a:srgbClr val="000000"/>
                </a:solidFill>
              </a:rPr>
              <a:t> yang </a:t>
            </a:r>
            <a:r>
              <a:rPr lang="en-ID" sz="1600" b="0" i="0" u="none" strike="noStrike" baseline="0" dirty="0" err="1">
                <a:solidFill>
                  <a:srgbClr val="000000"/>
                </a:solidFill>
              </a:rPr>
              <a:t>khusus</a:t>
            </a:r>
            <a:r>
              <a:rPr lang="en-ID" sz="1600" dirty="0">
                <a:solidFill>
                  <a:srgbClr val="000000"/>
                </a:solidFill>
              </a:rPr>
              <a:t> , 5.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berpartisipasi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dalam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semua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kegiatan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sosial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kreatif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atau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rekreasi</a:t>
            </a:r>
            <a:r>
              <a:rPr lang="en-ID" sz="1600" dirty="0">
                <a:solidFill>
                  <a:srgbClr val="000000"/>
                </a:solidFill>
              </a:rPr>
              <a:t> 6.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perlindungan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terhadap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perlakuan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eksploitatif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atau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merendahkan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martabat</a:t>
            </a:r>
            <a:r>
              <a:rPr lang="en-ID" sz="1600" dirty="0">
                <a:solidFill>
                  <a:srgbClr val="000000"/>
                </a:solidFill>
              </a:rPr>
              <a:t> 7.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bantuan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hukum</a:t>
            </a:r>
            <a:r>
              <a:rPr lang="en-ID" sz="1600" dirty="0">
                <a:solidFill>
                  <a:srgbClr val="000000"/>
                </a:solidFill>
              </a:rPr>
              <a:t> 8.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konsultasi</a:t>
            </a:r>
            <a:r>
              <a:rPr lang="en-ID" sz="1600" dirty="0">
                <a:solidFill>
                  <a:srgbClr val="000000"/>
                </a:solidFill>
              </a:rPr>
              <a:t> 9.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informasi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hak-haknya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dalam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Deklarasi</a:t>
            </a:r>
            <a:r>
              <a:rPr lang="en-ID" sz="1600" dirty="0">
                <a:solidFill>
                  <a:srgbClr val="000000"/>
                </a:solidFill>
              </a:rPr>
              <a:t> 10. Hak </a:t>
            </a:r>
            <a:r>
              <a:rPr lang="en-ID" sz="1600" dirty="0" err="1">
                <a:solidFill>
                  <a:srgbClr val="000000"/>
                </a:solidFill>
              </a:rPr>
              <a:t>penyandang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cacat</a:t>
            </a:r>
            <a:r>
              <a:rPr lang="en-ID" sz="1600" dirty="0">
                <a:solidFill>
                  <a:srgbClr val="000000"/>
                </a:solidFill>
              </a:rPr>
              <a:t>/</a:t>
            </a:r>
            <a:r>
              <a:rPr lang="en-ID" sz="1600" dirty="0" err="1">
                <a:solidFill>
                  <a:srgbClr val="000000"/>
                </a:solidFill>
              </a:rPr>
              <a:t>disabilitas</a:t>
            </a:r>
            <a:r>
              <a:rPr lang="en-ID" sz="1600" dirty="0">
                <a:solidFill>
                  <a:srgbClr val="000000"/>
                </a:solidFill>
              </a:rPr>
              <a:t> yang </a:t>
            </a:r>
            <a:r>
              <a:rPr lang="en-ID" sz="1600" dirty="0" err="1">
                <a:solidFill>
                  <a:srgbClr val="000000"/>
                </a:solidFill>
              </a:rPr>
              <a:t>diatur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dalam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Konvensi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Mengenai</a:t>
            </a:r>
            <a:r>
              <a:rPr lang="en-ID" sz="1600" dirty="0">
                <a:solidFill>
                  <a:srgbClr val="000000"/>
                </a:solidFill>
              </a:rPr>
              <a:t> Hak-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Penyandang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Disabilitas</a:t>
            </a:r>
            <a:r>
              <a:rPr lang="en-ID" sz="1600" dirty="0">
                <a:solidFill>
                  <a:srgbClr val="000000"/>
                </a:solidFill>
              </a:rPr>
              <a:t> yang </a:t>
            </a:r>
            <a:r>
              <a:rPr lang="en-ID" sz="1600" dirty="0" err="1">
                <a:solidFill>
                  <a:srgbClr val="000000"/>
                </a:solidFill>
              </a:rPr>
              <a:t>telah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disahkan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dengan</a:t>
            </a:r>
            <a:r>
              <a:rPr lang="en-ID" sz="1600" dirty="0">
                <a:solidFill>
                  <a:srgbClr val="000000"/>
                </a:solidFill>
              </a:rPr>
              <a:t> UU No 11 </a:t>
            </a:r>
            <a:r>
              <a:rPr lang="en-ID" sz="1600" dirty="0" err="1">
                <a:solidFill>
                  <a:srgbClr val="000000"/>
                </a:solidFill>
              </a:rPr>
              <a:t>Tahun</a:t>
            </a:r>
            <a:r>
              <a:rPr lang="en-ID" sz="1600" dirty="0">
                <a:solidFill>
                  <a:srgbClr val="000000"/>
                </a:solidFill>
              </a:rPr>
              <a:t> 2009 </a:t>
            </a:r>
            <a:r>
              <a:rPr lang="en-ID" sz="1600" dirty="0" err="1">
                <a:solidFill>
                  <a:srgbClr val="000000"/>
                </a:solidFill>
              </a:rPr>
              <a:t>meliputi</a:t>
            </a:r>
            <a:r>
              <a:rPr lang="en-ID" sz="1600" dirty="0">
                <a:solidFill>
                  <a:srgbClr val="000000"/>
                </a:solidFill>
              </a:rPr>
              <a:t>: 11.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aksesibilitas</a:t>
            </a:r>
            <a:r>
              <a:rPr lang="en-ID" sz="1600" dirty="0">
                <a:solidFill>
                  <a:srgbClr val="000000"/>
                </a:solidFill>
              </a:rPr>
              <a:t> 12.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hidup</a:t>
            </a:r>
            <a:r>
              <a:rPr lang="en-ID" sz="1600" dirty="0">
                <a:solidFill>
                  <a:srgbClr val="000000"/>
                </a:solidFill>
              </a:rPr>
              <a:t> 13.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memperoleh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jaminan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perlindungan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keselamatan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penyandang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disabilitas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dalam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situasi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berisiko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termasuk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situasi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konflik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bersenjata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darurat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kemanusiaan</a:t>
            </a:r>
            <a:r>
              <a:rPr lang="en-ID" sz="1600" dirty="0">
                <a:solidFill>
                  <a:srgbClr val="000000"/>
                </a:solidFill>
              </a:rPr>
              <a:t>, dan </a:t>
            </a:r>
            <a:r>
              <a:rPr lang="en-ID" sz="1600" dirty="0" err="1">
                <a:solidFill>
                  <a:srgbClr val="000000"/>
                </a:solidFill>
              </a:rPr>
              <a:t>terjadinya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bencana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alam</a:t>
            </a:r>
            <a:r>
              <a:rPr lang="en-ID" sz="1600" dirty="0">
                <a:solidFill>
                  <a:srgbClr val="000000"/>
                </a:solidFill>
              </a:rPr>
              <a:t> 14.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kesetaraan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pengakuan</a:t>
            </a:r>
            <a:r>
              <a:rPr lang="en-ID" sz="1600" dirty="0">
                <a:solidFill>
                  <a:srgbClr val="000000"/>
                </a:solidFill>
              </a:rPr>
              <a:t> di </a:t>
            </a:r>
            <a:r>
              <a:rPr lang="en-ID" sz="1600" dirty="0" err="1">
                <a:solidFill>
                  <a:srgbClr val="000000"/>
                </a:solidFill>
              </a:rPr>
              <a:t>hadapan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hukum</a:t>
            </a:r>
            <a:r>
              <a:rPr lang="en-ID" sz="1600" dirty="0">
                <a:solidFill>
                  <a:srgbClr val="000000"/>
                </a:solidFill>
              </a:rPr>
              <a:t> 15.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akses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terhadap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keadilan</a:t>
            </a:r>
            <a:r>
              <a:rPr lang="en-ID" sz="1600" dirty="0">
                <a:solidFill>
                  <a:srgbClr val="000000"/>
                </a:solidFill>
              </a:rPr>
              <a:t> 16.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kebebasan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keamanan</a:t>
            </a:r>
            <a:r>
              <a:rPr lang="en-ID" sz="1600" dirty="0">
                <a:solidFill>
                  <a:srgbClr val="000000"/>
                </a:solidFill>
              </a:rPr>
              <a:t> 17.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kebebasan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dari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penyiksaan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perlakuan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atau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penghukuman</a:t>
            </a:r>
            <a:r>
              <a:rPr lang="en-ID" sz="1600" dirty="0">
                <a:solidFill>
                  <a:srgbClr val="000000"/>
                </a:solidFill>
              </a:rPr>
              <a:t> lain yang </a:t>
            </a:r>
            <a:r>
              <a:rPr lang="en-ID" sz="1600" dirty="0" err="1">
                <a:solidFill>
                  <a:srgbClr val="000000"/>
                </a:solidFill>
              </a:rPr>
              <a:t>kejam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tidak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manusiawi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atau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merendahkan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martabat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manusia</a:t>
            </a:r>
            <a:r>
              <a:rPr lang="en-ID" sz="1600" dirty="0">
                <a:solidFill>
                  <a:srgbClr val="000000"/>
                </a:solidFill>
              </a:rPr>
              <a:t> 18.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kebebasan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dari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eksploitasi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kekerasan</a:t>
            </a:r>
            <a:r>
              <a:rPr lang="en-ID" sz="1600" dirty="0">
                <a:solidFill>
                  <a:srgbClr val="000000"/>
                </a:solidFill>
              </a:rPr>
              <a:t>, dan </a:t>
            </a:r>
            <a:r>
              <a:rPr lang="en-ID" sz="1600" dirty="0" err="1">
                <a:solidFill>
                  <a:srgbClr val="000000"/>
                </a:solidFill>
              </a:rPr>
              <a:t>pelecehan</a:t>
            </a:r>
            <a:r>
              <a:rPr lang="en-ID" sz="1600" dirty="0">
                <a:solidFill>
                  <a:srgbClr val="000000"/>
                </a:solidFill>
              </a:rPr>
              <a:t> 19.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mendapatkan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penghormatan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integritas</a:t>
            </a:r>
            <a:r>
              <a:rPr lang="en-ID" sz="1600" dirty="0">
                <a:solidFill>
                  <a:srgbClr val="000000"/>
                </a:solidFill>
              </a:rPr>
              <a:t> mental dan </a:t>
            </a:r>
            <a:r>
              <a:rPr lang="en-ID" sz="1600" dirty="0" err="1">
                <a:solidFill>
                  <a:srgbClr val="000000"/>
                </a:solidFill>
              </a:rPr>
              <a:t>fisiknya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dasar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kesetaraan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dengan</a:t>
            </a:r>
            <a:r>
              <a:rPr lang="en-ID" sz="1600" dirty="0">
                <a:solidFill>
                  <a:srgbClr val="000000"/>
                </a:solidFill>
              </a:rPr>
              <a:t> yang </a:t>
            </a:r>
            <a:r>
              <a:rPr lang="en-ID" sz="1600" dirty="0" err="1">
                <a:solidFill>
                  <a:srgbClr val="000000"/>
                </a:solidFill>
              </a:rPr>
              <a:t>lainnya</a:t>
            </a:r>
            <a:r>
              <a:rPr lang="en-ID" sz="1600" dirty="0">
                <a:solidFill>
                  <a:srgbClr val="000000"/>
                </a:solidFill>
              </a:rPr>
              <a:t> 20.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memperoleh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mengubah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kewarganegaraan</a:t>
            </a:r>
            <a:r>
              <a:rPr lang="en-ID" sz="1600" dirty="0">
                <a:solidFill>
                  <a:srgbClr val="000000"/>
                </a:solidFill>
              </a:rPr>
              <a:t> 21.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hidup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secara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mandiri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dilibatkan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dalam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masyarakat</a:t>
            </a:r>
            <a:r>
              <a:rPr lang="en-ID" sz="1600" dirty="0">
                <a:solidFill>
                  <a:srgbClr val="000000"/>
                </a:solidFill>
              </a:rPr>
              <a:t> 22.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mobilitas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pribadi</a:t>
            </a:r>
            <a:r>
              <a:rPr lang="en-ID" sz="1600" dirty="0">
                <a:solidFill>
                  <a:srgbClr val="000000"/>
                </a:solidFill>
              </a:rPr>
              <a:t> 23.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kebebasan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berekspresi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berpendapat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serta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akses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terhadap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informasi</a:t>
            </a:r>
            <a:r>
              <a:rPr lang="en-ID" sz="1600" dirty="0">
                <a:solidFill>
                  <a:srgbClr val="000000"/>
                </a:solidFill>
              </a:rPr>
              <a:t> 24.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memperoleh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penghormatan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terhadap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keleluasaan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pribadi</a:t>
            </a:r>
            <a:r>
              <a:rPr lang="en-ID" sz="1600" dirty="0">
                <a:solidFill>
                  <a:srgbClr val="000000"/>
                </a:solidFill>
              </a:rPr>
              <a:t> 25.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memperoleh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penghormatan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terhadap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rumah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keluarga</a:t>
            </a:r>
            <a:r>
              <a:rPr lang="en-ID" sz="1600" dirty="0">
                <a:solidFill>
                  <a:srgbClr val="000000"/>
                </a:solidFill>
              </a:rPr>
              <a:t> 26.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pendidikan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kesehatan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habilitasi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rehabilitasi</a:t>
            </a:r>
            <a:r>
              <a:rPr lang="en-ID" sz="1600" dirty="0">
                <a:solidFill>
                  <a:srgbClr val="000000"/>
                </a:solidFill>
              </a:rPr>
              <a:t> 27.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pekerjaan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lapanga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kerja</a:t>
            </a:r>
            <a:r>
              <a:rPr lang="en-ID" sz="1600" dirty="0">
                <a:solidFill>
                  <a:srgbClr val="000000"/>
                </a:solidFill>
              </a:rPr>
              <a:t> 28.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mendapatkan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standar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kehidupan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perlindungan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sosial</a:t>
            </a:r>
            <a:r>
              <a:rPr lang="en-ID" sz="1600" dirty="0">
                <a:solidFill>
                  <a:srgbClr val="000000"/>
                </a:solidFill>
              </a:rPr>
              <a:t> yang </a:t>
            </a:r>
            <a:r>
              <a:rPr lang="en-ID" sz="1600" dirty="0" err="1">
                <a:solidFill>
                  <a:srgbClr val="000000"/>
                </a:solidFill>
              </a:rPr>
              <a:t>layak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bagi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mereka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sendiri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keluarganya</a:t>
            </a:r>
            <a:r>
              <a:rPr lang="en-ID" sz="1600" dirty="0">
                <a:solidFill>
                  <a:srgbClr val="000000"/>
                </a:solidFill>
              </a:rPr>
              <a:t> 29.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berpartisipasi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dalam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kehidupan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politik</a:t>
            </a:r>
            <a:r>
              <a:rPr lang="en-ID" sz="1600" dirty="0">
                <a:solidFill>
                  <a:srgbClr val="000000"/>
                </a:solidFill>
              </a:rPr>
              <a:t> dan public 30.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berpartisipasi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dalam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kegiatan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budaya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rekreasi</a:t>
            </a:r>
            <a:r>
              <a:rPr lang="en-ID" sz="1600" dirty="0">
                <a:solidFill>
                  <a:srgbClr val="000000"/>
                </a:solidFill>
              </a:rPr>
              <a:t>, </a:t>
            </a:r>
            <a:r>
              <a:rPr lang="en-ID" sz="1600" dirty="0" err="1">
                <a:solidFill>
                  <a:srgbClr val="000000"/>
                </a:solidFill>
              </a:rPr>
              <a:t>hiburan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olah</a:t>
            </a:r>
            <a:r>
              <a:rPr lang="en-ID" sz="1600" dirty="0">
                <a:solidFill>
                  <a:srgbClr val="000000"/>
                </a:solidFill>
              </a:rPr>
              <a:t> raga 31.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memperoleh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jaminan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hak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asasi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manusia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kebebasan</a:t>
            </a:r>
            <a:r>
              <a:rPr lang="en-ID" sz="1600" dirty="0">
                <a:solidFill>
                  <a:srgbClr val="000000"/>
                </a:solidFill>
              </a:rPr>
              <a:t> fundamental </a:t>
            </a:r>
            <a:r>
              <a:rPr lang="en-ID" sz="1600" dirty="0" err="1">
                <a:solidFill>
                  <a:srgbClr val="000000"/>
                </a:solidFill>
              </a:rPr>
              <a:t>untuk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penyandang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disabilitas</a:t>
            </a:r>
            <a:r>
              <a:rPr lang="en-ID" sz="1600" dirty="0">
                <a:solidFill>
                  <a:srgbClr val="000000"/>
                </a:solidFill>
              </a:rPr>
              <a:t> </a:t>
            </a:r>
            <a:r>
              <a:rPr lang="en-ID" sz="1600" dirty="0" err="1">
                <a:solidFill>
                  <a:srgbClr val="000000"/>
                </a:solidFill>
              </a:rPr>
              <a:t>perempuan</a:t>
            </a:r>
            <a:r>
              <a:rPr lang="en-ID" sz="1600" dirty="0">
                <a:solidFill>
                  <a:srgbClr val="000000"/>
                </a:solidFill>
              </a:rPr>
              <a:t> dan </a:t>
            </a:r>
            <a:r>
              <a:rPr lang="en-ID" sz="1600" dirty="0" err="1">
                <a:solidFill>
                  <a:srgbClr val="000000"/>
                </a:solidFill>
              </a:rPr>
              <a:t>anak-anak</a:t>
            </a:r>
            <a:endParaRPr lang="en-ID" sz="1600" b="0" i="0" u="none" strike="noStrike" baseline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13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BE368-41D3-40F2-506E-B982787B5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705D4C-1BC8-5113-D4EB-46668C121DAC}"/>
              </a:ext>
            </a:extLst>
          </p:cNvPr>
          <p:cNvSpPr txBox="1"/>
          <p:nvPr/>
        </p:nvSpPr>
        <p:spPr>
          <a:xfrm>
            <a:off x="781335" y="420133"/>
            <a:ext cx="609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400" b="1" dirty="0" err="1"/>
              <a:t>Kelainan</a:t>
            </a:r>
            <a:r>
              <a:rPr lang="en-ID" sz="2400" b="1" dirty="0"/>
              <a:t> </a:t>
            </a:r>
            <a:r>
              <a:rPr lang="en-ID" sz="2400" b="1" dirty="0" err="1"/>
              <a:t>Genetik</a:t>
            </a:r>
            <a:endParaRPr lang="en-ID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138E85-F24F-FF3E-960A-46FC69AE090E}"/>
              </a:ext>
            </a:extLst>
          </p:cNvPr>
          <p:cNvSpPr/>
          <p:nvPr/>
        </p:nvSpPr>
        <p:spPr>
          <a:xfrm>
            <a:off x="514066" y="1426191"/>
            <a:ext cx="5581934" cy="32072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ID" dirty="0" err="1"/>
              <a:t>Kelainan</a:t>
            </a:r>
            <a:r>
              <a:rPr lang="en-ID" dirty="0"/>
              <a:t> </a:t>
            </a:r>
            <a:r>
              <a:rPr lang="en-ID" dirty="0" err="1"/>
              <a:t>genetik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gangguan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yang </a:t>
            </a:r>
            <a:r>
              <a:rPr lang="en-ID" dirty="0" err="1"/>
              <a:t>disebabkan</a:t>
            </a:r>
            <a:r>
              <a:rPr lang="en-ID" dirty="0"/>
              <a:t> oleh: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dirty="0" err="1"/>
              <a:t>Perubahan</a:t>
            </a:r>
            <a:r>
              <a:rPr lang="en-ID" dirty="0"/>
              <a:t> (</a:t>
            </a:r>
            <a:r>
              <a:rPr lang="en-ID" dirty="0" err="1"/>
              <a:t>mutasi</a:t>
            </a:r>
            <a:r>
              <a:rPr lang="en-ID" dirty="0"/>
              <a:t>) pada gen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dirty="0" err="1"/>
              <a:t>Kelainan</a:t>
            </a:r>
            <a:r>
              <a:rPr lang="en-ID" dirty="0"/>
              <a:t> pada </a:t>
            </a:r>
            <a:r>
              <a:rPr lang="en-ID" dirty="0" err="1"/>
              <a:t>struktur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kromosom</a:t>
            </a:r>
            <a:r>
              <a:rPr lang="en-ID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46E1E5-87E5-72B8-BBA7-F26F008456E3}"/>
              </a:ext>
            </a:extLst>
          </p:cNvPr>
          <p:cNvSpPr/>
          <p:nvPr/>
        </p:nvSpPr>
        <p:spPr>
          <a:xfrm>
            <a:off x="6262048" y="1425351"/>
            <a:ext cx="5581934" cy="32072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ID" dirty="0" err="1"/>
              <a:t>Kelainan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dirty="0" err="1"/>
              <a:t>Diturunkan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orang </a:t>
            </a:r>
            <a:r>
              <a:rPr lang="en-ID" dirty="0" err="1"/>
              <a:t>tua</a:t>
            </a:r>
            <a:r>
              <a:rPr lang="en-ID" dirty="0"/>
              <a:t> (</a:t>
            </a:r>
            <a:r>
              <a:rPr lang="en-ID" dirty="0" err="1"/>
              <a:t>herediter</a:t>
            </a:r>
            <a:r>
              <a:rPr lang="en-ID" dirty="0"/>
              <a:t>)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spontan</a:t>
            </a:r>
            <a:r>
              <a:rPr lang="en-ID" dirty="0"/>
              <a:t> (</a:t>
            </a:r>
            <a:r>
              <a:rPr lang="en-ID" dirty="0" err="1"/>
              <a:t>mutasi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70975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66B0A-65A4-219A-3D67-7264936FE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984B6-8B99-3D65-B419-C067F0727DB1}"/>
              </a:ext>
            </a:extLst>
          </p:cNvPr>
          <p:cNvSpPr txBox="1"/>
          <p:nvPr/>
        </p:nvSpPr>
        <p:spPr>
          <a:xfrm>
            <a:off x="781335" y="420133"/>
            <a:ext cx="609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400" b="1" dirty="0"/>
              <a:t>Jenis </a:t>
            </a:r>
            <a:r>
              <a:rPr lang="en-ID" sz="2400" b="1" dirty="0" err="1"/>
              <a:t>Kelainan</a:t>
            </a:r>
            <a:r>
              <a:rPr lang="en-ID" sz="2400" b="1" dirty="0"/>
              <a:t> </a:t>
            </a:r>
            <a:r>
              <a:rPr lang="en-ID" sz="2400" b="1" dirty="0" err="1"/>
              <a:t>Genetik</a:t>
            </a:r>
            <a:endParaRPr lang="en-ID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018380-D3EE-087E-27DC-E6FBD08B3BC5}"/>
              </a:ext>
            </a:extLst>
          </p:cNvPr>
          <p:cNvSpPr/>
          <p:nvPr/>
        </p:nvSpPr>
        <p:spPr>
          <a:xfrm>
            <a:off x="514066" y="1221474"/>
            <a:ext cx="5581934" cy="32072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/>
              <a:t>a. </a:t>
            </a:r>
            <a:r>
              <a:rPr lang="en-ID" b="1" dirty="0" err="1"/>
              <a:t>Kelainan</a:t>
            </a:r>
            <a:r>
              <a:rPr lang="en-ID" b="1" dirty="0"/>
              <a:t> </a:t>
            </a:r>
            <a:r>
              <a:rPr lang="en-ID" b="1" dirty="0" err="1"/>
              <a:t>Kromosom</a:t>
            </a:r>
            <a:endParaRPr lang="en-ID" b="1" dirty="0"/>
          </a:p>
          <a:p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struktur</a:t>
            </a:r>
            <a:r>
              <a:rPr lang="en-ID" dirty="0"/>
              <a:t> </a:t>
            </a:r>
            <a:r>
              <a:rPr lang="en-ID" dirty="0" err="1"/>
              <a:t>kromosom</a:t>
            </a:r>
            <a:r>
              <a:rPr lang="en-ID" dirty="0"/>
              <a:t>.</a:t>
            </a:r>
          </a:p>
          <a:p>
            <a:r>
              <a:rPr lang="en-ID" dirty="0" err="1"/>
              <a:t>Contoh</a:t>
            </a:r>
            <a:r>
              <a:rPr lang="en-ID" dirty="0"/>
              <a:t>:</a:t>
            </a:r>
          </a:p>
          <a:p>
            <a:r>
              <a:rPr lang="en-ID" dirty="0" err="1"/>
              <a:t>Sindrom</a:t>
            </a:r>
            <a:r>
              <a:rPr lang="en-ID" dirty="0"/>
              <a:t> Down (</a:t>
            </a:r>
            <a:r>
              <a:rPr lang="en-ID" dirty="0" err="1"/>
              <a:t>trisomi</a:t>
            </a:r>
            <a:r>
              <a:rPr lang="en-ID" dirty="0"/>
              <a:t> 21) </a:t>
            </a:r>
          </a:p>
          <a:p>
            <a:r>
              <a:rPr lang="en-ID" dirty="0" err="1"/>
              <a:t>Sindrom</a:t>
            </a:r>
            <a:r>
              <a:rPr lang="en-ID" dirty="0"/>
              <a:t> Turner </a:t>
            </a:r>
          </a:p>
          <a:p>
            <a:r>
              <a:rPr lang="en-ID" dirty="0" err="1"/>
              <a:t>Sindrom</a:t>
            </a:r>
            <a:r>
              <a:rPr lang="en-ID" dirty="0"/>
              <a:t> Klinefelter </a:t>
            </a:r>
          </a:p>
          <a:p>
            <a:r>
              <a:rPr lang="en-ID" b="1" dirty="0"/>
              <a:t>Ciri </a:t>
            </a:r>
            <a:r>
              <a:rPr lang="en-ID" b="1" dirty="0" err="1"/>
              <a:t>umum</a:t>
            </a:r>
            <a:r>
              <a:rPr lang="en-ID" b="1" dirty="0"/>
              <a:t>:</a:t>
            </a:r>
            <a:endParaRPr lang="en-ID" dirty="0"/>
          </a:p>
          <a:p>
            <a:r>
              <a:rPr lang="en-ID" dirty="0" err="1"/>
              <a:t>Keterlambatan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</a:p>
          <a:p>
            <a:r>
              <a:rPr lang="en-ID" dirty="0"/>
              <a:t>Ciri </a:t>
            </a:r>
            <a:r>
              <a:rPr lang="en-ID" dirty="0" err="1"/>
              <a:t>fisik</a:t>
            </a:r>
            <a:r>
              <a:rPr lang="en-ID" dirty="0"/>
              <a:t> </a:t>
            </a:r>
            <a:r>
              <a:rPr lang="en-ID" dirty="0" err="1"/>
              <a:t>khas</a:t>
            </a:r>
            <a:r>
              <a:rPr lang="en-ID" dirty="0"/>
              <a:t> </a:t>
            </a:r>
          </a:p>
          <a:p>
            <a:r>
              <a:rPr lang="en-ID" dirty="0" err="1"/>
              <a:t>Gangguan</a:t>
            </a:r>
            <a:r>
              <a:rPr lang="en-ID" dirty="0"/>
              <a:t> </a:t>
            </a:r>
            <a:r>
              <a:rPr lang="en-ID" dirty="0" err="1"/>
              <a:t>intelektual</a:t>
            </a:r>
            <a:endParaRPr lang="en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C15A80-D7C4-F757-B569-0096291E39E7}"/>
              </a:ext>
            </a:extLst>
          </p:cNvPr>
          <p:cNvSpPr/>
          <p:nvPr/>
        </p:nvSpPr>
        <p:spPr>
          <a:xfrm>
            <a:off x="6262048" y="1221474"/>
            <a:ext cx="5581934" cy="32072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/>
              <a:t>b. </a:t>
            </a:r>
            <a:r>
              <a:rPr lang="en-ID" b="1" dirty="0" err="1"/>
              <a:t>Kelainan</a:t>
            </a:r>
            <a:r>
              <a:rPr lang="en-ID" b="1" dirty="0"/>
              <a:t> Gen Tunggal (</a:t>
            </a:r>
            <a:r>
              <a:rPr lang="en-ID" b="1" dirty="0" err="1"/>
              <a:t>Monogenik</a:t>
            </a:r>
            <a:r>
              <a:rPr lang="en-ID" b="1" dirty="0"/>
              <a:t>)</a:t>
            </a:r>
          </a:p>
          <a:p>
            <a:r>
              <a:rPr lang="en-ID" dirty="0" err="1"/>
              <a:t>Disebabkan</a:t>
            </a:r>
            <a:r>
              <a:rPr lang="en-ID" dirty="0"/>
              <a:t> oleh </a:t>
            </a:r>
            <a:r>
              <a:rPr lang="en-ID" dirty="0" err="1"/>
              <a:t>mutasi</a:t>
            </a:r>
            <a:r>
              <a:rPr lang="en-ID" dirty="0"/>
              <a:t> pada </a:t>
            </a:r>
            <a:r>
              <a:rPr lang="en-ID" dirty="0" err="1"/>
              <a:t>satu</a:t>
            </a:r>
            <a:r>
              <a:rPr lang="en-ID" dirty="0"/>
              <a:t> gen </a:t>
            </a:r>
            <a:r>
              <a:rPr lang="en-ID" dirty="0" err="1"/>
              <a:t>tertentu</a:t>
            </a:r>
            <a:r>
              <a:rPr lang="en-ID" dirty="0"/>
              <a:t>.</a:t>
            </a:r>
          </a:p>
          <a:p>
            <a:r>
              <a:rPr lang="en-ID" dirty="0" err="1"/>
              <a:t>Contoh</a:t>
            </a:r>
            <a:r>
              <a:rPr lang="en-ID" dirty="0"/>
              <a:t>:</a:t>
            </a:r>
          </a:p>
          <a:p>
            <a:r>
              <a:rPr lang="en-ID" dirty="0" err="1"/>
              <a:t>Talasemia</a:t>
            </a:r>
            <a:r>
              <a:rPr lang="en-ID" dirty="0"/>
              <a:t> </a:t>
            </a:r>
          </a:p>
          <a:p>
            <a:r>
              <a:rPr lang="en-ID" dirty="0" err="1"/>
              <a:t>Hemofilia</a:t>
            </a:r>
            <a:r>
              <a:rPr lang="en-ID" dirty="0"/>
              <a:t> </a:t>
            </a:r>
          </a:p>
          <a:p>
            <a:r>
              <a:rPr lang="en-ID" dirty="0"/>
              <a:t>Fibrosis </a:t>
            </a:r>
            <a:r>
              <a:rPr lang="en-ID" dirty="0" err="1"/>
              <a:t>kistik</a:t>
            </a:r>
            <a:r>
              <a:rPr lang="en-ID" dirty="0"/>
              <a:t> </a:t>
            </a:r>
          </a:p>
          <a:p>
            <a:r>
              <a:rPr lang="en-ID" b="1" dirty="0"/>
              <a:t>Ciri:</a:t>
            </a:r>
            <a:endParaRPr lang="en-ID" dirty="0"/>
          </a:p>
          <a:p>
            <a:r>
              <a:rPr lang="en-ID" dirty="0" err="1"/>
              <a:t>Diturunkan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 (</a:t>
            </a:r>
            <a:r>
              <a:rPr lang="en-ID" dirty="0" err="1"/>
              <a:t>dominan</a:t>
            </a:r>
            <a:r>
              <a:rPr lang="en-ID" dirty="0"/>
              <a:t>/</a:t>
            </a:r>
            <a:r>
              <a:rPr lang="en-ID" dirty="0" err="1"/>
              <a:t>resesif</a:t>
            </a:r>
            <a:r>
              <a:rPr lang="en-ID" dirty="0"/>
              <a:t>) </a:t>
            </a:r>
          </a:p>
          <a:p>
            <a:r>
              <a:rPr lang="en-ID" dirty="0"/>
              <a:t>Dapat </a:t>
            </a:r>
            <a:r>
              <a:rPr lang="en-ID" dirty="0" err="1"/>
              <a:t>terdeteksi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riwayat</a:t>
            </a:r>
            <a:r>
              <a:rPr lang="en-ID" dirty="0"/>
              <a:t> </a:t>
            </a:r>
            <a:r>
              <a:rPr lang="en-ID" dirty="0" err="1"/>
              <a:t>keluarga</a:t>
            </a:r>
            <a:r>
              <a:rPr lang="en-ID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C63351-FDE1-7E0D-160A-9A40C9D0C94A}"/>
              </a:ext>
            </a:extLst>
          </p:cNvPr>
          <p:cNvSpPr/>
          <p:nvPr/>
        </p:nvSpPr>
        <p:spPr>
          <a:xfrm>
            <a:off x="514066" y="4649337"/>
            <a:ext cx="11329916" cy="1788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/>
              <a:t>c. </a:t>
            </a:r>
            <a:r>
              <a:rPr lang="en-ID" b="1" dirty="0" err="1"/>
              <a:t>Kelainan</a:t>
            </a:r>
            <a:r>
              <a:rPr lang="en-ID" b="1" dirty="0"/>
              <a:t> </a:t>
            </a:r>
            <a:r>
              <a:rPr lang="en-ID" b="1" dirty="0" err="1"/>
              <a:t>Multifaktorial</a:t>
            </a:r>
            <a:endParaRPr lang="en-ID" b="1" dirty="0"/>
          </a:p>
          <a:p>
            <a:r>
              <a:rPr lang="en-ID" dirty="0" err="1"/>
              <a:t>Disebabkan</a:t>
            </a:r>
            <a:r>
              <a:rPr lang="en-ID" dirty="0"/>
              <a:t> oleh </a:t>
            </a:r>
            <a:r>
              <a:rPr lang="en-ID" dirty="0" err="1"/>
              <a:t>kombinasi</a:t>
            </a:r>
            <a:r>
              <a:rPr lang="en-ID" dirty="0"/>
              <a:t> </a:t>
            </a:r>
            <a:r>
              <a:rPr lang="en-ID" dirty="0" err="1"/>
              <a:t>faktor</a:t>
            </a:r>
            <a:r>
              <a:rPr lang="en-ID" dirty="0"/>
              <a:t> </a:t>
            </a:r>
            <a:r>
              <a:rPr lang="en-ID" dirty="0" err="1"/>
              <a:t>genetik</a:t>
            </a:r>
            <a:r>
              <a:rPr lang="en-ID" dirty="0"/>
              <a:t> dan </a:t>
            </a:r>
            <a:r>
              <a:rPr lang="en-ID" dirty="0" err="1"/>
              <a:t>lingkungan</a:t>
            </a:r>
            <a:r>
              <a:rPr lang="en-ID" dirty="0"/>
              <a:t>.</a:t>
            </a:r>
          </a:p>
          <a:p>
            <a:r>
              <a:rPr lang="en-ID" dirty="0" err="1"/>
              <a:t>Contoh</a:t>
            </a:r>
            <a:r>
              <a:rPr lang="en-ID" dirty="0"/>
              <a:t>:</a:t>
            </a:r>
          </a:p>
          <a:p>
            <a:r>
              <a:rPr lang="en-ID" dirty="0" err="1"/>
              <a:t>Bibir</a:t>
            </a:r>
            <a:r>
              <a:rPr lang="en-ID" dirty="0"/>
              <a:t> </a:t>
            </a:r>
            <a:r>
              <a:rPr lang="en-ID" dirty="0" err="1"/>
              <a:t>sumbing</a:t>
            </a:r>
            <a:r>
              <a:rPr lang="en-ID" dirty="0"/>
              <a:t> </a:t>
            </a:r>
          </a:p>
          <a:p>
            <a:r>
              <a:rPr lang="en-ID" dirty="0" err="1"/>
              <a:t>Penyakit</a:t>
            </a:r>
            <a:r>
              <a:rPr lang="en-ID" dirty="0"/>
              <a:t> </a:t>
            </a:r>
            <a:r>
              <a:rPr lang="en-ID" dirty="0" err="1"/>
              <a:t>jantung</a:t>
            </a:r>
            <a:r>
              <a:rPr lang="en-ID" dirty="0"/>
              <a:t> </a:t>
            </a:r>
            <a:r>
              <a:rPr lang="en-ID" dirty="0" err="1"/>
              <a:t>bawaan</a:t>
            </a:r>
            <a:r>
              <a:rPr lang="en-ID" dirty="0"/>
              <a:t> </a:t>
            </a:r>
          </a:p>
          <a:p>
            <a:r>
              <a:rPr lang="en-ID" dirty="0"/>
              <a:t>Diabetes </a:t>
            </a:r>
          </a:p>
        </p:txBody>
      </p:sp>
    </p:spTree>
    <p:extLst>
      <p:ext uri="{BB962C8B-B14F-4D97-AF65-F5344CB8AC3E}">
        <p14:creationId xmlns:p14="http://schemas.microsoft.com/office/powerpoint/2010/main" val="1612623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31044-B33A-8CCF-BFDF-C98001DD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6C8E52-AC0E-57C6-624F-DB702C0CF602}"/>
              </a:ext>
            </a:extLst>
          </p:cNvPr>
          <p:cNvSpPr txBox="1"/>
          <p:nvPr/>
        </p:nvSpPr>
        <p:spPr>
          <a:xfrm>
            <a:off x="617562" y="720384"/>
            <a:ext cx="609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400" b="1" dirty="0" err="1"/>
              <a:t>Perbedaan</a:t>
            </a:r>
            <a:r>
              <a:rPr lang="en-ID" sz="2400" b="1" dirty="0"/>
              <a:t> </a:t>
            </a:r>
            <a:r>
              <a:rPr lang="en-ID" sz="2400" b="1" dirty="0" err="1"/>
              <a:t>ras</a:t>
            </a:r>
            <a:endParaRPr lang="en-ID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0387E0-9646-5ED6-19E6-A03348067332}"/>
              </a:ext>
            </a:extLst>
          </p:cNvPr>
          <p:cNvSpPr/>
          <p:nvPr/>
        </p:nvSpPr>
        <p:spPr>
          <a:xfrm>
            <a:off x="1032681" y="1363723"/>
            <a:ext cx="7961194" cy="13818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dirty="0" err="1"/>
              <a:t>ras</a:t>
            </a:r>
            <a:r>
              <a:rPr lang="en-ID" dirty="0"/>
              <a:t> </a:t>
            </a:r>
            <a:r>
              <a:rPr lang="en-ID" dirty="0" err="1"/>
              <a:t>mengacu</a:t>
            </a:r>
            <a:r>
              <a:rPr lang="en-ID" dirty="0"/>
              <a:t> pada </a:t>
            </a:r>
            <a:r>
              <a:rPr lang="en-ID" dirty="0" err="1"/>
              <a:t>variasi</a:t>
            </a:r>
            <a:r>
              <a:rPr lang="en-ID" dirty="0"/>
              <a:t> </a:t>
            </a:r>
            <a:r>
              <a:rPr lang="en-ID" dirty="0" err="1"/>
              <a:t>biologis</a:t>
            </a:r>
            <a:r>
              <a:rPr lang="en-ID" dirty="0"/>
              <a:t> dan </a:t>
            </a:r>
            <a:r>
              <a:rPr lang="en-ID" dirty="0" err="1"/>
              <a:t>genetik</a:t>
            </a:r>
            <a:r>
              <a:rPr lang="en-ID" dirty="0"/>
              <a:t> </a:t>
            </a:r>
            <a:r>
              <a:rPr lang="en-ID" dirty="0" err="1"/>
              <a:t>antar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memengaruhi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F530BF-1491-6020-2DA1-4A9EB7DDDBD9}"/>
              </a:ext>
            </a:extLst>
          </p:cNvPr>
          <p:cNvSpPr/>
          <p:nvPr/>
        </p:nvSpPr>
        <p:spPr>
          <a:xfrm>
            <a:off x="1608162" y="3099262"/>
            <a:ext cx="9924196" cy="28511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/>
              <a:t>Pengaruh</a:t>
            </a:r>
            <a:r>
              <a:rPr lang="en-ID" b="1" dirty="0"/>
              <a:t> </a:t>
            </a:r>
            <a:r>
              <a:rPr lang="en-ID" b="1" dirty="0" err="1"/>
              <a:t>Perbedaan</a:t>
            </a:r>
            <a:r>
              <a:rPr lang="en-ID" b="1" dirty="0"/>
              <a:t> Ras </a:t>
            </a:r>
            <a:r>
              <a:rPr lang="en-ID" b="1" dirty="0" err="1"/>
              <a:t>terhadap</a:t>
            </a:r>
            <a:r>
              <a:rPr lang="en-ID" b="1" dirty="0"/>
              <a:t> Kesehatan</a:t>
            </a:r>
          </a:p>
          <a:p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dirty="0" err="1"/>
              <a:t>risiko</a:t>
            </a:r>
            <a:r>
              <a:rPr lang="en-ID" dirty="0"/>
              <a:t> </a:t>
            </a:r>
            <a:r>
              <a:rPr lang="en-ID" dirty="0" err="1"/>
              <a:t>penyakit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 </a:t>
            </a:r>
          </a:p>
          <a:p>
            <a:r>
              <a:rPr lang="en-ID" dirty="0" err="1"/>
              <a:t>Variasi</a:t>
            </a:r>
            <a:r>
              <a:rPr lang="en-ID" dirty="0"/>
              <a:t> </a:t>
            </a:r>
            <a:r>
              <a:rPr lang="en-ID" dirty="0" err="1"/>
              <a:t>respon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pengobatan</a:t>
            </a:r>
            <a:r>
              <a:rPr lang="en-ID" dirty="0"/>
              <a:t> </a:t>
            </a:r>
          </a:p>
          <a:p>
            <a:r>
              <a:rPr lang="en-ID" dirty="0" err="1"/>
              <a:t>Perbedaan</a:t>
            </a:r>
            <a:r>
              <a:rPr lang="en-ID" dirty="0"/>
              <a:t> status </a:t>
            </a:r>
            <a:r>
              <a:rPr lang="en-ID" dirty="0" err="1"/>
              <a:t>gizi</a:t>
            </a:r>
            <a:r>
              <a:rPr lang="en-ID" dirty="0"/>
              <a:t> dan </a:t>
            </a:r>
            <a:r>
              <a:rPr lang="en-ID" dirty="0" err="1"/>
              <a:t>pertumbuhan</a:t>
            </a:r>
            <a:r>
              <a:rPr lang="en-ID" dirty="0"/>
              <a:t> </a:t>
            </a:r>
          </a:p>
          <a:p>
            <a:r>
              <a:rPr lang="en-ID" dirty="0" err="1"/>
              <a:t>Contoh</a:t>
            </a:r>
            <a:r>
              <a:rPr lang="en-ID" dirty="0"/>
              <a:t>:</a:t>
            </a:r>
          </a:p>
          <a:p>
            <a:r>
              <a:rPr lang="en-ID" dirty="0" err="1"/>
              <a:t>Talasemia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pada </a:t>
            </a:r>
            <a:r>
              <a:rPr lang="en-ID" dirty="0" err="1"/>
              <a:t>ras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 </a:t>
            </a:r>
          </a:p>
          <a:p>
            <a:r>
              <a:rPr lang="en-ID" dirty="0" err="1"/>
              <a:t>Anemia</a:t>
            </a:r>
            <a:r>
              <a:rPr lang="en-ID" dirty="0"/>
              <a:t> </a:t>
            </a:r>
            <a:r>
              <a:rPr lang="en-ID" dirty="0" err="1"/>
              <a:t>sel</a:t>
            </a:r>
            <a:r>
              <a:rPr lang="en-ID" dirty="0"/>
              <a:t> </a:t>
            </a:r>
            <a:r>
              <a:rPr lang="en-ID" dirty="0" err="1"/>
              <a:t>sabit</a:t>
            </a:r>
            <a:r>
              <a:rPr lang="en-ID" dirty="0"/>
              <a:t> pada </a:t>
            </a:r>
            <a:r>
              <a:rPr lang="en-ID" dirty="0" err="1"/>
              <a:t>populasi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 </a:t>
            </a:r>
          </a:p>
          <a:p>
            <a:br>
              <a:rPr lang="en-ID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12022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4D93A-2772-2148-483C-C057D011E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A18123-8A0A-2935-287D-386280665A19}"/>
              </a:ext>
            </a:extLst>
          </p:cNvPr>
          <p:cNvSpPr txBox="1"/>
          <p:nvPr/>
        </p:nvSpPr>
        <p:spPr>
          <a:xfrm>
            <a:off x="483359" y="652144"/>
            <a:ext cx="609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400" b="1" dirty="0"/>
              <a:t>Peran </a:t>
            </a:r>
            <a:r>
              <a:rPr lang="en-ID" sz="2400" b="1" dirty="0" err="1"/>
              <a:t>bidan</a:t>
            </a:r>
            <a:endParaRPr lang="en-ID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B3A48A-B7F2-3AEA-0245-08A3B17659F5}"/>
              </a:ext>
            </a:extLst>
          </p:cNvPr>
          <p:cNvSpPr/>
          <p:nvPr/>
        </p:nvSpPr>
        <p:spPr>
          <a:xfrm>
            <a:off x="514066" y="1538785"/>
            <a:ext cx="5054221" cy="32072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D" dirty="0" err="1"/>
              <a:t>Deteksi</a:t>
            </a:r>
            <a:r>
              <a:rPr lang="en-ID" dirty="0"/>
              <a:t> </a:t>
            </a:r>
            <a:r>
              <a:rPr lang="en-ID" dirty="0" err="1"/>
              <a:t>dini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skrining</a:t>
            </a:r>
            <a:r>
              <a:rPr lang="en-ID" dirty="0"/>
              <a:t> </a:t>
            </a:r>
            <a:r>
              <a:rPr lang="en-ID" dirty="0" err="1"/>
              <a:t>kehamilan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Edukasi</a:t>
            </a:r>
            <a:r>
              <a:rPr lang="en-ID" dirty="0"/>
              <a:t> dan </a:t>
            </a:r>
            <a:r>
              <a:rPr lang="en-ID" dirty="0" err="1"/>
              <a:t>konseling</a:t>
            </a:r>
            <a:r>
              <a:rPr lang="en-ID" dirty="0"/>
              <a:t> </a:t>
            </a:r>
            <a:r>
              <a:rPr lang="en-ID" dirty="0" err="1"/>
              <a:t>genetik</a:t>
            </a:r>
            <a:r>
              <a:rPr lang="en-ID" dirty="0"/>
              <a:t> </a:t>
            </a:r>
            <a:r>
              <a:rPr lang="en-ID" dirty="0" err="1"/>
              <a:t>sederhana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Pemantauan</a:t>
            </a:r>
            <a:r>
              <a:rPr lang="en-ID" dirty="0"/>
              <a:t> </a:t>
            </a:r>
            <a:r>
              <a:rPr lang="en-ID" dirty="0" err="1"/>
              <a:t>tumbuh</a:t>
            </a:r>
            <a:r>
              <a:rPr lang="en-ID" dirty="0"/>
              <a:t> </a:t>
            </a:r>
            <a:r>
              <a:rPr lang="en-ID" dirty="0" err="1"/>
              <a:t>kembang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Rujukan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fasilitas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lanjutan</a:t>
            </a:r>
            <a:r>
              <a:rPr lang="en-ID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07C5E2-5554-4021-22C5-AC8C9446BDD9}"/>
              </a:ext>
            </a:extLst>
          </p:cNvPr>
          <p:cNvSpPr/>
          <p:nvPr/>
        </p:nvSpPr>
        <p:spPr>
          <a:xfrm>
            <a:off x="6623713" y="1538785"/>
            <a:ext cx="5054221" cy="32072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pelayanan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diskriminasi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Menghargai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dan </a:t>
            </a:r>
            <a:r>
              <a:rPr lang="en-ID" dirty="0" err="1"/>
              <a:t>kepercayaan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Menyesuaikan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dan </a:t>
            </a:r>
            <a:r>
              <a:rPr lang="en-ID" dirty="0" err="1"/>
              <a:t>edukasi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risiko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spesifik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1A844B-FD46-7095-13CB-BE7B147A479A}"/>
              </a:ext>
            </a:extLst>
          </p:cNvPr>
          <p:cNvSpPr txBox="1"/>
          <p:nvPr/>
        </p:nvSpPr>
        <p:spPr>
          <a:xfrm>
            <a:off x="6623713" y="652144"/>
            <a:ext cx="6093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 err="1"/>
              <a:t>Implikasi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Asuhan</a:t>
            </a:r>
            <a:r>
              <a:rPr lang="en-ID" b="1" dirty="0"/>
              <a:t> </a:t>
            </a:r>
            <a:r>
              <a:rPr lang="en-ID" b="1" dirty="0" err="1"/>
              <a:t>Kebidanan</a:t>
            </a:r>
            <a:endParaRPr lang="en-ID" b="1" dirty="0"/>
          </a:p>
          <a:p>
            <a:r>
              <a:rPr lang="en-ID" dirty="0"/>
              <a:t>Bidan </a:t>
            </a:r>
            <a:r>
              <a:rPr lang="en-ID" dirty="0" err="1"/>
              <a:t>harus</a:t>
            </a:r>
            <a:r>
              <a:rPr lang="en-ID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560460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38E55C-01F8-2419-2949-0E9C9B02D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5704-196C-2593-0709-E301E1C5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020" y="2388358"/>
            <a:ext cx="10058400" cy="145075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/>
              <a:t>Terimakasih</a:t>
            </a:r>
            <a:r>
              <a:rPr lang="en-US" dirty="0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8B0C98-F488-73AF-B579-260D1F6F1D88}"/>
              </a:ext>
            </a:extLst>
          </p:cNvPr>
          <p:cNvCxnSpPr/>
          <p:nvPr/>
        </p:nvCxnSpPr>
        <p:spPr>
          <a:xfrm>
            <a:off x="1869743" y="3839115"/>
            <a:ext cx="940330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6546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F5B7AB07-F859-4656-A1C1-DAFCFA0ACA4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3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4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957789-34B8-480C-AF9B-3EB54B9E5C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{F9987387-FEEB-42CF-9F1D-0DAA43667CD3}TFb63a7776-4452-49b2-8055-21efce632b726e3c8758_win32-7d1db0309ca7</Template>
  <TotalTime>181</TotalTime>
  <Words>1444</Words>
  <Application>Microsoft Office PowerPoint</Application>
  <PresentationFormat>Widescreen</PresentationFormat>
  <Paragraphs>143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Bodoni MT</vt:lpstr>
      <vt:lpstr>Bookman Old Style</vt:lpstr>
      <vt:lpstr>Calibri</vt:lpstr>
      <vt:lpstr>Franklin Gothic Book</vt:lpstr>
      <vt:lpstr>Times New Roman</vt:lpstr>
      <vt:lpstr>Wingdings</vt:lpstr>
      <vt:lpstr>Custom</vt:lpstr>
      <vt:lpstr>PowerPoint Presentation</vt:lpstr>
      <vt:lpstr>Pengertian Penyandang Cacat/Disabilitas</vt:lpstr>
      <vt:lpstr>PowerPoint Presentation</vt:lpstr>
      <vt:lpstr>Title Lorem Ipsum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Terimakasih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HAFIDZ SALAFUDDIN</dc:creator>
  <cp:lastModifiedBy>HAFIDZ SALAFUDDIN</cp:lastModifiedBy>
  <cp:revision>4</cp:revision>
  <dcterms:created xsi:type="dcterms:W3CDTF">2026-03-23T04:51:52Z</dcterms:created>
  <dcterms:modified xsi:type="dcterms:W3CDTF">2026-03-23T07:53:09Z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