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8" r:id="rId5"/>
    <p:sldId id="310" r:id="rId6"/>
    <p:sldId id="311" r:id="rId7"/>
    <p:sldId id="312" r:id="rId8"/>
    <p:sldId id="313" r:id="rId9"/>
    <p:sldId id="314" r:id="rId10"/>
    <p:sldId id="315" r:id="rId11"/>
    <p:sldId id="317" r:id="rId12"/>
    <p:sldId id="318" r:id="rId13"/>
    <p:sldId id="319" r:id="rId14"/>
    <p:sldId id="320" r:id="rId15"/>
    <p:sldId id="321" r:id="rId16"/>
    <p:sldId id="322" r:id="rId17"/>
    <p:sldId id="32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19" autoAdjust="0"/>
  </p:normalViewPr>
  <p:slideViewPr>
    <p:cSldViewPr snapToGrid="0">
      <p:cViewPr varScale="1">
        <p:scale>
          <a:sx n="58" d="100"/>
          <a:sy n="58" d="100"/>
        </p:scale>
        <p:origin x="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2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01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01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231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77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26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723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850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398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070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10AF38-26DF-48B3-952C-4A9091D686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794" y="307803"/>
            <a:ext cx="10946417" cy="994904"/>
          </a:xfrm>
        </p:spPr>
        <p:txBody>
          <a:bodyPr>
            <a:noAutofit/>
          </a:bodyPr>
          <a:lstStyle/>
          <a:p>
            <a:pPr algn="ctr"/>
            <a:r>
              <a:rPr lang="id-ID" sz="3600" b="1" dirty="0">
                <a:solidFill>
                  <a:schemeClr val="tx1"/>
                </a:solidFill>
                <a:latin typeface="+mn-lt"/>
              </a:rPr>
              <a:t>Asuhan Kebidanan Pada</a:t>
            </a:r>
            <a:r>
              <a:rPr lang="en-US" sz="36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id-ID" sz="3600" b="1" dirty="0">
                <a:solidFill>
                  <a:schemeClr val="tx1"/>
                </a:solidFill>
                <a:latin typeface="+mn-lt"/>
              </a:rPr>
              <a:t>Perempuan Dan Anak</a:t>
            </a:r>
            <a:r>
              <a:rPr lang="en-US" sz="36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id-ID" sz="3600" b="1" dirty="0">
                <a:solidFill>
                  <a:schemeClr val="tx1"/>
                </a:solidFill>
                <a:latin typeface="+mn-lt"/>
              </a:rPr>
              <a:t>Dengan Kondisi Rentan </a:t>
            </a:r>
            <a:endParaRPr lang="en-ID" sz="3600" b="1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4179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20A03D8-8789-07C0-6CFD-F65D20F63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6286"/>
            <a:ext cx="12192000" cy="479939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37FC2D8F-56D2-4ADF-B439-0E09E7C37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9732" y="6265676"/>
            <a:ext cx="4847572" cy="530178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Nahdiyatul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mukaromah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747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6CB32-901A-4DA0-AA8A-9A7B5A88B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Kondisi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rentan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D6AD18-3617-9993-1E93-29369852D4FD}"/>
              </a:ext>
            </a:extLst>
          </p:cNvPr>
          <p:cNvSpPr/>
          <p:nvPr/>
        </p:nvSpPr>
        <p:spPr>
          <a:xfrm>
            <a:off x="801667" y="2167002"/>
            <a:ext cx="10922696" cy="4246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5FD308-1464-62D8-BE92-3E43F735A10E}"/>
              </a:ext>
            </a:extLst>
          </p:cNvPr>
          <p:cNvSpPr txBox="1"/>
          <p:nvPr/>
        </p:nvSpPr>
        <p:spPr>
          <a:xfrm>
            <a:off x="1097279" y="2292263"/>
            <a:ext cx="1043919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000" dirty="0" err="1"/>
              <a:t>Kondisi</a:t>
            </a:r>
            <a:r>
              <a:rPr lang="en-ID" sz="2000" dirty="0"/>
              <a:t> </a:t>
            </a:r>
            <a:r>
              <a:rPr lang="en-ID" sz="2000" dirty="0" err="1"/>
              <a:t>rentan</a:t>
            </a:r>
            <a:r>
              <a:rPr lang="en-ID" sz="2000" dirty="0"/>
              <a:t> </a:t>
            </a:r>
            <a:r>
              <a:rPr lang="en-ID" sz="2000" dirty="0" err="1"/>
              <a:t>merupakan</a:t>
            </a:r>
            <a:r>
              <a:rPr lang="en-ID" sz="2000" dirty="0"/>
              <a:t> status yang </a:t>
            </a:r>
            <a:r>
              <a:rPr lang="en-ID" sz="2000" dirty="0" err="1"/>
              <a:t>memengaruhi</a:t>
            </a:r>
            <a:r>
              <a:rPr lang="en-ID" sz="2000" dirty="0"/>
              <a:t> </a:t>
            </a:r>
            <a:r>
              <a:rPr lang="en-ID" sz="2000" dirty="0" err="1"/>
              <a:t>individu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kelompok</a:t>
            </a:r>
            <a:r>
              <a:rPr lang="en-ID" sz="2000" dirty="0"/>
              <a:t> </a:t>
            </a:r>
            <a:r>
              <a:rPr lang="en-ID" sz="2000" dirty="0" err="1"/>
              <a:t>tertentu</a:t>
            </a:r>
            <a:r>
              <a:rPr lang="en-ID" sz="2000" dirty="0"/>
              <a:t> yang </a:t>
            </a:r>
            <a:r>
              <a:rPr lang="en-ID" sz="2000" dirty="0" err="1"/>
              <a:t>cenderung</a:t>
            </a:r>
            <a:r>
              <a:rPr lang="en-ID" sz="2000" dirty="0"/>
              <a:t> </a:t>
            </a:r>
            <a:r>
              <a:rPr lang="en-ID" sz="2000" dirty="0" err="1"/>
              <a:t>memiliki</a:t>
            </a:r>
            <a:r>
              <a:rPr lang="en-ID" sz="2000" dirty="0"/>
              <a:t> </a:t>
            </a:r>
            <a:r>
              <a:rPr lang="en-ID" sz="2000" dirty="0" err="1"/>
              <a:t>risiko</a:t>
            </a:r>
            <a:r>
              <a:rPr lang="en-ID" sz="2000" dirty="0"/>
              <a:t> </a:t>
            </a:r>
            <a:r>
              <a:rPr lang="en-ID" sz="2000" dirty="0" err="1"/>
              <a:t>lebih</a:t>
            </a:r>
            <a:r>
              <a:rPr lang="en-ID" sz="2000" dirty="0"/>
              <a:t> </a:t>
            </a:r>
            <a:r>
              <a:rPr lang="en-ID" sz="2000" dirty="0" err="1"/>
              <a:t>tinggi</a:t>
            </a:r>
            <a:r>
              <a:rPr lang="en-ID" sz="2000" dirty="0"/>
              <a:t> </a:t>
            </a:r>
            <a:r>
              <a:rPr lang="en-ID" sz="2000" dirty="0" err="1"/>
              <a:t>terhadap</a:t>
            </a:r>
            <a:r>
              <a:rPr lang="en-ID" sz="2000" dirty="0"/>
              <a:t> </a:t>
            </a:r>
            <a:r>
              <a:rPr lang="en-ID" sz="2000" dirty="0" err="1"/>
              <a:t>masalah</a:t>
            </a:r>
            <a:r>
              <a:rPr lang="en-ID" sz="2000" dirty="0"/>
              <a:t> </a:t>
            </a:r>
            <a:r>
              <a:rPr lang="en-ID" sz="2000" dirty="0" err="1"/>
              <a:t>kesehatan</a:t>
            </a:r>
            <a:r>
              <a:rPr lang="en-ID" sz="2000" dirty="0"/>
              <a:t> </a:t>
            </a:r>
            <a:r>
              <a:rPr lang="en-ID" sz="2000" dirty="0" err="1"/>
              <a:t>akibat</a:t>
            </a:r>
            <a:r>
              <a:rPr lang="en-ID" sz="2000" dirty="0"/>
              <a:t> </a:t>
            </a:r>
            <a:r>
              <a:rPr lang="en-ID" sz="2000" dirty="0" err="1"/>
              <a:t>berbagai</a:t>
            </a:r>
            <a:r>
              <a:rPr lang="en-ID" sz="2000" dirty="0"/>
              <a:t> </a:t>
            </a:r>
            <a:r>
              <a:rPr lang="en-ID" sz="2000" dirty="0" err="1"/>
              <a:t>faktor</a:t>
            </a:r>
            <a:r>
              <a:rPr lang="en-ID" sz="2000" dirty="0"/>
              <a:t> yang </a:t>
            </a:r>
            <a:r>
              <a:rPr lang="en-ID" sz="2000" dirty="0" err="1"/>
              <a:t>bersifat</a:t>
            </a:r>
            <a:r>
              <a:rPr lang="en-ID" sz="2000" dirty="0"/>
              <a:t> </a:t>
            </a:r>
            <a:r>
              <a:rPr lang="en-ID" sz="2000" dirty="0" err="1"/>
              <a:t>fisik</a:t>
            </a:r>
            <a:r>
              <a:rPr lang="en-ID" sz="2000" dirty="0"/>
              <a:t>, </a:t>
            </a:r>
            <a:r>
              <a:rPr lang="en-ID" sz="2000" dirty="0" err="1"/>
              <a:t>psikologis</a:t>
            </a:r>
            <a:r>
              <a:rPr lang="en-ID" sz="2000" dirty="0"/>
              <a:t>, </a:t>
            </a:r>
            <a:r>
              <a:rPr lang="en-ID" sz="2000" dirty="0" err="1"/>
              <a:t>sosial</a:t>
            </a:r>
            <a:r>
              <a:rPr lang="en-ID" sz="2000" dirty="0"/>
              <a:t>,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ekonomi</a:t>
            </a:r>
            <a:r>
              <a:rPr lang="en-ID" sz="20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000" dirty="0" err="1"/>
              <a:t>Kelompok</a:t>
            </a:r>
            <a:r>
              <a:rPr lang="en-ID" sz="2000" dirty="0"/>
              <a:t> </a:t>
            </a:r>
            <a:r>
              <a:rPr lang="en-ID" sz="2000" dirty="0" err="1"/>
              <a:t>rentan</a:t>
            </a:r>
            <a:r>
              <a:rPr lang="en-ID" sz="2000" dirty="0"/>
              <a:t> </a:t>
            </a:r>
            <a:r>
              <a:rPr lang="en-ID" sz="2000" dirty="0" err="1"/>
              <a:t>ini</a:t>
            </a:r>
            <a:r>
              <a:rPr lang="en-ID" sz="2000" dirty="0"/>
              <a:t> </a:t>
            </a:r>
            <a:r>
              <a:rPr lang="en-ID" sz="2000" dirty="0" err="1"/>
              <a:t>termasuk</a:t>
            </a:r>
            <a:r>
              <a:rPr lang="en-ID" sz="2000" dirty="0"/>
              <a:t> </a:t>
            </a:r>
            <a:r>
              <a:rPr lang="en-ID" sz="2000" dirty="0" err="1"/>
              <a:t>perempuan</a:t>
            </a:r>
            <a:r>
              <a:rPr lang="en-ID" sz="2000" dirty="0"/>
              <a:t> </a:t>
            </a:r>
            <a:r>
              <a:rPr lang="en-ID" sz="2000" dirty="0" err="1"/>
              <a:t>hamil</a:t>
            </a:r>
            <a:r>
              <a:rPr lang="en-ID" sz="2000" dirty="0"/>
              <a:t>, </a:t>
            </a:r>
            <a:r>
              <a:rPr lang="en-ID" sz="2000" dirty="0" err="1"/>
              <a:t>lansia</a:t>
            </a:r>
            <a:r>
              <a:rPr lang="en-ID" sz="2000" dirty="0"/>
              <a:t>, </a:t>
            </a:r>
            <a:r>
              <a:rPr lang="en-ID" sz="2000" dirty="0" err="1"/>
              <a:t>anak-anak</a:t>
            </a:r>
            <a:r>
              <a:rPr lang="en-ID" sz="2000" dirty="0"/>
              <a:t>, dan </a:t>
            </a:r>
            <a:r>
              <a:rPr lang="en-ID" sz="2000" dirty="0" err="1"/>
              <a:t>kelompok</a:t>
            </a:r>
            <a:r>
              <a:rPr lang="en-ID" sz="2000" dirty="0"/>
              <a:t> marginal </a:t>
            </a:r>
            <a:r>
              <a:rPr lang="en-ID" sz="2000" dirty="0" err="1"/>
              <a:t>lainnya</a:t>
            </a:r>
            <a:r>
              <a:rPr lang="en-ID" sz="2000" dirty="0"/>
              <a:t> yang </a:t>
            </a:r>
            <a:r>
              <a:rPr lang="en-ID" sz="2000" dirty="0" err="1"/>
              <a:t>memerlukan</a:t>
            </a:r>
            <a:r>
              <a:rPr lang="en-ID" sz="2000" dirty="0"/>
              <a:t> </a:t>
            </a:r>
            <a:r>
              <a:rPr lang="en-ID" sz="2000" dirty="0" err="1"/>
              <a:t>pendekatan</a:t>
            </a:r>
            <a:r>
              <a:rPr lang="en-ID" sz="2000" dirty="0"/>
              <a:t> </a:t>
            </a:r>
            <a:r>
              <a:rPr lang="en-ID" sz="2000" dirty="0" err="1"/>
              <a:t>khusus</a:t>
            </a:r>
            <a:r>
              <a:rPr lang="en-ID" sz="2000" dirty="0"/>
              <a:t> dan </a:t>
            </a:r>
            <a:r>
              <a:rPr lang="en-ID" sz="2000" dirty="0" err="1"/>
              <a:t>penanganan</a:t>
            </a:r>
            <a:r>
              <a:rPr lang="en-ID" sz="2000" dirty="0"/>
              <a:t> yang </a:t>
            </a:r>
            <a:r>
              <a:rPr lang="en-ID" sz="2000" dirty="0" err="1"/>
              <a:t>sensitif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praktik</a:t>
            </a:r>
            <a:r>
              <a:rPr lang="en-ID" sz="2000" dirty="0"/>
              <a:t> </a:t>
            </a:r>
            <a:r>
              <a:rPr lang="en-ID" sz="2000" dirty="0" err="1"/>
              <a:t>kebidanan</a:t>
            </a:r>
            <a:endParaRPr lang="en-ID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000" dirty="0" err="1"/>
              <a:t>Pemetaan</a:t>
            </a:r>
            <a:r>
              <a:rPr lang="en-ID" sz="2000" dirty="0"/>
              <a:t> Sosial </a:t>
            </a:r>
            <a:r>
              <a:rPr lang="en-ID" sz="2000" dirty="0" err="1"/>
              <a:t>merupakan</a:t>
            </a:r>
            <a:r>
              <a:rPr lang="en-ID" sz="2000" dirty="0"/>
              <a:t> </a:t>
            </a:r>
            <a:r>
              <a:rPr lang="en-ID" sz="2000" dirty="0" err="1"/>
              <a:t>upaya</a:t>
            </a:r>
            <a:r>
              <a:rPr lang="en-ID" sz="2000" dirty="0"/>
              <a:t> </a:t>
            </a:r>
            <a:r>
              <a:rPr lang="en-ID" sz="2000" dirty="0" err="1"/>
              <a:t>mengidentifikasi</a:t>
            </a:r>
            <a:r>
              <a:rPr lang="en-ID" sz="2000" dirty="0"/>
              <a:t> dan </a:t>
            </a:r>
            <a:r>
              <a:rPr lang="en-ID" sz="2000" dirty="0" err="1"/>
              <a:t>memahami</a:t>
            </a:r>
            <a:r>
              <a:rPr lang="en-ID" sz="2000" dirty="0"/>
              <a:t> </a:t>
            </a:r>
            <a:r>
              <a:rPr lang="en-ID" sz="2000" dirty="0" err="1"/>
              <a:t>struktur</a:t>
            </a:r>
            <a:r>
              <a:rPr lang="en-ID" sz="2000" dirty="0"/>
              <a:t> </a:t>
            </a:r>
            <a:r>
              <a:rPr lang="en-ID" sz="2000" dirty="0" err="1"/>
              <a:t>sosial</a:t>
            </a:r>
            <a:r>
              <a:rPr lang="en-ID" sz="2000" dirty="0"/>
              <a:t> (</a:t>
            </a:r>
            <a:r>
              <a:rPr lang="en-ID" sz="2000" dirty="0" err="1"/>
              <a:t>sistem</a:t>
            </a:r>
            <a:r>
              <a:rPr lang="en-ID" sz="2000" dirty="0"/>
              <a:t> </a:t>
            </a:r>
            <a:r>
              <a:rPr lang="en-ID" sz="2000" dirty="0" err="1"/>
              <a:t>kelembagaan</a:t>
            </a:r>
            <a:r>
              <a:rPr lang="en-ID" sz="2000" dirty="0"/>
              <a:t> </a:t>
            </a:r>
            <a:r>
              <a:rPr lang="en-ID" sz="2000" dirty="0" err="1"/>
              <a:t>individu</a:t>
            </a:r>
            <a:r>
              <a:rPr lang="en-ID" sz="2000" dirty="0"/>
              <a:t>) tata </a:t>
            </a:r>
            <a:r>
              <a:rPr lang="en-ID" sz="2000" dirty="0" err="1"/>
              <a:t>hubungan</a:t>
            </a:r>
            <a:r>
              <a:rPr lang="en-ID" sz="2000" dirty="0"/>
              <a:t> </a:t>
            </a:r>
            <a:r>
              <a:rPr lang="en-ID" sz="2000" dirty="0" err="1"/>
              <a:t>antar</a:t>
            </a:r>
            <a:r>
              <a:rPr lang="en-ID" sz="2000" dirty="0"/>
              <a:t> </a:t>
            </a:r>
            <a:r>
              <a:rPr lang="en-ID" sz="2000" dirty="0" err="1"/>
              <a:t>lembaga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individu</a:t>
            </a:r>
            <a:r>
              <a:rPr lang="en-ID" sz="2000" dirty="0"/>
              <a:t> di </a:t>
            </a:r>
            <a:r>
              <a:rPr lang="en-ID" sz="2000" dirty="0" err="1"/>
              <a:t>lingkungan</a:t>
            </a:r>
            <a:r>
              <a:rPr lang="en-ID" sz="2000" dirty="0"/>
              <a:t> </a:t>
            </a:r>
            <a:r>
              <a:rPr lang="en-ID" sz="2000" dirty="0" err="1"/>
              <a:t>sosial</a:t>
            </a:r>
            <a:r>
              <a:rPr lang="en-ID" sz="2000" dirty="0"/>
              <a:t> </a:t>
            </a:r>
            <a:r>
              <a:rPr lang="en-ID" sz="2000" dirty="0" err="1"/>
              <a:t>tertentu</a:t>
            </a:r>
            <a:r>
              <a:rPr lang="en-ID" sz="2000" dirty="0"/>
              <a:t>. </a:t>
            </a:r>
            <a:r>
              <a:rPr lang="en-ID" sz="2000" dirty="0" err="1"/>
              <a:t>Menurut</a:t>
            </a:r>
            <a:r>
              <a:rPr lang="en-ID" sz="2000" dirty="0"/>
              <a:t> Dody </a:t>
            </a:r>
            <a:r>
              <a:rPr lang="en-ID" sz="2000" dirty="0" err="1"/>
              <a:t>Prayogo</a:t>
            </a:r>
            <a:r>
              <a:rPr lang="en-ID" sz="2000" dirty="0"/>
              <a:t> (2003) </a:t>
            </a:r>
            <a:r>
              <a:rPr lang="en-ID" sz="2000" dirty="0" err="1"/>
              <a:t>bahwa</a:t>
            </a:r>
            <a:r>
              <a:rPr lang="en-ID" sz="2000" dirty="0"/>
              <a:t> </a:t>
            </a:r>
            <a:r>
              <a:rPr lang="en-ID" sz="2000" dirty="0" err="1"/>
              <a:t>pemetaan</a:t>
            </a:r>
            <a:r>
              <a:rPr lang="en-ID" sz="2000" dirty="0"/>
              <a:t> </a:t>
            </a:r>
            <a:r>
              <a:rPr lang="en-ID" sz="2000" dirty="0" err="1"/>
              <a:t>sosial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sebagai</a:t>
            </a:r>
            <a:r>
              <a:rPr lang="en-ID" sz="2000" dirty="0"/>
              <a:t> social </a:t>
            </a:r>
            <a:r>
              <a:rPr lang="en-ID" sz="2000" dirty="0" err="1"/>
              <a:t>dilakukan</a:t>
            </a:r>
            <a:r>
              <a:rPr lang="en-ID" sz="2000" dirty="0"/>
              <a:t> </a:t>
            </a:r>
            <a:r>
              <a:rPr lang="en-ID" sz="2000" dirty="0" err="1"/>
              <a:t>secara</a:t>
            </a:r>
            <a:r>
              <a:rPr lang="en-ID" sz="2000" dirty="0"/>
              <a:t> </a:t>
            </a:r>
            <a:r>
              <a:rPr lang="en-ID" sz="2000" dirty="0" err="1"/>
              <a:t>akademik</a:t>
            </a:r>
            <a:r>
              <a:rPr lang="en-ID" sz="2000" dirty="0"/>
              <a:t> </a:t>
            </a:r>
            <a:r>
              <a:rPr lang="en-ID" sz="2000" dirty="0" err="1"/>
              <a:t>melalui</a:t>
            </a:r>
            <a:r>
              <a:rPr lang="en-ID" sz="2000" dirty="0"/>
              <a:t> </a:t>
            </a:r>
            <a:r>
              <a:rPr lang="en-ID" sz="2000" dirty="0" err="1"/>
              <a:t>suatu</a:t>
            </a:r>
            <a:r>
              <a:rPr lang="en-ID" sz="2000" dirty="0"/>
              <a:t> </a:t>
            </a:r>
            <a:r>
              <a:rPr lang="en-ID" sz="2000" dirty="0" err="1"/>
              <a:t>penelitian</a:t>
            </a:r>
            <a:r>
              <a:rPr lang="en-ID" sz="2000" dirty="0"/>
              <a:t> </a:t>
            </a:r>
            <a:r>
              <a:rPr lang="en-ID" sz="2000" dirty="0" err="1"/>
              <a:t>lapangan</a:t>
            </a:r>
            <a:r>
              <a:rPr lang="en-ID" sz="2000" dirty="0"/>
              <a:t> </a:t>
            </a:r>
            <a:r>
              <a:rPr lang="en-ID" sz="2000" dirty="0" err="1"/>
              <a:t>yaitu</a:t>
            </a:r>
            <a:r>
              <a:rPr lang="en-ID" sz="2000" dirty="0"/>
              <a:t> </a:t>
            </a:r>
            <a:r>
              <a:rPr lang="en-ID" sz="2000" dirty="0" err="1"/>
              <a:t>mengumpulkan</a:t>
            </a:r>
            <a:r>
              <a:rPr lang="en-ID" sz="2000" dirty="0"/>
              <a:t> data </a:t>
            </a:r>
            <a:r>
              <a:rPr lang="en-ID" sz="2000" dirty="0" err="1"/>
              <a:t>secara</a:t>
            </a:r>
            <a:r>
              <a:rPr lang="en-ID" sz="2000" dirty="0"/>
              <a:t> </a:t>
            </a:r>
            <a:r>
              <a:rPr lang="en-ID" sz="2000" dirty="0" err="1"/>
              <a:t>langsung</a:t>
            </a:r>
            <a:r>
              <a:rPr lang="en-ID" sz="2000" dirty="0"/>
              <a:t>, </a:t>
            </a:r>
            <a:r>
              <a:rPr lang="en-ID" sz="2000" dirty="0" err="1"/>
              <a:t>menginterpretasikannya</a:t>
            </a:r>
            <a:r>
              <a:rPr lang="en-ID" sz="2000" dirty="0"/>
              <a:t> dan </a:t>
            </a:r>
            <a:r>
              <a:rPr lang="en-ID" sz="2000" dirty="0" err="1"/>
              <a:t>menetapkan</a:t>
            </a:r>
            <a:r>
              <a:rPr lang="en-ID" sz="2000" dirty="0"/>
              <a:t> tata </a:t>
            </a:r>
            <a:r>
              <a:rPr lang="en-ID" sz="2000" dirty="0" err="1"/>
              <a:t>hubungan</a:t>
            </a:r>
            <a:r>
              <a:rPr lang="en-ID" sz="2000" dirty="0"/>
              <a:t> </a:t>
            </a:r>
            <a:r>
              <a:rPr lang="en-ID" sz="2000" dirty="0" err="1"/>
              <a:t>antara</a:t>
            </a:r>
            <a:r>
              <a:rPr lang="en-ID" sz="2000" dirty="0"/>
              <a:t> </a:t>
            </a:r>
            <a:r>
              <a:rPr lang="en-ID" sz="2000" dirty="0" err="1"/>
              <a:t>satu</a:t>
            </a:r>
            <a:r>
              <a:rPr lang="en-ID" sz="2000" dirty="0"/>
              <a:t> </a:t>
            </a:r>
            <a:r>
              <a:rPr lang="en-ID" sz="2000" dirty="0" err="1"/>
              <a:t>dengan</a:t>
            </a:r>
            <a:r>
              <a:rPr lang="en-ID" sz="2000" dirty="0"/>
              <a:t> yang </a:t>
            </a:r>
            <a:r>
              <a:rPr lang="en-ID" sz="2000" dirty="0" err="1"/>
              <a:t>lainnya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kawasan</a:t>
            </a:r>
            <a:r>
              <a:rPr lang="en-ID" sz="2000" dirty="0"/>
              <a:t> </a:t>
            </a:r>
            <a:r>
              <a:rPr lang="en-ID" sz="2000" dirty="0" err="1"/>
              <a:t>komunitas</a:t>
            </a:r>
            <a:r>
              <a:rPr lang="en-ID" sz="2000" dirty="0"/>
              <a:t> yang </a:t>
            </a:r>
            <a:r>
              <a:rPr lang="en-ID" sz="2000" dirty="0" err="1"/>
              <a:t>diteliti</a:t>
            </a:r>
            <a:r>
              <a:rPr lang="en-ID" sz="2000" dirty="0"/>
              <a:t>. </a:t>
            </a:r>
          </a:p>
          <a:p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2482546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6C737-E550-0734-C321-7E2B92394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D" sz="2800" dirty="0" err="1">
                <a:solidFill>
                  <a:schemeClr val="tx1"/>
                </a:solidFill>
              </a:rPr>
              <a:t>Menurut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Surhato</a:t>
            </a:r>
            <a:r>
              <a:rPr lang="en-ID" sz="2800" dirty="0">
                <a:solidFill>
                  <a:schemeClr val="tx1"/>
                </a:solidFill>
              </a:rPr>
              <a:t> (2005:82), </a:t>
            </a:r>
            <a:r>
              <a:rPr lang="en-ID" sz="2800" dirty="0" err="1">
                <a:solidFill>
                  <a:schemeClr val="tx1"/>
                </a:solidFill>
              </a:rPr>
              <a:t>ada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tiga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alasan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diperlukan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pendekatan</a:t>
            </a:r>
            <a:r>
              <a:rPr lang="en-ID" sz="2800" dirty="0">
                <a:solidFill>
                  <a:schemeClr val="tx1"/>
                </a:solidFill>
              </a:rPr>
              <a:t> yang </a:t>
            </a:r>
            <a:r>
              <a:rPr lang="en-ID" sz="2800" dirty="0" err="1">
                <a:solidFill>
                  <a:schemeClr val="tx1"/>
                </a:solidFill>
              </a:rPr>
              <a:t>sistematik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dalam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melakukan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pemetaan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sosial</a:t>
            </a:r>
            <a:r>
              <a:rPr lang="en-ID" sz="2800" dirty="0">
                <a:solidFill>
                  <a:schemeClr val="tx1"/>
                </a:solidFill>
              </a:rPr>
              <a:t> di </a:t>
            </a:r>
            <a:r>
              <a:rPr lang="en-ID" sz="2800" dirty="0" err="1">
                <a:solidFill>
                  <a:schemeClr val="tx1"/>
                </a:solidFill>
              </a:rPr>
              <a:t>masyarakat</a:t>
            </a:r>
            <a:r>
              <a:rPr lang="en-ID" sz="2800" dirty="0">
                <a:solidFill>
                  <a:schemeClr val="tx1"/>
                </a:solidFill>
              </a:rPr>
              <a:t>,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2D2693-385E-E0D7-F3EF-E22F190152B5}"/>
              </a:ext>
            </a:extLst>
          </p:cNvPr>
          <p:cNvCxnSpPr>
            <a:cxnSpLocks/>
          </p:cNvCxnSpPr>
          <p:nvPr/>
        </p:nvCxnSpPr>
        <p:spPr>
          <a:xfrm>
            <a:off x="1097280" y="3068877"/>
            <a:ext cx="10058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1C954F6-02EF-6181-7D68-D1CF923E7B53}"/>
              </a:ext>
            </a:extLst>
          </p:cNvPr>
          <p:cNvSpPr/>
          <p:nvPr/>
        </p:nvSpPr>
        <p:spPr>
          <a:xfrm>
            <a:off x="1036320" y="2592888"/>
            <a:ext cx="2617940" cy="2956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D" sz="2000" dirty="0">
              <a:solidFill>
                <a:schemeClr val="tx1"/>
              </a:solidFill>
            </a:endParaRPr>
          </a:p>
          <a:p>
            <a:r>
              <a:rPr lang="en-ID" sz="2000" dirty="0" err="1">
                <a:solidFill>
                  <a:schemeClr val="tx1"/>
                </a:solidFill>
              </a:rPr>
              <a:t>Pandangan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mengenai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manusia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dalam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lingkungannya</a:t>
            </a:r>
            <a:r>
              <a:rPr lang="en-ID" sz="2000" dirty="0">
                <a:solidFill>
                  <a:schemeClr val="tx1"/>
                </a:solidFill>
              </a:rPr>
              <a:t> (the person in environment).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3DF9A5-3A7A-D4E6-C9CC-3E118171DFF4}"/>
              </a:ext>
            </a:extLst>
          </p:cNvPr>
          <p:cNvSpPr/>
          <p:nvPr/>
        </p:nvSpPr>
        <p:spPr>
          <a:xfrm>
            <a:off x="4738178" y="2592888"/>
            <a:ext cx="2776603" cy="2956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D" dirty="0"/>
          </a:p>
          <a:p>
            <a:r>
              <a:rPr lang="en-ID" sz="2000" dirty="0" err="1">
                <a:solidFill>
                  <a:schemeClr val="tx1"/>
                </a:solidFill>
              </a:rPr>
              <a:t>Pengembangan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masyarakat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memerlukan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pemahaman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mengenai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sejarah</a:t>
            </a:r>
            <a:r>
              <a:rPr lang="en-ID" sz="2000" dirty="0">
                <a:solidFill>
                  <a:schemeClr val="tx1"/>
                </a:solidFill>
              </a:rPr>
              <a:t> dan </a:t>
            </a:r>
            <a:r>
              <a:rPr lang="en-ID" sz="2000" dirty="0" err="1">
                <a:solidFill>
                  <a:schemeClr val="tx1"/>
                </a:solidFill>
              </a:rPr>
              <a:t>perkembangan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suatu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masyarakat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08A645-7B85-EA02-9645-EDE0D8628206}"/>
              </a:ext>
            </a:extLst>
          </p:cNvPr>
          <p:cNvSpPr/>
          <p:nvPr/>
        </p:nvSpPr>
        <p:spPr>
          <a:xfrm>
            <a:off x="8379077" y="2580362"/>
            <a:ext cx="2776603" cy="2956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2000" dirty="0">
                <a:solidFill>
                  <a:schemeClr val="tx1"/>
                </a:solidFill>
              </a:rPr>
              <a:t>Masyarakat </a:t>
            </a:r>
            <a:r>
              <a:rPr lang="en-ID" sz="2000" dirty="0" err="1">
                <a:solidFill>
                  <a:schemeClr val="tx1"/>
                </a:solidFill>
              </a:rPr>
              <a:t>secara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konstan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dapat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berubah</a:t>
            </a:r>
            <a:r>
              <a:rPr lang="en-ID" sz="2000" dirty="0">
                <a:solidFill>
                  <a:schemeClr val="tx1"/>
                </a:solidFill>
              </a:rPr>
              <a:t>. </a:t>
            </a:r>
            <a:r>
              <a:rPr lang="en-ID" sz="2000" dirty="0" err="1">
                <a:solidFill>
                  <a:schemeClr val="tx1"/>
                </a:solidFill>
              </a:rPr>
              <a:t>Individu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maupun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kelompok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bergerak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dalam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perubahan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kekuasaan</a:t>
            </a:r>
            <a:r>
              <a:rPr lang="en-ID" sz="2000" dirty="0">
                <a:solidFill>
                  <a:schemeClr val="tx1"/>
                </a:solidFill>
              </a:rPr>
              <a:t>, </a:t>
            </a:r>
            <a:r>
              <a:rPr lang="en-ID" sz="2000" dirty="0" err="1">
                <a:solidFill>
                  <a:schemeClr val="tx1"/>
                </a:solidFill>
              </a:rPr>
              <a:t>struktur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ekonomi</a:t>
            </a:r>
            <a:r>
              <a:rPr lang="en-ID" sz="2000" dirty="0">
                <a:solidFill>
                  <a:schemeClr val="tx1"/>
                </a:solidFill>
              </a:rPr>
              <a:t>, </a:t>
            </a:r>
            <a:r>
              <a:rPr lang="en-ID" sz="2000" dirty="0" err="1">
                <a:solidFill>
                  <a:schemeClr val="tx1"/>
                </a:solidFill>
              </a:rPr>
              <a:t>sumber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pendanaan</a:t>
            </a:r>
            <a:r>
              <a:rPr lang="en-ID" sz="2000" dirty="0">
                <a:solidFill>
                  <a:schemeClr val="tx1"/>
                </a:solidFill>
              </a:rPr>
              <a:t> dan </a:t>
            </a:r>
            <a:r>
              <a:rPr lang="en-ID" sz="2000" dirty="0" err="1">
                <a:solidFill>
                  <a:schemeClr val="tx1"/>
                </a:solidFill>
              </a:rPr>
              <a:t>peranan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penduduk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16F6A5-1A23-E760-6105-171100B139A9}"/>
              </a:ext>
            </a:extLst>
          </p:cNvPr>
          <p:cNvSpPr txBox="1"/>
          <p:nvPr/>
        </p:nvSpPr>
        <p:spPr>
          <a:xfrm>
            <a:off x="830205" y="5714379"/>
            <a:ext cx="107630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Pemetaan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sosial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memiliki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peranan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penting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dalam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penggalian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informasi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tepat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untuk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kebutuhan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suatu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desa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mengenai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potensi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dan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masalah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yang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ada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di wilayah </a:t>
            </a:r>
            <a:r>
              <a:rPr lang="en-ID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tersebut</a:t>
            </a:r>
            <a:r>
              <a:rPr lang="en-ID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94164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327DB-5B2C-70A5-0555-AB7EC9E75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8CB53-50BF-7866-6EDA-064F9E082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03329"/>
            <a:ext cx="10058400" cy="760329"/>
          </a:xfrm>
        </p:spPr>
        <p:txBody>
          <a:bodyPr>
            <a:noAutofit/>
          </a:bodyPr>
          <a:lstStyle/>
          <a:p>
            <a:r>
              <a:rPr lang="en-ID" b="1" dirty="0"/>
              <a:t>Masalah Sosial </a:t>
            </a:r>
            <a:endParaRPr lang="en-ID" sz="28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072BF3-2335-BD95-79D3-B84899A6B107}"/>
              </a:ext>
            </a:extLst>
          </p:cNvPr>
          <p:cNvSpPr txBox="1"/>
          <p:nvPr/>
        </p:nvSpPr>
        <p:spPr>
          <a:xfrm>
            <a:off x="1097280" y="2151727"/>
            <a:ext cx="100583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Menurut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Soetomo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(2010),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masalah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sosial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adalah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suatu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kondisi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yang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tidak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diinginkan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terjadi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oleh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sebagian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besar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dari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warga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masyarakat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yang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mengandung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empat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komponen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yaitu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Kondisi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tersebut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merupakan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masalah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yang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bertahan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untuk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suatu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periode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waktu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tertentu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Dirasakan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dapat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menyebabkan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berbagai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kerugian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fisik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dan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nonfisik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baik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pada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individu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maupun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masyarakat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Merupakan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pelanggaran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terhadap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nilainilai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atau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standar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sosial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dari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salah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satu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atau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beberapa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sendi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kehidupan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masyarakat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Menimbulkan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kebutuhan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ID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pemecahan</a:t>
            </a:r>
            <a:r>
              <a:rPr lang="en-ID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7618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ACA93-DC23-FDE5-145E-D513CAF3A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51F6F-097A-CD10-EF1C-693D530D4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03329"/>
            <a:ext cx="10058400" cy="760329"/>
          </a:xfrm>
        </p:spPr>
        <p:txBody>
          <a:bodyPr>
            <a:noAutofit/>
          </a:bodyPr>
          <a:lstStyle/>
          <a:p>
            <a:r>
              <a:rPr lang="en-ID" sz="3200" dirty="0" err="1"/>
              <a:t>Terdapat</a:t>
            </a:r>
            <a:r>
              <a:rPr lang="en-ID" sz="3200" dirty="0"/>
              <a:t> </a:t>
            </a:r>
            <a:r>
              <a:rPr lang="en-ID" sz="3200" dirty="0" err="1"/>
              <a:t>empat</a:t>
            </a:r>
            <a:r>
              <a:rPr lang="en-ID" sz="3200" dirty="0"/>
              <a:t> </a:t>
            </a:r>
            <a:r>
              <a:rPr lang="en-ID" sz="3200" dirty="0" err="1"/>
              <a:t>jenis</a:t>
            </a:r>
            <a:r>
              <a:rPr lang="en-ID" sz="3200" dirty="0"/>
              <a:t> </a:t>
            </a:r>
            <a:r>
              <a:rPr lang="en-ID" sz="3200" dirty="0" err="1"/>
              <a:t>faktor</a:t>
            </a:r>
            <a:r>
              <a:rPr lang="en-ID" sz="3200" dirty="0"/>
              <a:t> yang </a:t>
            </a:r>
            <a:r>
              <a:rPr lang="en-ID" sz="3200" dirty="0" err="1"/>
              <a:t>menjadi</a:t>
            </a:r>
            <a:r>
              <a:rPr lang="en-ID" sz="3200" dirty="0"/>
              <a:t> </a:t>
            </a:r>
            <a:r>
              <a:rPr lang="en-ID" sz="3200" dirty="0" err="1"/>
              <a:t>penyebab</a:t>
            </a:r>
            <a:r>
              <a:rPr lang="en-ID" sz="3200" dirty="0"/>
              <a:t> </a:t>
            </a:r>
            <a:r>
              <a:rPr lang="en-ID" sz="3200" dirty="0" err="1"/>
              <a:t>terjadinya</a:t>
            </a:r>
            <a:r>
              <a:rPr lang="en-ID" sz="3200" dirty="0"/>
              <a:t> </a:t>
            </a:r>
            <a:r>
              <a:rPr lang="en-ID" sz="3200" dirty="0" err="1"/>
              <a:t>masalah</a:t>
            </a:r>
            <a:r>
              <a:rPr lang="en-ID" sz="3200" dirty="0"/>
              <a:t> </a:t>
            </a:r>
            <a:r>
              <a:rPr lang="en-ID" sz="3200" dirty="0" err="1"/>
              <a:t>sosial</a:t>
            </a:r>
            <a:r>
              <a:rPr lang="en-ID" sz="3200" dirty="0"/>
              <a:t>, </a:t>
            </a:r>
            <a:r>
              <a:rPr lang="en-ID" sz="3200" dirty="0" err="1"/>
              <a:t>yaitu</a:t>
            </a:r>
            <a:r>
              <a:rPr lang="en-ID" sz="3200" dirty="0"/>
              <a:t>: </a:t>
            </a:r>
            <a:endParaRPr lang="en-ID" sz="16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2E024-7E68-CA20-52E5-DF54CB006CBF}"/>
              </a:ext>
            </a:extLst>
          </p:cNvPr>
          <p:cNvSpPr txBox="1"/>
          <p:nvPr/>
        </p:nvSpPr>
        <p:spPr>
          <a:xfrm>
            <a:off x="1097280" y="2151727"/>
            <a:ext cx="1005839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ID" sz="2000" dirty="0"/>
          </a:p>
          <a:p>
            <a:pPr marL="342900" indent="-342900">
              <a:buFont typeface="+mj-lt"/>
              <a:buAutoNum type="arabicPeriod"/>
            </a:pPr>
            <a:r>
              <a:rPr lang="en-ID" sz="2000" dirty="0"/>
              <a:t>Faktor </a:t>
            </a:r>
            <a:r>
              <a:rPr lang="en-ID" sz="2000" dirty="0" err="1"/>
              <a:t>ekonomi</a:t>
            </a:r>
            <a:r>
              <a:rPr lang="en-ID" sz="2000" dirty="0"/>
              <a:t> : </a:t>
            </a:r>
            <a:r>
              <a:rPr lang="en-ID" sz="2000" dirty="0" err="1"/>
              <a:t>kemiskinan</a:t>
            </a:r>
            <a:r>
              <a:rPr lang="en-ID" sz="2000" dirty="0"/>
              <a:t>, </a:t>
            </a:r>
            <a:r>
              <a:rPr lang="en-ID" sz="2000" dirty="0" err="1"/>
              <a:t>pengangguran</a:t>
            </a:r>
            <a:r>
              <a:rPr lang="en-ID" sz="2000" dirty="0"/>
              <a:t> Faktor </a:t>
            </a:r>
            <a:r>
              <a:rPr lang="en-ID" sz="2000" dirty="0" err="1"/>
              <a:t>budaya</a:t>
            </a:r>
            <a:r>
              <a:rPr lang="en-ID" sz="20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000" dirty="0" err="1"/>
              <a:t>Kebudayaan</a:t>
            </a:r>
            <a:r>
              <a:rPr lang="en-ID" sz="2000" dirty="0"/>
              <a:t> yang </a:t>
            </a:r>
            <a:r>
              <a:rPr lang="en-ID" sz="2000" dirty="0" err="1"/>
              <a:t>semakin</a:t>
            </a:r>
            <a:r>
              <a:rPr lang="en-ID" sz="2000" dirty="0"/>
              <a:t> </a:t>
            </a:r>
            <a:r>
              <a:rPr lang="en-ID" sz="2000" dirty="0" err="1"/>
              <a:t>berkembang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masyarakat</a:t>
            </a:r>
            <a:r>
              <a:rPr lang="en-ID" sz="2000" dirty="0"/>
              <a:t> </a:t>
            </a:r>
            <a:r>
              <a:rPr lang="en-ID" sz="2000" dirty="0" err="1"/>
              <a:t>akan</a:t>
            </a:r>
            <a:r>
              <a:rPr lang="en-ID" sz="2000" dirty="0"/>
              <a:t> </a:t>
            </a:r>
            <a:r>
              <a:rPr lang="en-ID" sz="2000" dirty="0" err="1"/>
              <a:t>memiliki</a:t>
            </a:r>
            <a:r>
              <a:rPr lang="en-ID" sz="2000" dirty="0"/>
              <a:t> </a:t>
            </a:r>
            <a:r>
              <a:rPr lang="en-ID" sz="2000" dirty="0" err="1"/>
              <a:t>peran</a:t>
            </a:r>
            <a:r>
              <a:rPr lang="en-ID" sz="2000" dirty="0"/>
              <a:t> yang </a:t>
            </a:r>
            <a:r>
              <a:rPr lang="en-ID" sz="2000" dirty="0" err="1"/>
              <a:t>dapat</a:t>
            </a:r>
            <a:r>
              <a:rPr lang="en-ID" sz="2000" dirty="0"/>
              <a:t> </a:t>
            </a:r>
            <a:r>
              <a:rPr lang="en-ID" sz="2000" dirty="0" err="1"/>
              <a:t>menimbulkan</a:t>
            </a:r>
            <a:r>
              <a:rPr lang="en-ID" sz="2000" dirty="0"/>
              <a:t> </a:t>
            </a:r>
            <a:r>
              <a:rPr lang="en-ID" sz="2000" dirty="0" err="1"/>
              <a:t>suatu</a:t>
            </a:r>
            <a:r>
              <a:rPr lang="en-ID" sz="2000" dirty="0"/>
              <a:t> </a:t>
            </a:r>
            <a:r>
              <a:rPr lang="en-ID" sz="2000" dirty="0" err="1"/>
              <a:t>masalah</a:t>
            </a:r>
            <a:r>
              <a:rPr lang="en-ID" sz="2000" dirty="0"/>
              <a:t> </a:t>
            </a:r>
            <a:r>
              <a:rPr lang="en-ID" sz="2000" dirty="0" err="1"/>
              <a:t>sosial</a:t>
            </a:r>
            <a:r>
              <a:rPr lang="en-ID" sz="2000" dirty="0"/>
              <a:t>, </a:t>
            </a:r>
            <a:r>
              <a:rPr lang="en-ID" sz="2000" dirty="0" err="1"/>
              <a:t>seperti</a:t>
            </a:r>
            <a:r>
              <a:rPr lang="en-ID" sz="2000" dirty="0"/>
              <a:t> </a:t>
            </a:r>
            <a:r>
              <a:rPr lang="en-ID" sz="2000" dirty="0" err="1"/>
              <a:t>perceraian</a:t>
            </a:r>
            <a:r>
              <a:rPr lang="en-ID" sz="2000" dirty="0"/>
              <a:t>, </a:t>
            </a:r>
            <a:r>
              <a:rPr lang="en-ID" sz="2000" dirty="0" err="1"/>
              <a:t>pernikahan</a:t>
            </a:r>
            <a:r>
              <a:rPr lang="en-ID" sz="2000" dirty="0"/>
              <a:t> </a:t>
            </a:r>
            <a:r>
              <a:rPr lang="en-ID" sz="2000" dirty="0" err="1"/>
              <a:t>usia</a:t>
            </a:r>
            <a:r>
              <a:rPr lang="en-ID" sz="2000" dirty="0"/>
              <a:t> </a:t>
            </a:r>
            <a:r>
              <a:rPr lang="en-ID" sz="2000" dirty="0" err="1"/>
              <a:t>dini</a:t>
            </a:r>
            <a:r>
              <a:rPr lang="en-ID" sz="2000" dirty="0"/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000" dirty="0"/>
              <a:t>Faktor </a:t>
            </a:r>
            <a:r>
              <a:rPr lang="en-ID" sz="2000" dirty="0" err="1"/>
              <a:t>bioloogis</a:t>
            </a:r>
            <a:r>
              <a:rPr lang="en-ID" sz="2000" dirty="0"/>
              <a:t> Dalam </a:t>
            </a:r>
            <a:r>
              <a:rPr lang="en-ID" sz="2000" dirty="0" err="1"/>
              <a:t>faktor</a:t>
            </a:r>
            <a:r>
              <a:rPr lang="en-ID" sz="2000" dirty="0"/>
              <a:t> </a:t>
            </a:r>
            <a:r>
              <a:rPr lang="en-ID" sz="2000" dirty="0" err="1"/>
              <a:t>biologis</a:t>
            </a:r>
            <a:r>
              <a:rPr lang="en-ID" sz="2000" dirty="0"/>
              <a:t>, </a:t>
            </a:r>
            <a:r>
              <a:rPr lang="en-ID" sz="2000" dirty="0" err="1"/>
              <a:t>masalah</a:t>
            </a:r>
            <a:r>
              <a:rPr lang="en-ID" sz="2000" dirty="0"/>
              <a:t> </a:t>
            </a:r>
            <a:r>
              <a:rPr lang="en-ID" sz="2000" dirty="0" err="1"/>
              <a:t>sosial</a:t>
            </a:r>
            <a:r>
              <a:rPr lang="en-ID" sz="2000" dirty="0"/>
              <a:t> yang </a:t>
            </a:r>
            <a:r>
              <a:rPr lang="en-ID" sz="2000" dirty="0" err="1"/>
              <a:t>terjadi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kurang</a:t>
            </a:r>
            <a:r>
              <a:rPr lang="en-ID" sz="2000" dirty="0"/>
              <a:t> </a:t>
            </a:r>
            <a:r>
              <a:rPr lang="en-ID" sz="2000" dirty="0" err="1"/>
              <a:t>gizi</a:t>
            </a:r>
            <a:r>
              <a:rPr lang="en-ID" sz="2000" dirty="0"/>
              <a:t>, </a:t>
            </a:r>
            <a:r>
              <a:rPr lang="en-ID" sz="2000" dirty="0" err="1"/>
              <a:t>penyakit</a:t>
            </a:r>
            <a:r>
              <a:rPr lang="en-ID" sz="2000" dirty="0"/>
              <a:t> </a:t>
            </a:r>
            <a:r>
              <a:rPr lang="en-ID" sz="2000" dirty="0" err="1"/>
              <a:t>menular</a:t>
            </a:r>
            <a:r>
              <a:rPr lang="en-ID" sz="2000" dirty="0"/>
              <a:t> dan lain-lain. 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000" dirty="0"/>
              <a:t>Faktor </a:t>
            </a:r>
            <a:r>
              <a:rPr lang="en-ID" sz="2000" dirty="0" err="1"/>
              <a:t>psikologis</a:t>
            </a:r>
            <a:r>
              <a:rPr lang="en-ID" sz="2000" dirty="0"/>
              <a:t>, </a:t>
            </a:r>
            <a:r>
              <a:rPr lang="en-ID" sz="2000" dirty="0" err="1"/>
              <a:t>masalah</a:t>
            </a:r>
            <a:r>
              <a:rPr lang="en-ID" sz="2000" dirty="0"/>
              <a:t> </a:t>
            </a:r>
            <a:r>
              <a:rPr lang="en-ID" sz="2000" dirty="0" err="1"/>
              <a:t>sosial</a:t>
            </a:r>
            <a:r>
              <a:rPr lang="en-ID" sz="2000" dirty="0"/>
              <a:t> </a:t>
            </a:r>
            <a:r>
              <a:rPr lang="en-ID" sz="2000" dirty="0" err="1"/>
              <a:t>dapat</a:t>
            </a:r>
            <a:r>
              <a:rPr lang="en-ID" sz="2000" dirty="0"/>
              <a:t> </a:t>
            </a:r>
            <a:r>
              <a:rPr lang="en-ID" sz="2000" dirty="0" err="1"/>
              <a:t>terjadi</a:t>
            </a:r>
            <a:r>
              <a:rPr lang="en-ID" sz="2000" dirty="0"/>
              <a:t> </a:t>
            </a:r>
            <a:r>
              <a:rPr lang="en-ID" sz="2000" dirty="0" err="1"/>
              <a:t>kepada</a:t>
            </a:r>
            <a:r>
              <a:rPr lang="en-ID" sz="2000" dirty="0"/>
              <a:t> </a:t>
            </a:r>
            <a:r>
              <a:rPr lang="en-ID" sz="2000" dirty="0" err="1"/>
              <a:t>masyarakat</a:t>
            </a:r>
            <a:r>
              <a:rPr lang="en-ID" sz="2000" dirty="0"/>
              <a:t> </a:t>
            </a:r>
            <a:r>
              <a:rPr lang="en-ID" sz="2000" dirty="0" err="1"/>
              <a:t>dengan</a:t>
            </a:r>
            <a:r>
              <a:rPr lang="en-ID" sz="2000" dirty="0"/>
              <a:t> </a:t>
            </a:r>
            <a:r>
              <a:rPr lang="en-ID" sz="2000" dirty="0" err="1"/>
              <a:t>psikologis</a:t>
            </a:r>
            <a:r>
              <a:rPr lang="en-ID" sz="2000" dirty="0"/>
              <a:t> yang </a:t>
            </a:r>
            <a:r>
              <a:rPr lang="en-ID" sz="2000" dirty="0" err="1"/>
              <a:t>lemah</a:t>
            </a:r>
            <a:r>
              <a:rPr lang="en-ID" sz="2000" dirty="0"/>
              <a:t> yang </a:t>
            </a:r>
            <a:r>
              <a:rPr lang="en-ID" sz="2000" dirty="0" err="1"/>
              <a:t>biasanya</a:t>
            </a:r>
            <a:r>
              <a:rPr lang="en-ID" sz="2000" dirty="0"/>
              <a:t> </a:t>
            </a:r>
            <a:r>
              <a:rPr lang="en-ID" sz="2000" dirty="0" err="1"/>
              <a:t>muncul</a:t>
            </a:r>
            <a:r>
              <a:rPr lang="en-ID" sz="2000" dirty="0"/>
              <a:t> </a:t>
            </a:r>
            <a:r>
              <a:rPr lang="en-ID" sz="2000" dirty="0" err="1"/>
              <a:t>jika</a:t>
            </a:r>
            <a:r>
              <a:rPr lang="en-ID" sz="2000" dirty="0"/>
              <a:t> </a:t>
            </a:r>
            <a:r>
              <a:rPr lang="en-ID" sz="2000" dirty="0" err="1"/>
              <a:t>beban</a:t>
            </a:r>
            <a:r>
              <a:rPr lang="en-ID" sz="2000" dirty="0"/>
              <a:t> </a:t>
            </a:r>
            <a:r>
              <a:rPr lang="en-ID" sz="2000" dirty="0" err="1"/>
              <a:t>hidup</a:t>
            </a:r>
            <a:r>
              <a:rPr lang="en-ID" sz="2000" dirty="0"/>
              <a:t> yang </a:t>
            </a:r>
            <a:r>
              <a:rPr lang="en-ID" sz="2000" dirty="0" err="1"/>
              <a:t>dirasakan</a:t>
            </a:r>
            <a:r>
              <a:rPr lang="en-ID" sz="2000" dirty="0"/>
              <a:t> </a:t>
            </a:r>
            <a:r>
              <a:rPr lang="en-ID" sz="2000" dirty="0" err="1"/>
              <a:t>masyarakat</a:t>
            </a:r>
            <a:r>
              <a:rPr lang="en-ID" sz="2000" dirty="0"/>
              <a:t> </a:t>
            </a:r>
            <a:r>
              <a:rPr lang="en-ID" sz="2000" dirty="0" err="1"/>
              <a:t>berat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hal</a:t>
            </a:r>
            <a:r>
              <a:rPr lang="en-ID" sz="2000" dirty="0"/>
              <a:t> yang </a:t>
            </a:r>
            <a:r>
              <a:rPr lang="en-ID" sz="2000" dirty="0" err="1"/>
              <a:t>membuat</a:t>
            </a:r>
            <a:r>
              <a:rPr lang="en-ID" sz="2000" dirty="0"/>
              <a:t> stress yang </a:t>
            </a:r>
            <a:r>
              <a:rPr lang="en-ID" sz="2000" dirty="0" err="1"/>
              <a:t>akhirnya</a:t>
            </a:r>
            <a:r>
              <a:rPr lang="en-ID" sz="2000" dirty="0"/>
              <a:t> </a:t>
            </a:r>
            <a:r>
              <a:rPr lang="en-ID" sz="2000" dirty="0" err="1"/>
              <a:t>akan</a:t>
            </a:r>
            <a:r>
              <a:rPr lang="en-ID" sz="2000" dirty="0"/>
              <a:t> </a:t>
            </a:r>
            <a:r>
              <a:rPr lang="en-ID" sz="2000" dirty="0" err="1"/>
              <a:t>menimbulkan</a:t>
            </a:r>
            <a:r>
              <a:rPr lang="en-ID" sz="2000" dirty="0"/>
              <a:t> </a:t>
            </a:r>
            <a:r>
              <a:rPr lang="en-ID" sz="2000" dirty="0" err="1"/>
              <a:t>luapan</a:t>
            </a:r>
            <a:r>
              <a:rPr lang="en-ID" sz="2000" dirty="0"/>
              <a:t> </a:t>
            </a:r>
            <a:r>
              <a:rPr lang="en-ID" sz="2000" dirty="0" err="1"/>
              <a:t>emosi</a:t>
            </a:r>
            <a:r>
              <a:rPr lang="en-ID" sz="2000" dirty="0"/>
              <a:t> yang </a:t>
            </a:r>
            <a:r>
              <a:rPr lang="en-ID" sz="2000" dirty="0" err="1"/>
              <a:t>akan</a:t>
            </a:r>
            <a:r>
              <a:rPr lang="en-ID" sz="2000" dirty="0"/>
              <a:t> </a:t>
            </a:r>
            <a:r>
              <a:rPr lang="en-ID" sz="2000" dirty="0" err="1"/>
              <a:t>berakibat</a:t>
            </a:r>
            <a:r>
              <a:rPr lang="en-ID" sz="2000" dirty="0"/>
              <a:t> pada </a:t>
            </a:r>
            <a:r>
              <a:rPr lang="en-ID" sz="2000" dirty="0" err="1"/>
              <a:t>konflik</a:t>
            </a:r>
            <a:r>
              <a:rPr lang="en-ID" sz="2000" dirty="0"/>
              <a:t> </a:t>
            </a:r>
            <a:r>
              <a:rPr lang="en-ID" sz="2000" dirty="0" err="1"/>
              <a:t>antar</a:t>
            </a:r>
            <a:r>
              <a:rPr lang="en-ID" sz="2000" dirty="0"/>
              <a:t> </a:t>
            </a:r>
            <a:r>
              <a:rPr lang="en-ID" sz="2000" dirty="0" err="1"/>
              <a:t>anggota</a:t>
            </a:r>
            <a:r>
              <a:rPr lang="en-ID" sz="2000" dirty="0"/>
              <a:t> </a:t>
            </a:r>
            <a:r>
              <a:rPr lang="en-ID" sz="2000" dirty="0" err="1"/>
              <a:t>masyarakat</a:t>
            </a:r>
            <a:r>
              <a:rPr lang="en-ID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00247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E2A55-E113-C5B6-85F0-E7BCD959D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4C6CC-AD8C-F1B7-C70D-B2763D618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03329"/>
            <a:ext cx="10058400" cy="760329"/>
          </a:xfrm>
        </p:spPr>
        <p:txBody>
          <a:bodyPr>
            <a:noAutofit/>
          </a:bodyPr>
          <a:lstStyle/>
          <a:p>
            <a:r>
              <a:rPr lang="en-ID" sz="2000" dirty="0"/>
              <a:t>Faktor-</a:t>
            </a:r>
            <a:r>
              <a:rPr lang="en-ID" sz="2000" dirty="0" err="1"/>
              <a:t>faktor</a:t>
            </a:r>
            <a:r>
              <a:rPr lang="en-ID" sz="2000" dirty="0"/>
              <a:t> yang </a:t>
            </a:r>
            <a:r>
              <a:rPr lang="en-ID" sz="2000" dirty="0" err="1"/>
              <a:t>dapat</a:t>
            </a:r>
            <a:r>
              <a:rPr lang="en-ID" sz="2000" dirty="0"/>
              <a:t> </a:t>
            </a:r>
            <a:r>
              <a:rPr lang="en-ID" sz="2000" dirty="0" err="1"/>
              <a:t>menimbulkan</a:t>
            </a:r>
            <a:r>
              <a:rPr lang="en-ID" sz="2000" dirty="0"/>
              <a:t> </a:t>
            </a:r>
            <a:r>
              <a:rPr lang="en-ID" sz="2000" dirty="0" err="1"/>
              <a:t>adanya</a:t>
            </a:r>
            <a:r>
              <a:rPr lang="en-ID" sz="2000" dirty="0"/>
              <a:t> </a:t>
            </a:r>
            <a:r>
              <a:rPr lang="en-ID" sz="2000" dirty="0" err="1"/>
              <a:t>masalah</a:t>
            </a:r>
            <a:r>
              <a:rPr lang="en-ID" sz="2000" dirty="0"/>
              <a:t> </a:t>
            </a:r>
            <a:r>
              <a:rPr lang="en-ID" sz="2000" dirty="0" err="1"/>
              <a:t>sosial</a:t>
            </a:r>
            <a:r>
              <a:rPr lang="en-ID" sz="2000" dirty="0"/>
              <a:t> </a:t>
            </a:r>
            <a:r>
              <a:rPr lang="en-ID" sz="2000" dirty="0" err="1"/>
              <a:t>jika</a:t>
            </a:r>
            <a:r>
              <a:rPr lang="en-ID" sz="2000" dirty="0"/>
              <a:t> </a:t>
            </a:r>
            <a:r>
              <a:rPr lang="en-ID" sz="2000" dirty="0" err="1"/>
              <a:t>tidak</a:t>
            </a:r>
            <a:r>
              <a:rPr lang="en-ID" sz="2000" dirty="0"/>
              <a:t> </a:t>
            </a:r>
            <a:r>
              <a:rPr lang="en-ID" sz="2000" dirty="0" err="1"/>
              <a:t>dapat</a:t>
            </a:r>
            <a:r>
              <a:rPr lang="en-ID" sz="2000" dirty="0"/>
              <a:t> </a:t>
            </a:r>
            <a:r>
              <a:rPr lang="en-ID" sz="2000" dirty="0" err="1"/>
              <a:t>diatasi</a:t>
            </a:r>
            <a:r>
              <a:rPr lang="en-ID" sz="2000" dirty="0"/>
              <a:t> </a:t>
            </a:r>
            <a:r>
              <a:rPr lang="en-ID" sz="2000" dirty="0" err="1"/>
              <a:t>akan</a:t>
            </a:r>
            <a:r>
              <a:rPr lang="en-ID" sz="2000" dirty="0"/>
              <a:t> </a:t>
            </a:r>
            <a:r>
              <a:rPr lang="en-ID" sz="2000" dirty="0" err="1"/>
              <a:t>menimbulkan</a:t>
            </a:r>
            <a:r>
              <a:rPr lang="en-ID" sz="2000" dirty="0"/>
              <a:t> </a:t>
            </a:r>
            <a:r>
              <a:rPr lang="en-ID" sz="2000" dirty="0" err="1"/>
              <a:t>dampak</a:t>
            </a:r>
            <a:r>
              <a:rPr lang="en-ID" sz="2000" dirty="0"/>
              <a:t> </a:t>
            </a:r>
            <a:r>
              <a:rPr lang="en-ID" sz="2000" dirty="0" err="1"/>
              <a:t>bagi</a:t>
            </a:r>
            <a:r>
              <a:rPr lang="en-ID" sz="2000" dirty="0"/>
              <a:t> </a:t>
            </a:r>
            <a:r>
              <a:rPr lang="en-ID" sz="2000" dirty="0" err="1"/>
              <a:t>masyarakat</a:t>
            </a:r>
            <a:r>
              <a:rPr lang="en-ID" sz="2000" dirty="0"/>
              <a:t>. </a:t>
            </a:r>
            <a:r>
              <a:rPr lang="en-ID" sz="2000" dirty="0" err="1"/>
              <a:t>Dampak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</a:t>
            </a:r>
            <a:r>
              <a:rPr lang="en-ID" sz="2000" dirty="0" err="1"/>
              <a:t>adanya</a:t>
            </a:r>
            <a:r>
              <a:rPr lang="en-ID" sz="2000" dirty="0"/>
              <a:t> </a:t>
            </a:r>
            <a:r>
              <a:rPr lang="en-ID" sz="2000" dirty="0" err="1"/>
              <a:t>masalah</a:t>
            </a:r>
            <a:r>
              <a:rPr lang="en-ID" sz="2000" dirty="0"/>
              <a:t> </a:t>
            </a:r>
            <a:r>
              <a:rPr lang="en-ID" sz="2000" dirty="0" err="1"/>
              <a:t>sosial</a:t>
            </a:r>
            <a:r>
              <a:rPr lang="en-ID" sz="2000" dirty="0"/>
              <a:t> di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masyarakat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sebagai</a:t>
            </a:r>
            <a:r>
              <a:rPr lang="en-ID" sz="2000" dirty="0"/>
              <a:t> </a:t>
            </a:r>
            <a:r>
              <a:rPr lang="en-ID" sz="2000" dirty="0" err="1"/>
              <a:t>berikut</a:t>
            </a:r>
            <a:r>
              <a:rPr lang="en-ID" sz="2000" dirty="0"/>
              <a:t>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A7C02A-EA08-21CC-BDD0-44CE937EDDA6}"/>
              </a:ext>
            </a:extLst>
          </p:cNvPr>
          <p:cNvSpPr txBox="1"/>
          <p:nvPr/>
        </p:nvSpPr>
        <p:spPr>
          <a:xfrm>
            <a:off x="1097280" y="2151727"/>
            <a:ext cx="1005839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D" sz="2000" dirty="0" err="1"/>
              <a:t>Terjadi</a:t>
            </a:r>
            <a:r>
              <a:rPr lang="en-ID" sz="2000" dirty="0"/>
              <a:t> </a:t>
            </a:r>
            <a:r>
              <a:rPr lang="en-ID" sz="2000" dirty="0" err="1"/>
              <a:t>peningkatan</a:t>
            </a:r>
            <a:r>
              <a:rPr lang="en-ID" sz="2000" dirty="0"/>
              <a:t> </a:t>
            </a:r>
            <a:r>
              <a:rPr lang="en-ID" sz="2000" dirty="0" err="1"/>
              <a:t>tindakan</a:t>
            </a:r>
            <a:r>
              <a:rPr lang="en-ID" sz="2000" dirty="0"/>
              <a:t> </a:t>
            </a:r>
            <a:r>
              <a:rPr lang="en-ID" sz="2000" dirty="0" err="1"/>
              <a:t>kriminalitas</a:t>
            </a:r>
            <a:r>
              <a:rPr lang="en-ID" sz="20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000" dirty="0" err="1"/>
              <a:t>Terjadi</a:t>
            </a:r>
            <a:r>
              <a:rPr lang="en-ID" sz="2000" dirty="0"/>
              <a:t> </a:t>
            </a:r>
            <a:r>
              <a:rPr lang="en-ID" sz="2000" dirty="0" err="1"/>
              <a:t>kesenjangan</a:t>
            </a:r>
            <a:r>
              <a:rPr lang="en-ID" sz="2000" dirty="0"/>
              <a:t> </a:t>
            </a:r>
            <a:r>
              <a:rPr lang="en-ID" sz="2000" dirty="0" err="1"/>
              <a:t>sosial</a:t>
            </a:r>
            <a:r>
              <a:rPr lang="en-ID" sz="20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000" dirty="0" err="1"/>
              <a:t>Terjadi</a:t>
            </a:r>
            <a:r>
              <a:rPr lang="en-ID" sz="2000" dirty="0"/>
              <a:t> </a:t>
            </a:r>
            <a:r>
              <a:rPr lang="en-ID" sz="2000" dirty="0" err="1"/>
              <a:t>perpecahan</a:t>
            </a:r>
            <a:r>
              <a:rPr lang="en-ID" sz="2000" dirty="0"/>
              <a:t> </a:t>
            </a:r>
            <a:r>
              <a:rPr lang="en-ID" sz="2000" dirty="0" err="1"/>
              <a:t>kelompok</a:t>
            </a:r>
            <a:r>
              <a:rPr lang="en-ID" sz="20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000" dirty="0" err="1"/>
              <a:t>Terjadi</a:t>
            </a:r>
            <a:r>
              <a:rPr lang="en-ID" sz="2000" dirty="0"/>
              <a:t> </a:t>
            </a:r>
            <a:r>
              <a:rPr lang="en-ID" sz="2000" dirty="0" err="1"/>
              <a:t>penyimpangan</a:t>
            </a:r>
            <a:r>
              <a:rPr lang="en-ID" sz="2000" dirty="0"/>
              <a:t> </a:t>
            </a:r>
            <a:r>
              <a:rPr lang="en-ID" sz="2000" dirty="0" err="1"/>
              <a:t>perilaku</a:t>
            </a:r>
            <a:r>
              <a:rPr lang="en-ID" sz="20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000" dirty="0" err="1"/>
              <a:t>Terjadi</a:t>
            </a:r>
            <a:r>
              <a:rPr lang="en-ID" sz="2000" dirty="0"/>
              <a:t> </a:t>
            </a:r>
            <a:r>
              <a:rPr lang="en-ID" sz="2000" dirty="0" err="1"/>
              <a:t>peningkatan</a:t>
            </a:r>
            <a:r>
              <a:rPr lang="en-ID" sz="2000" dirty="0"/>
              <a:t> </a:t>
            </a:r>
            <a:r>
              <a:rPr lang="en-ID" sz="2000" dirty="0" err="1"/>
              <a:t>jumlah</a:t>
            </a:r>
            <a:r>
              <a:rPr lang="en-ID" sz="2000" dirty="0"/>
              <a:t> </a:t>
            </a:r>
            <a:r>
              <a:rPr lang="en-ID" sz="2000" dirty="0" err="1"/>
              <a:t>pengangguran</a:t>
            </a:r>
            <a:r>
              <a:rPr lang="en-ID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4828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37C0F-CF33-CEA5-7887-6025CC1AC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94243-9B06-F9D4-2F2C-1EDCB0C24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03329"/>
            <a:ext cx="10058400" cy="760329"/>
          </a:xfrm>
        </p:spPr>
        <p:txBody>
          <a:bodyPr>
            <a:noAutofit/>
          </a:bodyPr>
          <a:lstStyle/>
          <a:p>
            <a:r>
              <a:rPr lang="en-ID" b="1" dirty="0" err="1"/>
              <a:t>Kerentanan</a:t>
            </a:r>
            <a:r>
              <a:rPr lang="en-ID" b="1" dirty="0"/>
              <a:t> dan </a:t>
            </a:r>
            <a:r>
              <a:rPr lang="en-ID" b="1" dirty="0" err="1"/>
              <a:t>Kelompok</a:t>
            </a:r>
            <a:r>
              <a:rPr lang="en-ID" b="1" dirty="0"/>
              <a:t> </a:t>
            </a:r>
            <a:r>
              <a:rPr lang="en-ID" b="1" dirty="0" err="1"/>
              <a:t>Rentan</a:t>
            </a:r>
            <a:r>
              <a:rPr lang="en-ID" b="1" dirty="0"/>
              <a:t> </a:t>
            </a:r>
            <a:endParaRPr lang="en-ID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FEED81-BDCA-D017-5250-EC56E8F20766}"/>
              </a:ext>
            </a:extLst>
          </p:cNvPr>
          <p:cNvSpPr/>
          <p:nvPr/>
        </p:nvSpPr>
        <p:spPr>
          <a:xfrm>
            <a:off x="1097280" y="2151727"/>
            <a:ext cx="10058399" cy="20313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2000" dirty="0" err="1">
                <a:solidFill>
                  <a:schemeClr val="tx1"/>
                </a:solidFill>
              </a:rPr>
              <a:t>Menurut</a:t>
            </a:r>
            <a:r>
              <a:rPr lang="en-ID" sz="2000" dirty="0">
                <a:solidFill>
                  <a:schemeClr val="tx1"/>
                </a:solidFill>
              </a:rPr>
              <a:t> Olivier Serrat </a:t>
            </a:r>
            <a:r>
              <a:rPr lang="en-ID" sz="2000" dirty="0" err="1">
                <a:solidFill>
                  <a:schemeClr val="tx1"/>
                </a:solidFill>
              </a:rPr>
              <a:t>kerentanan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merupakan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perasaan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tidak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aman</a:t>
            </a:r>
            <a:r>
              <a:rPr lang="en-ID" sz="2000" dirty="0">
                <a:solidFill>
                  <a:schemeClr val="tx1"/>
                </a:solidFill>
              </a:rPr>
              <a:t> di </a:t>
            </a:r>
            <a:r>
              <a:rPr lang="en-ID" sz="2000" dirty="0" err="1">
                <a:solidFill>
                  <a:schemeClr val="tx1"/>
                </a:solidFill>
              </a:rPr>
              <a:t>kehidupan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individu</a:t>
            </a:r>
            <a:r>
              <a:rPr lang="en-ID" sz="2000" dirty="0">
                <a:solidFill>
                  <a:schemeClr val="tx1"/>
                </a:solidFill>
              </a:rPr>
              <a:t>, </a:t>
            </a:r>
            <a:r>
              <a:rPr lang="en-ID" sz="2000" dirty="0" err="1">
                <a:solidFill>
                  <a:schemeClr val="tx1"/>
                </a:solidFill>
              </a:rPr>
              <a:t>keluarga</a:t>
            </a:r>
            <a:r>
              <a:rPr lang="en-ID" sz="2000" dirty="0">
                <a:solidFill>
                  <a:schemeClr val="tx1"/>
                </a:solidFill>
              </a:rPr>
              <a:t> dan </a:t>
            </a:r>
            <a:r>
              <a:rPr lang="en-ID" sz="2000" dirty="0" err="1">
                <a:solidFill>
                  <a:schemeClr val="tx1"/>
                </a:solidFill>
              </a:rPr>
              <a:t>komunitas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ketika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menghadapi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perubahan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diluar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lingkungannya</a:t>
            </a:r>
            <a:r>
              <a:rPr lang="en-ID" sz="2000" dirty="0">
                <a:solidFill>
                  <a:schemeClr val="tx1"/>
                </a:solidFill>
              </a:rPr>
              <a:t>. </a:t>
            </a:r>
            <a:r>
              <a:rPr lang="en-ID" sz="2000" dirty="0" err="1">
                <a:solidFill>
                  <a:schemeClr val="tx1"/>
                </a:solidFill>
              </a:rPr>
              <a:t>Kerentanan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dapat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dikatakan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sebagai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kondisi</a:t>
            </a:r>
            <a:r>
              <a:rPr lang="en-ID" sz="2000" dirty="0">
                <a:solidFill>
                  <a:schemeClr val="tx1"/>
                </a:solidFill>
              </a:rPr>
              <a:t> yang </a:t>
            </a:r>
            <a:r>
              <a:rPr lang="en-ID" sz="2000" dirty="0" err="1">
                <a:solidFill>
                  <a:schemeClr val="tx1"/>
                </a:solidFill>
              </a:rPr>
              <a:t>ditentukan</a:t>
            </a:r>
            <a:r>
              <a:rPr lang="en-ID" sz="2000" dirty="0">
                <a:solidFill>
                  <a:schemeClr val="tx1"/>
                </a:solidFill>
              </a:rPr>
              <a:t> oleh </a:t>
            </a:r>
            <a:r>
              <a:rPr lang="en-ID" sz="2000" dirty="0" err="1">
                <a:solidFill>
                  <a:schemeClr val="tx1"/>
                </a:solidFill>
              </a:rPr>
              <a:t>faktor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fisik</a:t>
            </a:r>
            <a:r>
              <a:rPr lang="en-ID" sz="2000" dirty="0">
                <a:solidFill>
                  <a:schemeClr val="tx1"/>
                </a:solidFill>
              </a:rPr>
              <a:t>, </a:t>
            </a:r>
            <a:r>
              <a:rPr lang="en-ID" sz="2000" dirty="0" err="1">
                <a:solidFill>
                  <a:schemeClr val="tx1"/>
                </a:solidFill>
              </a:rPr>
              <a:t>sosial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ekonomi</a:t>
            </a:r>
            <a:r>
              <a:rPr lang="en-ID" sz="2000" dirty="0">
                <a:solidFill>
                  <a:schemeClr val="tx1"/>
                </a:solidFill>
              </a:rPr>
              <a:t> dan </a:t>
            </a:r>
            <a:r>
              <a:rPr lang="en-ID" sz="2000" dirty="0" err="1">
                <a:solidFill>
                  <a:schemeClr val="tx1"/>
                </a:solidFill>
              </a:rPr>
              <a:t>lingkungan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atau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suatu</a:t>
            </a:r>
            <a:r>
              <a:rPr lang="en-ID" sz="2000" dirty="0">
                <a:solidFill>
                  <a:schemeClr val="tx1"/>
                </a:solidFill>
              </a:rPr>
              <a:t> proses yang </a:t>
            </a:r>
            <a:r>
              <a:rPr lang="en-ID" sz="2000" dirty="0" err="1">
                <a:solidFill>
                  <a:schemeClr val="tx1"/>
                </a:solidFill>
              </a:rPr>
              <a:t>meningkatkan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kerentanan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masyarakat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terhadap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dampak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bahaya</a:t>
            </a:r>
            <a:r>
              <a:rPr lang="en-ID" sz="2000" dirty="0">
                <a:solidFill>
                  <a:schemeClr val="tx1"/>
                </a:solidFill>
              </a:rPr>
              <a:t>. </a:t>
            </a:r>
            <a:r>
              <a:rPr lang="en-ID" sz="2000" dirty="0" err="1">
                <a:solidFill>
                  <a:schemeClr val="tx1"/>
                </a:solidFill>
              </a:rPr>
              <a:t>Kerentanan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biasa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dirasakan</a:t>
            </a:r>
            <a:r>
              <a:rPr lang="en-ID" sz="2000" dirty="0">
                <a:solidFill>
                  <a:schemeClr val="tx1"/>
                </a:solidFill>
              </a:rPr>
              <a:t> oleh </a:t>
            </a:r>
            <a:r>
              <a:rPr lang="en-ID" sz="2000" dirty="0" err="1">
                <a:solidFill>
                  <a:schemeClr val="tx1"/>
                </a:solidFill>
              </a:rPr>
              <a:t>individu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atau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kelompok</a:t>
            </a:r>
            <a:r>
              <a:rPr lang="en-ID" sz="2000" dirty="0">
                <a:solidFill>
                  <a:schemeClr val="tx1"/>
                </a:solidFill>
              </a:rPr>
              <a:t> yang </a:t>
            </a:r>
            <a:r>
              <a:rPr lang="en-ID" sz="2000" dirty="0" err="1">
                <a:solidFill>
                  <a:schemeClr val="tx1"/>
                </a:solidFill>
              </a:rPr>
              <a:t>tinggal</a:t>
            </a:r>
            <a:r>
              <a:rPr lang="en-ID" sz="2000" dirty="0">
                <a:solidFill>
                  <a:schemeClr val="tx1"/>
                </a:solidFill>
              </a:rPr>
              <a:t> di wilayah </a:t>
            </a:r>
            <a:r>
              <a:rPr lang="en-ID" sz="2000" dirty="0" err="1">
                <a:solidFill>
                  <a:schemeClr val="tx1"/>
                </a:solidFill>
              </a:rPr>
              <a:t>tertentu</a:t>
            </a:r>
            <a:r>
              <a:rPr lang="en-ID" sz="2000" dirty="0">
                <a:solidFill>
                  <a:schemeClr val="tx1"/>
                </a:solidFill>
              </a:rPr>
              <a:t> yang </a:t>
            </a:r>
            <a:r>
              <a:rPr lang="en-ID" sz="2000" dirty="0" err="1">
                <a:solidFill>
                  <a:schemeClr val="tx1"/>
                </a:solidFill>
              </a:rPr>
              <a:t>dapat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membahayakan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jiwa</a:t>
            </a:r>
            <a:r>
              <a:rPr lang="en-ID" sz="2000" dirty="0">
                <a:solidFill>
                  <a:schemeClr val="tx1"/>
                </a:solidFill>
              </a:rPr>
              <a:t> dan </a:t>
            </a:r>
            <a:r>
              <a:rPr lang="en-ID" sz="2000" dirty="0" err="1">
                <a:solidFill>
                  <a:schemeClr val="tx1"/>
                </a:solidFill>
              </a:rPr>
              <a:t>aset</a:t>
            </a:r>
            <a:r>
              <a:rPr lang="en-ID" sz="2000" dirty="0">
                <a:solidFill>
                  <a:schemeClr val="tx1"/>
                </a:solidFill>
              </a:rPr>
              <a:t> yang </a:t>
            </a:r>
            <a:r>
              <a:rPr lang="en-ID" sz="2000" dirty="0" err="1">
                <a:solidFill>
                  <a:schemeClr val="tx1"/>
                </a:solidFill>
              </a:rPr>
              <a:t>dimilikinya</a:t>
            </a:r>
            <a:r>
              <a:rPr lang="en-ID" sz="2000" dirty="0">
                <a:solidFill>
                  <a:schemeClr val="tx1"/>
                </a:solidFill>
              </a:rPr>
              <a:t>. </a:t>
            </a:r>
            <a:endParaRPr lang="en-ID" sz="24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ECB7E3-24D7-3136-3350-F4A09574D612}"/>
              </a:ext>
            </a:extLst>
          </p:cNvPr>
          <p:cNvSpPr/>
          <p:nvPr/>
        </p:nvSpPr>
        <p:spPr>
          <a:xfrm>
            <a:off x="1600409" y="4183031"/>
            <a:ext cx="10058399" cy="1868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2000" dirty="0">
                <a:solidFill>
                  <a:schemeClr val="tx1"/>
                </a:solidFill>
              </a:rPr>
              <a:t>Faktor </a:t>
            </a:r>
            <a:r>
              <a:rPr lang="en-ID" sz="2000" dirty="0" err="1">
                <a:solidFill>
                  <a:schemeClr val="tx1"/>
                </a:solidFill>
              </a:rPr>
              <a:t>pendorong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kerentanan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tersendiri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adalah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kondisi</a:t>
            </a:r>
            <a:r>
              <a:rPr lang="en-ID" sz="2000" dirty="0">
                <a:solidFill>
                  <a:schemeClr val="tx1"/>
                </a:solidFill>
              </a:rPr>
              <a:t> wilayah yang </a:t>
            </a:r>
            <a:r>
              <a:rPr lang="en-ID" sz="2000" dirty="0" err="1">
                <a:solidFill>
                  <a:schemeClr val="tx1"/>
                </a:solidFill>
              </a:rPr>
              <a:t>rawan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bencana</a:t>
            </a:r>
            <a:r>
              <a:rPr lang="en-ID" sz="2000" dirty="0">
                <a:solidFill>
                  <a:schemeClr val="tx1"/>
                </a:solidFill>
              </a:rPr>
              <a:t>, </a:t>
            </a:r>
            <a:r>
              <a:rPr lang="en-ID" sz="2000" dirty="0" err="1">
                <a:solidFill>
                  <a:schemeClr val="tx1"/>
                </a:solidFill>
              </a:rPr>
              <a:t>monopoli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perdagangan</a:t>
            </a:r>
            <a:r>
              <a:rPr lang="en-ID" sz="2000" dirty="0">
                <a:solidFill>
                  <a:schemeClr val="tx1"/>
                </a:solidFill>
              </a:rPr>
              <a:t> dan </a:t>
            </a:r>
            <a:r>
              <a:rPr lang="en-ID" sz="2000" dirty="0" err="1">
                <a:solidFill>
                  <a:schemeClr val="tx1"/>
                </a:solidFill>
              </a:rPr>
              <a:t>premanisme</a:t>
            </a:r>
            <a:r>
              <a:rPr lang="en-ID" sz="2000" dirty="0">
                <a:solidFill>
                  <a:schemeClr val="tx1"/>
                </a:solidFill>
              </a:rPr>
              <a:t> yang </a:t>
            </a:r>
            <a:r>
              <a:rPr lang="en-ID" sz="2000" dirty="0" err="1">
                <a:solidFill>
                  <a:schemeClr val="tx1"/>
                </a:solidFill>
              </a:rPr>
              <a:t>tidak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jarang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membuat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kerugian</a:t>
            </a:r>
            <a:r>
              <a:rPr lang="en-ID" sz="2000" dirty="0">
                <a:solidFill>
                  <a:schemeClr val="tx1"/>
                </a:solidFill>
              </a:rPr>
              <a:t> pada </a:t>
            </a:r>
            <a:r>
              <a:rPr lang="en-ID" sz="2000" dirty="0" err="1">
                <a:solidFill>
                  <a:schemeClr val="tx1"/>
                </a:solidFill>
              </a:rPr>
              <a:t>individu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ataupun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kelompok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sehingga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mengakibatkan</a:t>
            </a:r>
            <a:r>
              <a:rPr lang="en-ID" sz="2000" dirty="0">
                <a:solidFill>
                  <a:schemeClr val="tx1"/>
                </a:solidFill>
              </a:rPr>
              <a:t> rasa </a:t>
            </a:r>
            <a:r>
              <a:rPr lang="en-ID" sz="2000" dirty="0" err="1">
                <a:solidFill>
                  <a:schemeClr val="tx1"/>
                </a:solidFill>
              </a:rPr>
              <a:t>tidak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aman</a:t>
            </a:r>
            <a:r>
              <a:rPr lang="en-ID" sz="2000" dirty="0">
                <a:solidFill>
                  <a:schemeClr val="tx1"/>
                </a:solidFill>
              </a:rPr>
              <a:t> dan </a:t>
            </a:r>
            <a:r>
              <a:rPr lang="en-ID" sz="2000" dirty="0" err="1">
                <a:solidFill>
                  <a:schemeClr val="tx1"/>
                </a:solidFill>
              </a:rPr>
              <a:t>kurang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nyaman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dalam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beraktivitas</a:t>
            </a:r>
            <a:r>
              <a:rPr lang="en-ID" sz="2000" dirty="0">
                <a:solidFill>
                  <a:schemeClr val="tx1"/>
                </a:solidFill>
              </a:rPr>
              <a:t>. </a:t>
            </a:r>
            <a:endParaRPr lang="en-ID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09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121563-A160-9D26-5016-F094C30005FC}"/>
              </a:ext>
            </a:extLst>
          </p:cNvPr>
          <p:cNvSpPr/>
          <p:nvPr/>
        </p:nvSpPr>
        <p:spPr>
          <a:xfrm>
            <a:off x="501040" y="513567"/>
            <a:ext cx="3757809" cy="55740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/>
              <a:t>Menurut</a:t>
            </a:r>
            <a:r>
              <a:rPr lang="en-ID" dirty="0"/>
              <a:t> Olivier Serrat </a:t>
            </a:r>
            <a:r>
              <a:rPr lang="en-ID" dirty="0" err="1"/>
              <a:t>terdapat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jenis</a:t>
            </a:r>
            <a:r>
              <a:rPr lang="en-ID" dirty="0"/>
              <a:t> </a:t>
            </a:r>
            <a:r>
              <a:rPr lang="en-ID" dirty="0" err="1"/>
              <a:t>kerentanan</a:t>
            </a:r>
            <a:r>
              <a:rPr lang="en-ID" dirty="0"/>
              <a:t>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berikut</a:t>
            </a:r>
            <a:r>
              <a:rPr lang="en-ID" dirty="0"/>
              <a:t>: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Kejutan</a:t>
            </a:r>
            <a:r>
              <a:rPr lang="en-ID" dirty="0"/>
              <a:t>/</a:t>
            </a:r>
            <a:r>
              <a:rPr lang="en-ID" dirty="0" err="1"/>
              <a:t>kaget</a:t>
            </a:r>
            <a:r>
              <a:rPr lang="en-ID" dirty="0"/>
              <a:t>/</a:t>
            </a:r>
            <a:r>
              <a:rPr lang="en-ID" dirty="0" err="1"/>
              <a:t>guncangan</a:t>
            </a:r>
            <a:r>
              <a:rPr lang="en-ID" dirty="0"/>
              <a:t> (Shocks)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meliputi</a:t>
            </a:r>
            <a:r>
              <a:rPr lang="en-ID" dirty="0"/>
              <a:t> </a:t>
            </a:r>
            <a:r>
              <a:rPr lang="en-ID" dirty="0" err="1"/>
              <a:t>konflik</a:t>
            </a:r>
            <a:r>
              <a:rPr lang="en-ID" dirty="0"/>
              <a:t>, </a:t>
            </a:r>
            <a:r>
              <a:rPr lang="en-ID" dirty="0" err="1"/>
              <a:t>penyakit</a:t>
            </a:r>
            <a:r>
              <a:rPr lang="en-ID" dirty="0"/>
              <a:t>, </a:t>
            </a:r>
            <a:r>
              <a:rPr lang="en-ID" dirty="0" err="1"/>
              <a:t>banjir</a:t>
            </a:r>
            <a:r>
              <a:rPr lang="en-ID" dirty="0"/>
              <a:t>, </a:t>
            </a:r>
            <a:r>
              <a:rPr lang="en-ID" dirty="0" err="1"/>
              <a:t>badai</a:t>
            </a:r>
            <a:r>
              <a:rPr lang="en-ID" dirty="0"/>
              <a:t>, </a:t>
            </a:r>
            <a:r>
              <a:rPr lang="en-ID" dirty="0" err="1"/>
              <a:t>kekeringan</a:t>
            </a:r>
            <a:r>
              <a:rPr lang="en-ID" dirty="0"/>
              <a:t>, </a:t>
            </a:r>
            <a:r>
              <a:rPr lang="en-ID" dirty="0" err="1"/>
              <a:t>hama</a:t>
            </a:r>
            <a:r>
              <a:rPr lang="en-ID" dirty="0"/>
              <a:t> pada </a:t>
            </a:r>
            <a:r>
              <a:rPr lang="en-ID" dirty="0" err="1"/>
              <a:t>tumbuhan</a:t>
            </a:r>
            <a:r>
              <a:rPr lang="en-ID" dirty="0"/>
              <a:t>,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Perubahan</a:t>
            </a:r>
            <a:r>
              <a:rPr lang="en-ID" dirty="0"/>
              <a:t> </a:t>
            </a:r>
            <a:r>
              <a:rPr lang="en-ID" dirty="0" err="1"/>
              <a:t>musiman</a:t>
            </a:r>
            <a:r>
              <a:rPr lang="en-ID" dirty="0"/>
              <a:t> (</a:t>
            </a:r>
            <a:r>
              <a:rPr lang="en-ID" dirty="0" err="1"/>
              <a:t>Seasonalities</a:t>
            </a:r>
            <a:r>
              <a:rPr lang="en-ID" dirty="0"/>
              <a:t>) </a:t>
            </a:r>
            <a:r>
              <a:rPr lang="en-ID" dirty="0" err="1"/>
              <a:t>meliputi</a:t>
            </a:r>
            <a:r>
              <a:rPr lang="en-ID" dirty="0"/>
              <a:t> </a:t>
            </a:r>
            <a:r>
              <a:rPr lang="en-ID" dirty="0" err="1"/>
              <a:t>penetapan</a:t>
            </a:r>
            <a:r>
              <a:rPr lang="en-ID" dirty="0"/>
              <a:t> </a:t>
            </a:r>
            <a:r>
              <a:rPr lang="en-ID" dirty="0" err="1"/>
              <a:t>harga</a:t>
            </a:r>
            <a:r>
              <a:rPr lang="en-ID" dirty="0"/>
              <a:t> dan </a:t>
            </a:r>
            <a:r>
              <a:rPr lang="en-ID" dirty="0" err="1"/>
              <a:t>kesempatan</a:t>
            </a:r>
            <a:r>
              <a:rPr lang="en-ID" dirty="0"/>
              <a:t> </a:t>
            </a:r>
            <a:r>
              <a:rPr lang="en-ID" dirty="0" err="1"/>
              <a:t>bekerja</a:t>
            </a:r>
            <a:r>
              <a:rPr lang="en-ID" dirty="0"/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Kecenderungan</a:t>
            </a:r>
            <a:r>
              <a:rPr lang="en-ID" dirty="0"/>
              <a:t> (Critical trends)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kependudukan</a:t>
            </a:r>
            <a:r>
              <a:rPr lang="en-ID" dirty="0"/>
              <a:t>, </a:t>
            </a:r>
            <a:r>
              <a:rPr lang="en-ID" dirty="0" err="1"/>
              <a:t>lingkungan</a:t>
            </a:r>
            <a:r>
              <a:rPr lang="en-ID" dirty="0"/>
              <a:t>, </a:t>
            </a:r>
            <a:r>
              <a:rPr lang="en-ID" dirty="0" err="1"/>
              <a:t>ekonomi</a:t>
            </a:r>
            <a:r>
              <a:rPr lang="en-ID" dirty="0"/>
              <a:t>, </a:t>
            </a:r>
            <a:r>
              <a:rPr lang="en-ID" dirty="0" err="1"/>
              <a:t>pemerintah</a:t>
            </a:r>
            <a:r>
              <a:rPr lang="en-ID" dirty="0"/>
              <a:t>, dan </a:t>
            </a:r>
            <a:r>
              <a:rPr lang="en-ID" dirty="0" err="1"/>
              <a:t>kecenderungan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</a:t>
            </a:r>
          </a:p>
          <a:p>
            <a:pPr algn="ctr"/>
            <a:endParaRPr lang="en-ID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E0533B-B4F6-D70B-DA0F-DE6FA4CB28BA}"/>
              </a:ext>
            </a:extLst>
          </p:cNvPr>
          <p:cNvSpPr/>
          <p:nvPr/>
        </p:nvSpPr>
        <p:spPr>
          <a:xfrm>
            <a:off x="4634630" y="513567"/>
            <a:ext cx="6903931" cy="55740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D" dirty="0" err="1"/>
              <a:t>Definisi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rentan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UndangUndang</a:t>
            </a:r>
            <a:r>
              <a:rPr lang="en-ID" dirty="0"/>
              <a:t> No.39 </a:t>
            </a:r>
            <a:r>
              <a:rPr lang="en-ID" dirty="0" err="1"/>
              <a:t>Tahun</a:t>
            </a:r>
            <a:r>
              <a:rPr lang="en-ID" dirty="0"/>
              <a:t> 1999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dirumuskan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eksplisit</a:t>
            </a:r>
            <a:r>
              <a:rPr lang="en-ID" dirty="0"/>
              <a:t>, </a:t>
            </a:r>
            <a:r>
              <a:rPr lang="en-ID" dirty="0" err="1"/>
              <a:t>seperti</a:t>
            </a:r>
            <a:r>
              <a:rPr lang="en-ID" dirty="0"/>
              <a:t> yang </a:t>
            </a:r>
            <a:r>
              <a:rPr lang="en-ID" dirty="0" err="1"/>
              <a:t>tercantum</a:t>
            </a:r>
            <a:r>
              <a:rPr lang="en-ID" dirty="0"/>
              <a:t> pada Pasal 5 Ayat (3) UU No.39 </a:t>
            </a:r>
            <a:r>
              <a:rPr lang="en-ID" dirty="0" err="1"/>
              <a:t>Tahun</a:t>
            </a:r>
            <a:r>
              <a:rPr lang="en-ID" dirty="0"/>
              <a:t> 1999 </a:t>
            </a:r>
            <a:r>
              <a:rPr lang="en-ID" dirty="0" err="1"/>
              <a:t>tentang</a:t>
            </a:r>
            <a:r>
              <a:rPr lang="en-ID" dirty="0"/>
              <a:t> Hak </a:t>
            </a:r>
            <a:r>
              <a:rPr lang="en-ID" dirty="0" err="1"/>
              <a:t>Asasi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yang </a:t>
            </a:r>
            <a:r>
              <a:rPr lang="en-ID" dirty="0" err="1"/>
              <a:t>menyatakan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orang yang </a:t>
            </a:r>
            <a:r>
              <a:rPr lang="en-ID" dirty="0" err="1"/>
              <a:t>termasuk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yang </a:t>
            </a:r>
            <a:r>
              <a:rPr lang="en-ID" b="1" dirty="0" err="1"/>
              <a:t>rentan</a:t>
            </a:r>
            <a:r>
              <a:rPr lang="en-ID" b="1" dirty="0"/>
              <a:t> </a:t>
            </a:r>
            <a:r>
              <a:rPr lang="en-ID" b="1" dirty="0" err="1"/>
              <a:t>berhak</a:t>
            </a:r>
            <a:r>
              <a:rPr lang="en-ID" b="1" dirty="0"/>
              <a:t> </a:t>
            </a:r>
            <a:r>
              <a:rPr lang="en-ID" b="1" dirty="0" err="1"/>
              <a:t>memperoleh</a:t>
            </a:r>
            <a:r>
              <a:rPr lang="en-ID" b="1" dirty="0"/>
              <a:t> </a:t>
            </a:r>
            <a:r>
              <a:rPr lang="en-ID" b="1" dirty="0" err="1"/>
              <a:t>perlakuan</a:t>
            </a:r>
            <a:r>
              <a:rPr lang="en-ID" b="1" dirty="0"/>
              <a:t> dan </a:t>
            </a:r>
            <a:r>
              <a:rPr lang="en-ID" b="1" dirty="0" err="1"/>
              <a:t>perlindungan</a:t>
            </a:r>
            <a:r>
              <a:rPr lang="en-ID" b="1" dirty="0"/>
              <a:t> </a:t>
            </a:r>
            <a:r>
              <a:rPr lang="en-ID" b="1" dirty="0" err="1"/>
              <a:t>lebih</a:t>
            </a:r>
            <a:r>
              <a:rPr lang="en-ID" b="1" dirty="0"/>
              <a:t>.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rentan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lain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/>
              <a:t>orang </a:t>
            </a:r>
            <a:r>
              <a:rPr lang="en-ID" b="1" dirty="0" err="1"/>
              <a:t>lanjut</a:t>
            </a:r>
            <a:r>
              <a:rPr lang="en-ID" b="1" dirty="0"/>
              <a:t> </a:t>
            </a:r>
            <a:r>
              <a:rPr lang="en-ID" b="1" dirty="0" err="1"/>
              <a:t>usia</a:t>
            </a:r>
            <a:r>
              <a:rPr lang="en-ID" b="1" dirty="0"/>
              <a:t>, </a:t>
            </a:r>
            <a:r>
              <a:rPr lang="en-ID" b="1" dirty="0" err="1"/>
              <a:t>anak-anak</a:t>
            </a:r>
            <a:r>
              <a:rPr lang="en-ID" b="1" dirty="0"/>
              <a:t>, fakir miskin, </a:t>
            </a:r>
            <a:r>
              <a:rPr lang="en-ID" b="1" dirty="0" err="1"/>
              <a:t>wanita</a:t>
            </a:r>
            <a:r>
              <a:rPr lang="en-ID" b="1" dirty="0"/>
              <a:t> </a:t>
            </a:r>
            <a:r>
              <a:rPr lang="en-ID" b="1" dirty="0" err="1"/>
              <a:t>hamil</a:t>
            </a:r>
            <a:r>
              <a:rPr lang="en-ID" b="1" dirty="0"/>
              <a:t>, dan </a:t>
            </a:r>
            <a:r>
              <a:rPr lang="en-ID" b="1" dirty="0" err="1"/>
              <a:t>penyandang</a:t>
            </a:r>
            <a:r>
              <a:rPr lang="en-ID" b="1" dirty="0"/>
              <a:t> </a:t>
            </a:r>
            <a:r>
              <a:rPr lang="en-ID" b="1" dirty="0" err="1"/>
              <a:t>cacat</a:t>
            </a:r>
            <a:r>
              <a:rPr lang="en-ID" b="1" dirty="0"/>
              <a:t>.</a:t>
            </a:r>
            <a:r>
              <a:rPr lang="en-ID" dirty="0"/>
              <a:t> </a:t>
            </a:r>
            <a:r>
              <a:rPr lang="en-ID" dirty="0" err="1"/>
              <a:t>Sedangkan</a:t>
            </a:r>
            <a:r>
              <a:rPr lang="en-ID" dirty="0"/>
              <a:t> </a:t>
            </a:r>
            <a:r>
              <a:rPr lang="en-ID" dirty="0" err="1"/>
              <a:t>menurut</a:t>
            </a:r>
            <a:r>
              <a:rPr lang="en-ID" dirty="0"/>
              <a:t> Human Rights Reference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rentan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/>
              <a:t>Refugees (</a:t>
            </a:r>
            <a:r>
              <a:rPr lang="en-ID" b="1" dirty="0" err="1"/>
              <a:t>Pengungsi</a:t>
            </a:r>
            <a:r>
              <a:rPr lang="en-ID" b="1" dirty="0"/>
              <a:t>), Internally (</a:t>
            </a:r>
            <a:r>
              <a:rPr lang="en-ID" b="1" dirty="0" err="1"/>
              <a:t>Pengungsi</a:t>
            </a:r>
            <a:r>
              <a:rPr lang="en-ID" b="1" dirty="0"/>
              <a:t> Internal), National Minorities (</a:t>
            </a:r>
            <a:r>
              <a:rPr lang="en-ID" b="1" dirty="0" err="1"/>
              <a:t>Minoritas</a:t>
            </a:r>
            <a:r>
              <a:rPr lang="en-ID" b="1" dirty="0"/>
              <a:t> Nasional), Migrant Workers (</a:t>
            </a:r>
            <a:r>
              <a:rPr lang="en-ID" b="1" dirty="0" err="1"/>
              <a:t>Pekerja</a:t>
            </a:r>
            <a:r>
              <a:rPr lang="en-ID" b="1" dirty="0"/>
              <a:t> </a:t>
            </a:r>
            <a:r>
              <a:rPr lang="en-ID" b="1" dirty="0" err="1"/>
              <a:t>Migran</a:t>
            </a:r>
            <a:r>
              <a:rPr lang="en-ID" b="1" dirty="0"/>
              <a:t>), </a:t>
            </a:r>
            <a:r>
              <a:rPr lang="en-ID" b="1" dirty="0" err="1"/>
              <a:t>Indigenious</a:t>
            </a:r>
            <a:r>
              <a:rPr lang="en-ID" b="1" dirty="0"/>
              <a:t> Peoples (</a:t>
            </a:r>
            <a:r>
              <a:rPr lang="en-ID" b="1" dirty="0" err="1"/>
              <a:t>Penduduk</a:t>
            </a:r>
            <a:r>
              <a:rPr lang="en-ID" b="1" dirty="0"/>
              <a:t> Asli), Children (</a:t>
            </a:r>
            <a:r>
              <a:rPr lang="en-ID" b="1" dirty="0" err="1"/>
              <a:t>Anakanak</a:t>
            </a:r>
            <a:r>
              <a:rPr lang="en-ID" b="1" dirty="0"/>
              <a:t>), dan Women (Wanita).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rentan</a:t>
            </a:r>
            <a:r>
              <a:rPr lang="en-ID" dirty="0"/>
              <a:t> </a:t>
            </a:r>
            <a:r>
              <a:rPr lang="en-ID" dirty="0" err="1"/>
              <a:t>menurut</a:t>
            </a:r>
            <a:r>
              <a:rPr lang="en-ID" dirty="0"/>
              <a:t> </a:t>
            </a:r>
            <a:r>
              <a:rPr lang="en-ID" dirty="0" err="1"/>
              <a:t>Departemen</a:t>
            </a:r>
            <a:r>
              <a:rPr lang="en-ID" dirty="0"/>
              <a:t> Hukum dan Hak </a:t>
            </a:r>
            <a:r>
              <a:rPr lang="en-ID" dirty="0" err="1"/>
              <a:t>Asasi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 err="1"/>
              <a:t>semua</a:t>
            </a:r>
            <a:r>
              <a:rPr lang="en-ID" b="1" dirty="0"/>
              <a:t> orang yang </a:t>
            </a:r>
            <a:r>
              <a:rPr lang="en-ID" b="1" dirty="0" err="1"/>
              <a:t>menghadapi</a:t>
            </a:r>
            <a:r>
              <a:rPr lang="en-ID" b="1" dirty="0"/>
              <a:t> </a:t>
            </a:r>
            <a:r>
              <a:rPr lang="en-ID" b="1" dirty="0" err="1"/>
              <a:t>hambatan</a:t>
            </a:r>
            <a:r>
              <a:rPr lang="en-ID" b="1" dirty="0"/>
              <a:t> </a:t>
            </a:r>
            <a:r>
              <a:rPr lang="en-ID" b="1" dirty="0" err="1"/>
              <a:t>atau</a:t>
            </a:r>
            <a:r>
              <a:rPr lang="en-ID" b="1" dirty="0"/>
              <a:t> </a:t>
            </a:r>
            <a:r>
              <a:rPr lang="en-ID" b="1" dirty="0" err="1"/>
              <a:t>keterbatasan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menikmati</a:t>
            </a:r>
            <a:r>
              <a:rPr lang="en-ID" b="1" dirty="0"/>
              <a:t> </a:t>
            </a:r>
            <a:r>
              <a:rPr lang="en-ID" b="1" dirty="0" err="1"/>
              <a:t>standar</a:t>
            </a:r>
            <a:r>
              <a:rPr lang="en-ID" b="1" dirty="0"/>
              <a:t> </a:t>
            </a:r>
            <a:r>
              <a:rPr lang="en-ID" b="1" dirty="0" err="1"/>
              <a:t>kehidupan</a:t>
            </a:r>
            <a:r>
              <a:rPr lang="en-ID" b="1" dirty="0"/>
              <a:t> yang </a:t>
            </a:r>
            <a:r>
              <a:rPr lang="en-ID" b="1" dirty="0" err="1"/>
              <a:t>layak</a:t>
            </a:r>
            <a:r>
              <a:rPr lang="en-ID" dirty="0"/>
              <a:t>. Dapat </a:t>
            </a:r>
            <a:r>
              <a:rPr lang="en-ID" dirty="0" err="1"/>
              <a:t>disimpulkan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rentan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 err="1"/>
              <a:t>kelompok</a:t>
            </a:r>
            <a:r>
              <a:rPr lang="en-ID" b="1" dirty="0"/>
              <a:t> yang </a:t>
            </a: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dapat</a:t>
            </a:r>
            <a:r>
              <a:rPr lang="en-ID" b="1" dirty="0"/>
              <a:t> </a:t>
            </a:r>
            <a:r>
              <a:rPr lang="en-ID" b="1" dirty="0" err="1"/>
              <a:t>memenuhi</a:t>
            </a:r>
            <a:r>
              <a:rPr lang="en-ID" b="1" dirty="0"/>
              <a:t> </a:t>
            </a:r>
            <a:r>
              <a:rPr lang="en-ID" b="1" dirty="0" err="1"/>
              <a:t>kebutuhan</a:t>
            </a:r>
            <a:r>
              <a:rPr lang="en-ID" b="1" dirty="0"/>
              <a:t> </a:t>
            </a:r>
            <a:r>
              <a:rPr lang="en-ID" b="1" dirty="0" err="1"/>
              <a:t>hidup</a:t>
            </a:r>
            <a:r>
              <a:rPr lang="en-ID" b="1" dirty="0"/>
              <a:t> yang </a:t>
            </a:r>
            <a:r>
              <a:rPr lang="en-ID" b="1" dirty="0" err="1"/>
              <a:t>layak</a:t>
            </a:r>
            <a:r>
              <a:rPr lang="en-ID" b="1" dirty="0"/>
              <a:t> yang </a:t>
            </a:r>
            <a:r>
              <a:rPr lang="en-ID" b="1" dirty="0" err="1"/>
              <a:t>perlu</a:t>
            </a:r>
            <a:r>
              <a:rPr lang="en-ID" b="1" dirty="0"/>
              <a:t> </a:t>
            </a:r>
            <a:r>
              <a:rPr lang="en-ID" b="1" dirty="0" err="1"/>
              <a:t>mendapatkan</a:t>
            </a:r>
            <a:r>
              <a:rPr lang="en-ID" b="1" dirty="0"/>
              <a:t> </a:t>
            </a:r>
            <a:r>
              <a:rPr lang="en-ID" b="1" dirty="0" err="1"/>
              <a:t>perhatian</a:t>
            </a:r>
            <a:r>
              <a:rPr lang="en-ID" b="1" dirty="0"/>
              <a:t> </a:t>
            </a:r>
            <a:r>
              <a:rPr lang="en-ID" b="1" dirty="0" err="1"/>
              <a:t>khusus</a:t>
            </a:r>
            <a:r>
              <a:rPr lang="en-ID" b="1" dirty="0"/>
              <a:t> </a:t>
            </a:r>
            <a:r>
              <a:rPr lang="en-ID" b="1" dirty="0" err="1"/>
              <a:t>dari</a:t>
            </a:r>
            <a:r>
              <a:rPr lang="en-ID" b="1" dirty="0"/>
              <a:t> </a:t>
            </a:r>
            <a:r>
              <a:rPr lang="en-ID" b="1" dirty="0" err="1"/>
              <a:t>pemerintah</a:t>
            </a:r>
            <a:r>
              <a:rPr lang="en-ID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77330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20730-3752-9392-7622-B1ED17B75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4094EA6-D4E1-823B-6FE0-86D3419E6C6D}"/>
              </a:ext>
            </a:extLst>
          </p:cNvPr>
          <p:cNvSpPr/>
          <p:nvPr/>
        </p:nvSpPr>
        <p:spPr>
          <a:xfrm>
            <a:off x="1152396" y="513567"/>
            <a:ext cx="10386166" cy="55740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sz="2400" dirty="0"/>
              <a:t>Adanya </a:t>
            </a:r>
            <a:r>
              <a:rPr lang="en-ID" sz="2400" dirty="0" err="1"/>
              <a:t>kelompok</a:t>
            </a:r>
            <a:r>
              <a:rPr lang="en-ID" sz="2400" dirty="0"/>
              <a:t> </a:t>
            </a:r>
            <a:r>
              <a:rPr lang="en-ID" sz="2400" dirty="0" err="1"/>
              <a:t>rentan</a:t>
            </a:r>
            <a:r>
              <a:rPr lang="en-ID" sz="2400" dirty="0"/>
              <a:t> </a:t>
            </a:r>
            <a:r>
              <a:rPr lang="en-ID" sz="2400" dirty="0" err="1"/>
              <a:t>diakibatkan</a:t>
            </a:r>
            <a:r>
              <a:rPr lang="en-ID" sz="2400" dirty="0"/>
              <a:t> </a:t>
            </a:r>
            <a:r>
              <a:rPr lang="en-ID" sz="2400" dirty="0" err="1"/>
              <a:t>karena</a:t>
            </a:r>
            <a:r>
              <a:rPr lang="en-ID" sz="2400" dirty="0"/>
              <a:t> </a:t>
            </a:r>
            <a:r>
              <a:rPr lang="en-ID" sz="2400" dirty="0" err="1"/>
              <a:t>aset</a:t>
            </a:r>
            <a:r>
              <a:rPr lang="en-ID" sz="2400" dirty="0"/>
              <a:t> dan </a:t>
            </a:r>
            <a:r>
              <a:rPr lang="en-ID" sz="2400" dirty="0" err="1"/>
              <a:t>akses</a:t>
            </a:r>
            <a:r>
              <a:rPr lang="en-ID" sz="2400" dirty="0"/>
              <a:t> yang </a:t>
            </a:r>
            <a:r>
              <a:rPr lang="en-ID" sz="2400" dirty="0" err="1"/>
              <a:t>terbatas</a:t>
            </a:r>
            <a:r>
              <a:rPr lang="en-ID" sz="2400" dirty="0"/>
              <a:t> </a:t>
            </a:r>
            <a:r>
              <a:rPr lang="en-ID" sz="2400" dirty="0" err="1"/>
              <a:t>sehingga</a:t>
            </a:r>
            <a:r>
              <a:rPr lang="en-ID" sz="2400" dirty="0"/>
              <a:t>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mempengaruhi</a:t>
            </a:r>
            <a:r>
              <a:rPr lang="en-ID" sz="2400" dirty="0"/>
              <a:t> </a:t>
            </a:r>
            <a:r>
              <a:rPr lang="en-ID" sz="2400" dirty="0" err="1"/>
              <a:t>kehidupan</a:t>
            </a:r>
            <a:r>
              <a:rPr lang="en-ID" sz="2400" dirty="0"/>
              <a:t> </a:t>
            </a:r>
            <a:r>
              <a:rPr lang="en-ID" sz="2400" dirty="0" err="1"/>
              <a:t>masyarakat</a:t>
            </a:r>
            <a:r>
              <a:rPr lang="en-ID" sz="2400" dirty="0"/>
              <a:t>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ID" sz="2400" dirty="0" err="1"/>
              <a:t>Keterbatasan</a:t>
            </a:r>
            <a:r>
              <a:rPr lang="en-ID" sz="2400" dirty="0"/>
              <a:t> </a:t>
            </a:r>
            <a:r>
              <a:rPr lang="en-ID" sz="2400" dirty="0" err="1"/>
              <a:t>fisik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kurang</a:t>
            </a:r>
            <a:r>
              <a:rPr lang="en-ID" sz="2400" dirty="0"/>
              <a:t>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berfungsinya</a:t>
            </a:r>
            <a:r>
              <a:rPr lang="en-ID" sz="2400" dirty="0"/>
              <a:t> </a:t>
            </a:r>
            <a:r>
              <a:rPr lang="en-ID" sz="2400" dirty="0" err="1"/>
              <a:t>anggota</a:t>
            </a:r>
            <a:r>
              <a:rPr lang="en-ID" sz="2400" dirty="0"/>
              <a:t> badan </a:t>
            </a:r>
            <a:r>
              <a:rPr lang="en-ID" sz="2400" dirty="0" err="1"/>
              <a:t>baik</a:t>
            </a:r>
            <a:r>
              <a:rPr lang="en-ID" sz="2400" dirty="0"/>
              <a:t> </a:t>
            </a:r>
            <a:r>
              <a:rPr lang="en-ID" sz="2400" dirty="0" err="1"/>
              <a:t>itu</a:t>
            </a:r>
            <a:r>
              <a:rPr lang="en-ID" sz="2400" dirty="0"/>
              <a:t> </a:t>
            </a:r>
            <a:r>
              <a:rPr lang="en-ID" sz="2400" dirty="0" err="1"/>
              <a:t>kecelakaan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bawaan</a:t>
            </a:r>
            <a:r>
              <a:rPr lang="en-ID" sz="2400" dirty="0"/>
              <a:t> </a:t>
            </a:r>
            <a:r>
              <a:rPr lang="en-ID" sz="2400" dirty="0" err="1"/>
              <a:t>lahir</a:t>
            </a:r>
            <a:r>
              <a:rPr lang="en-ID" sz="2400" dirty="0"/>
              <a:t> </a:t>
            </a:r>
            <a:r>
              <a:rPr lang="en-ID" sz="2400" dirty="0" err="1"/>
              <a:t>seperti</a:t>
            </a:r>
            <a:r>
              <a:rPr lang="en-ID" sz="2400" dirty="0"/>
              <a:t> pada </a:t>
            </a:r>
            <a:r>
              <a:rPr lang="en-ID" sz="2400" dirty="0" err="1"/>
              <a:t>kalangan</a:t>
            </a:r>
            <a:r>
              <a:rPr lang="en-ID" sz="2400" dirty="0"/>
              <a:t> </a:t>
            </a:r>
            <a:r>
              <a:rPr lang="en-ID" sz="2400" dirty="0" err="1"/>
              <a:t>disabilitas</a:t>
            </a:r>
            <a:r>
              <a:rPr lang="en-ID" sz="2400" dirty="0"/>
              <a:t>,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ID" sz="2400" dirty="0" err="1"/>
              <a:t>keterbatasan</a:t>
            </a:r>
            <a:r>
              <a:rPr lang="en-ID" sz="2400" dirty="0"/>
              <a:t> non </a:t>
            </a:r>
            <a:r>
              <a:rPr lang="en-ID" sz="2400" dirty="0" err="1"/>
              <a:t>fisik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adanya</a:t>
            </a:r>
            <a:r>
              <a:rPr lang="en-ID" sz="2400" dirty="0"/>
              <a:t> </a:t>
            </a:r>
            <a:r>
              <a:rPr lang="en-ID" sz="2400" dirty="0" err="1"/>
              <a:t>kekurangan</a:t>
            </a:r>
            <a:r>
              <a:rPr lang="en-ID" sz="2400" dirty="0"/>
              <a:t> pada </a:t>
            </a:r>
            <a:r>
              <a:rPr lang="en-ID" sz="2400" dirty="0" err="1"/>
              <a:t>kepemilikan</a:t>
            </a:r>
            <a:r>
              <a:rPr lang="en-ID" sz="2400" dirty="0"/>
              <a:t> </a:t>
            </a:r>
            <a:r>
              <a:rPr lang="en-ID" sz="2400" dirty="0" err="1"/>
              <a:t>baik</a:t>
            </a:r>
            <a:r>
              <a:rPr lang="en-ID" sz="2400" dirty="0"/>
              <a:t> </a:t>
            </a:r>
            <a:r>
              <a:rPr lang="en-ID" sz="2400" dirty="0" err="1"/>
              <a:t>itu</a:t>
            </a:r>
            <a:r>
              <a:rPr lang="en-ID" sz="2400" dirty="0"/>
              <a:t> </a:t>
            </a:r>
            <a:r>
              <a:rPr lang="en-ID" sz="2400" dirty="0" err="1"/>
              <a:t>lahan</a:t>
            </a:r>
            <a:r>
              <a:rPr lang="en-ID" sz="2400" dirty="0"/>
              <a:t>, </a:t>
            </a:r>
            <a:r>
              <a:rPr lang="en-ID" sz="2400" dirty="0" err="1"/>
              <a:t>harta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tempat</a:t>
            </a:r>
            <a:r>
              <a:rPr lang="en-ID" sz="2400" dirty="0"/>
              <a:t> </a:t>
            </a:r>
            <a:r>
              <a:rPr lang="en-ID" sz="2400" dirty="0" err="1"/>
              <a:t>tinggal</a:t>
            </a:r>
            <a:r>
              <a:rPr lang="en-ID" sz="2400" dirty="0"/>
              <a:t> </a:t>
            </a:r>
            <a:r>
              <a:rPr lang="en-ID" sz="2400" dirty="0" err="1"/>
              <a:t>seperti</a:t>
            </a:r>
            <a:r>
              <a:rPr lang="en-ID" sz="2400" dirty="0"/>
              <a:t> pada </a:t>
            </a:r>
            <a:r>
              <a:rPr lang="en-ID" sz="2400" dirty="0" err="1"/>
              <a:t>kalangan</a:t>
            </a:r>
            <a:r>
              <a:rPr lang="en-ID" sz="2400" dirty="0"/>
              <a:t> </a:t>
            </a:r>
            <a:r>
              <a:rPr lang="en-ID" sz="2400" dirty="0" err="1"/>
              <a:t>masyarakat</a:t>
            </a:r>
            <a:r>
              <a:rPr lang="en-ID" sz="2400" dirty="0"/>
              <a:t> miskin. </a:t>
            </a:r>
            <a:r>
              <a:rPr lang="en-ID" sz="2400" dirty="0" err="1"/>
              <a:t>Sedangkan</a:t>
            </a:r>
            <a:r>
              <a:rPr lang="en-ID" sz="2400" dirty="0"/>
              <a:t> </a:t>
            </a:r>
            <a:r>
              <a:rPr lang="en-ID" sz="2400" dirty="0" err="1"/>
              <a:t>keterbatasan</a:t>
            </a:r>
            <a:r>
              <a:rPr lang="en-ID" sz="2400" dirty="0"/>
              <a:t> </a:t>
            </a:r>
            <a:r>
              <a:rPr lang="en-ID" sz="2400" dirty="0" err="1"/>
              <a:t>akses</a:t>
            </a:r>
            <a:r>
              <a:rPr lang="en-ID" sz="2400" dirty="0"/>
              <a:t>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terjadi</a:t>
            </a:r>
            <a:r>
              <a:rPr lang="en-ID" sz="2400" dirty="0"/>
              <a:t> </a:t>
            </a:r>
            <a:r>
              <a:rPr lang="en-ID" sz="2400" dirty="0" err="1"/>
              <a:t>akibat</a:t>
            </a:r>
            <a:r>
              <a:rPr lang="en-ID" sz="2400" dirty="0"/>
              <a:t> </a:t>
            </a:r>
            <a:r>
              <a:rPr lang="en-ID" sz="2400" dirty="0" err="1"/>
              <a:t>adanya</a:t>
            </a:r>
            <a:r>
              <a:rPr lang="en-ID" sz="2400" dirty="0"/>
              <a:t> </a:t>
            </a:r>
            <a:r>
              <a:rPr lang="en-ID" sz="2400" dirty="0" err="1"/>
              <a:t>pihak</a:t>
            </a:r>
            <a:r>
              <a:rPr lang="en-ID" sz="2400" dirty="0"/>
              <a:t> yang </a:t>
            </a:r>
            <a:r>
              <a:rPr lang="en-ID" sz="2400" dirty="0" err="1"/>
              <a:t>menghalangi</a:t>
            </a:r>
            <a:r>
              <a:rPr lang="en-ID" sz="2400" dirty="0"/>
              <a:t> </a:t>
            </a:r>
            <a:r>
              <a:rPr lang="en-ID" sz="2400" dirty="0" err="1"/>
              <a:t>akses</a:t>
            </a:r>
            <a:r>
              <a:rPr lang="en-ID" sz="2400" dirty="0"/>
              <a:t> </a:t>
            </a:r>
            <a:r>
              <a:rPr lang="en-ID" sz="2400" dirty="0" err="1"/>
              <a:t>seseorang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memenuhi</a:t>
            </a:r>
            <a:r>
              <a:rPr lang="en-ID" sz="2400" dirty="0"/>
              <a:t> </a:t>
            </a:r>
            <a:r>
              <a:rPr lang="en-ID" sz="2400" dirty="0" err="1"/>
              <a:t>kebutuhannya</a:t>
            </a:r>
            <a:r>
              <a:rPr lang="en-ID" sz="2400" dirty="0"/>
              <a:t>.</a:t>
            </a:r>
          </a:p>
          <a:p>
            <a:pPr algn="just"/>
            <a:r>
              <a:rPr lang="en-ID" sz="2400" dirty="0"/>
              <a:t>Hal </a:t>
            </a:r>
            <a:r>
              <a:rPr lang="en-ID" sz="2400" dirty="0" err="1"/>
              <a:t>tersebut</a:t>
            </a:r>
            <a:r>
              <a:rPr lang="en-ID" sz="2400" dirty="0"/>
              <a:t>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terjadinya</a:t>
            </a:r>
            <a:r>
              <a:rPr lang="en-ID" sz="2400" dirty="0"/>
              <a:t> </a:t>
            </a:r>
            <a:r>
              <a:rPr lang="en-ID" sz="2400" dirty="0" err="1"/>
              <a:t>disorganisasi</a:t>
            </a:r>
            <a:r>
              <a:rPr lang="en-ID" sz="2400" dirty="0"/>
              <a:t> yang </a:t>
            </a:r>
            <a:r>
              <a:rPr lang="en-ID" sz="2400" dirty="0" err="1"/>
              <a:t>mengakibatkan</a:t>
            </a:r>
            <a:r>
              <a:rPr lang="en-ID" sz="2400" dirty="0"/>
              <a:t> </a:t>
            </a:r>
            <a:r>
              <a:rPr lang="en-ID" sz="2400" dirty="0" err="1"/>
              <a:t>rawan</a:t>
            </a:r>
            <a:r>
              <a:rPr lang="en-ID" sz="2400" dirty="0"/>
              <a:t> </a:t>
            </a:r>
            <a:r>
              <a:rPr lang="en-ID" sz="2400" dirty="0" err="1"/>
              <a:t>terjadinya</a:t>
            </a:r>
            <a:r>
              <a:rPr lang="en-ID" sz="2400" dirty="0"/>
              <a:t> </a:t>
            </a:r>
            <a:r>
              <a:rPr lang="en-ID" sz="2400" dirty="0" err="1"/>
              <a:t>konflik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karena</a:t>
            </a:r>
            <a:r>
              <a:rPr lang="en-ID" sz="2400" dirty="0"/>
              <a:t> wilayah yang </a:t>
            </a:r>
            <a:r>
              <a:rPr lang="en-ID" sz="2400" dirty="0" err="1"/>
              <a:t>ditempati</a:t>
            </a:r>
            <a:r>
              <a:rPr lang="en-ID" sz="2400" dirty="0"/>
              <a:t> </a:t>
            </a:r>
            <a:r>
              <a:rPr lang="en-ID" sz="2400" dirty="0" err="1"/>
              <a:t>rawan</a:t>
            </a:r>
            <a:r>
              <a:rPr lang="en-ID" sz="2400" dirty="0"/>
              <a:t> </a:t>
            </a:r>
            <a:r>
              <a:rPr lang="en-ID" sz="2400" dirty="0" err="1"/>
              <a:t>terjadi</a:t>
            </a:r>
            <a:r>
              <a:rPr lang="en-ID" sz="2400" dirty="0"/>
              <a:t> </a:t>
            </a:r>
            <a:r>
              <a:rPr lang="en-ID" sz="2400" dirty="0" err="1"/>
              <a:t>bencana</a:t>
            </a:r>
            <a:r>
              <a:rPr lang="en-ID" sz="2400" dirty="0"/>
              <a:t> </a:t>
            </a:r>
            <a:r>
              <a:rPr lang="en-ID" sz="2400" dirty="0" err="1"/>
              <a:t>alam</a:t>
            </a:r>
            <a:r>
              <a:rPr lang="en-ID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49770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1A87144-6017-B43B-04CA-CB3E9407F1DC}"/>
              </a:ext>
            </a:extLst>
          </p:cNvPr>
          <p:cNvSpPr/>
          <p:nvPr/>
        </p:nvSpPr>
        <p:spPr>
          <a:xfrm>
            <a:off x="726510" y="851770"/>
            <a:ext cx="10747331" cy="19039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/>
              <a:t>Perempuan dan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yang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biologis</a:t>
            </a:r>
            <a:r>
              <a:rPr lang="en-ID" dirty="0"/>
              <a:t>, </a:t>
            </a:r>
            <a:r>
              <a:rPr lang="en-ID" dirty="0" err="1"/>
              <a:t>sosial</a:t>
            </a:r>
            <a:r>
              <a:rPr lang="en-ID" dirty="0"/>
              <a:t>, dan </a:t>
            </a:r>
            <a:r>
              <a:rPr lang="en-ID" dirty="0" err="1"/>
              <a:t>ekonomi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kerentanan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 </a:t>
            </a:r>
            <a:r>
              <a:rPr lang="en-ID" dirty="0" err="1"/>
              <a:t>dibanding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lainnya</a:t>
            </a:r>
            <a:r>
              <a:rPr lang="en-ID" dirty="0"/>
              <a:t>. </a:t>
            </a:r>
            <a:r>
              <a:rPr lang="en-ID" dirty="0" err="1"/>
              <a:t>Kerentanan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meningkat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faktor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kemiskinan</a:t>
            </a:r>
            <a:r>
              <a:rPr lang="en-ID" dirty="0"/>
              <a:t>, </a:t>
            </a:r>
            <a:r>
              <a:rPr lang="en-ID" dirty="0" err="1"/>
              <a:t>ketimpangan</a:t>
            </a:r>
            <a:r>
              <a:rPr lang="en-ID" dirty="0"/>
              <a:t> gender, </a:t>
            </a:r>
            <a:r>
              <a:rPr lang="en-ID" dirty="0" err="1"/>
              <a:t>akses</a:t>
            </a:r>
            <a:r>
              <a:rPr lang="en-ID" dirty="0"/>
              <a:t> </a:t>
            </a:r>
            <a:r>
              <a:rPr lang="en-ID" dirty="0" err="1"/>
              <a:t>layanan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yang </a:t>
            </a:r>
            <a:r>
              <a:rPr lang="en-ID" dirty="0" err="1"/>
              <a:t>terbatas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lingkungan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mendukung</a:t>
            </a:r>
            <a:endParaRPr lang="en-ID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A8B40E-B522-E760-DF17-498B04F98E96}"/>
              </a:ext>
            </a:extLst>
          </p:cNvPr>
          <p:cNvSpPr/>
          <p:nvPr/>
        </p:nvSpPr>
        <p:spPr>
          <a:xfrm>
            <a:off x="726510" y="3073052"/>
            <a:ext cx="10747331" cy="19039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/>
              <a:t>Dalam </a:t>
            </a:r>
            <a:r>
              <a:rPr lang="en-ID" dirty="0" err="1"/>
              <a:t>konteks</a:t>
            </a:r>
            <a:r>
              <a:rPr lang="en-ID" dirty="0"/>
              <a:t> </a:t>
            </a:r>
            <a:r>
              <a:rPr lang="en-ID" dirty="0" err="1"/>
              <a:t>kebidanan</a:t>
            </a:r>
            <a:r>
              <a:rPr lang="en-ID" dirty="0"/>
              <a:t>, </a:t>
            </a:r>
            <a:r>
              <a:rPr lang="en-ID" dirty="0" err="1"/>
              <a:t>pemahaman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perempuan</a:t>
            </a:r>
            <a:r>
              <a:rPr lang="en-ID" dirty="0"/>
              <a:t> dan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rentan</a:t>
            </a:r>
            <a:r>
              <a:rPr lang="en-ID" dirty="0"/>
              <a:t> sangat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risiko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 </a:t>
            </a:r>
            <a:r>
              <a:rPr lang="en-ID" dirty="0" err="1"/>
              <a:t>mengalami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dirty="0" err="1"/>
              <a:t>Membutuhkan</a:t>
            </a:r>
            <a:r>
              <a:rPr lang="en-ID" dirty="0"/>
              <a:t> </a:t>
            </a:r>
            <a:r>
              <a:rPr lang="en-ID" dirty="0" err="1"/>
              <a:t>pendekatan</a:t>
            </a:r>
            <a:r>
              <a:rPr lang="en-ID" dirty="0"/>
              <a:t> </a:t>
            </a:r>
            <a:r>
              <a:rPr lang="en-ID" dirty="0" err="1"/>
              <a:t>asuhan</a:t>
            </a:r>
            <a:r>
              <a:rPr lang="en-ID" dirty="0"/>
              <a:t> yang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komprehensif</a:t>
            </a:r>
            <a:r>
              <a:rPr lang="en-ID" dirty="0"/>
              <a:t> dan </a:t>
            </a:r>
            <a:r>
              <a:rPr lang="en-ID" dirty="0" err="1"/>
              <a:t>berpusat</a:t>
            </a:r>
            <a:r>
              <a:rPr lang="en-ID" dirty="0"/>
              <a:t> pada </a:t>
            </a:r>
            <a:r>
              <a:rPr lang="en-ID" dirty="0" err="1"/>
              <a:t>klien</a:t>
            </a:r>
            <a:r>
              <a:rPr lang="en-ID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dirty="0" err="1"/>
              <a:t>Memerlukan</a:t>
            </a:r>
            <a:r>
              <a:rPr lang="en-ID" dirty="0"/>
              <a:t> </a:t>
            </a:r>
            <a:r>
              <a:rPr lang="en-ID" dirty="0" err="1"/>
              <a:t>perlindungan</a:t>
            </a:r>
            <a:r>
              <a:rPr lang="en-ID" dirty="0"/>
              <a:t> dan </a:t>
            </a:r>
            <a:r>
              <a:rPr lang="en-ID" dirty="0" err="1"/>
              <a:t>advokasi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tenaga</a:t>
            </a:r>
            <a:r>
              <a:rPr lang="en-ID" dirty="0"/>
              <a:t> </a:t>
            </a:r>
            <a:r>
              <a:rPr lang="en-ID" dirty="0" err="1"/>
              <a:t>kesehatan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54335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565AA-ADB2-754E-0427-8B2353D73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265ED8-9051-86D0-A06E-A9C6286F0EDA}"/>
              </a:ext>
            </a:extLst>
          </p:cNvPr>
          <p:cNvSpPr/>
          <p:nvPr/>
        </p:nvSpPr>
        <p:spPr>
          <a:xfrm>
            <a:off x="726510" y="851770"/>
            <a:ext cx="10747331" cy="19039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 err="1"/>
              <a:t>Prinsip</a:t>
            </a:r>
            <a:r>
              <a:rPr lang="en-ID" b="1" dirty="0"/>
              <a:t> </a:t>
            </a:r>
            <a:r>
              <a:rPr lang="en-ID" b="1" dirty="0" err="1"/>
              <a:t>dasar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asuhan</a:t>
            </a:r>
            <a:r>
              <a:rPr lang="en-ID" b="1" dirty="0"/>
              <a:t> </a:t>
            </a:r>
            <a:r>
              <a:rPr lang="en-ID" b="1" dirty="0" err="1"/>
              <a:t>kelompok</a:t>
            </a:r>
            <a:r>
              <a:rPr lang="en-ID" b="1" dirty="0"/>
              <a:t> </a:t>
            </a:r>
            <a:r>
              <a:rPr lang="en-ID" b="1" dirty="0" err="1"/>
              <a:t>rentan</a:t>
            </a:r>
            <a:r>
              <a:rPr lang="en-ID" b="1" dirty="0"/>
              <a:t>:</a:t>
            </a:r>
            <a:endParaRPr lang="en-ID" dirty="0"/>
          </a:p>
          <a:p>
            <a:pPr marL="342900" indent="-342900">
              <a:buFont typeface="+mj-lt"/>
              <a:buAutoNum type="arabicPeriod"/>
            </a:pPr>
            <a:r>
              <a:rPr lang="en-ID" b="1" dirty="0" err="1"/>
              <a:t>Keadilan</a:t>
            </a:r>
            <a:r>
              <a:rPr lang="en-ID" b="1" dirty="0"/>
              <a:t> (equity)</a:t>
            </a:r>
            <a:r>
              <a:rPr lang="en-ID" dirty="0"/>
              <a:t>: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pelayanan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 err="1"/>
              <a:t>Aksesibilitas</a:t>
            </a:r>
            <a:r>
              <a:rPr lang="en-ID" dirty="0"/>
              <a:t>: </a:t>
            </a:r>
            <a:r>
              <a:rPr lang="en-ID" dirty="0" err="1"/>
              <a:t>memastikan</a:t>
            </a:r>
            <a:r>
              <a:rPr lang="en-ID" dirty="0"/>
              <a:t> </a:t>
            </a:r>
            <a:r>
              <a:rPr lang="en-ID" dirty="0" err="1"/>
              <a:t>layanan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dijangkau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 err="1"/>
              <a:t>Perlindungan</a:t>
            </a:r>
            <a:r>
              <a:rPr lang="en-ID" dirty="0"/>
              <a:t>: </a:t>
            </a:r>
            <a:r>
              <a:rPr lang="en-ID" dirty="0" err="1"/>
              <a:t>mencegah</a:t>
            </a:r>
            <a:r>
              <a:rPr lang="en-ID" dirty="0"/>
              <a:t> </a:t>
            </a:r>
            <a:r>
              <a:rPr lang="en-ID" dirty="0" err="1"/>
              <a:t>kekerasan</a:t>
            </a:r>
            <a:r>
              <a:rPr lang="en-ID" dirty="0"/>
              <a:t> dan </a:t>
            </a:r>
            <a:r>
              <a:rPr lang="en-ID" dirty="0" err="1"/>
              <a:t>diskriminasi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/>
              <a:t>Empowerment (</a:t>
            </a:r>
            <a:r>
              <a:rPr lang="en-ID" b="1" dirty="0" err="1"/>
              <a:t>pemberdayaan</a:t>
            </a:r>
            <a:r>
              <a:rPr lang="en-ID" b="1" dirty="0"/>
              <a:t>)</a:t>
            </a:r>
            <a:r>
              <a:rPr lang="en-ID" dirty="0"/>
              <a:t>: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/</a:t>
            </a:r>
            <a:r>
              <a:rPr lang="en-ID" dirty="0" err="1"/>
              <a:t>keluarga</a:t>
            </a:r>
            <a:endParaRPr lang="en-ID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33BB33-75DA-E79F-6781-CE0B7AB390B9}"/>
              </a:ext>
            </a:extLst>
          </p:cNvPr>
          <p:cNvSpPr/>
          <p:nvPr/>
        </p:nvSpPr>
        <p:spPr>
          <a:xfrm>
            <a:off x="722334" y="3073052"/>
            <a:ext cx="10747331" cy="19039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/>
              <a:t>Dalam </a:t>
            </a:r>
            <a:r>
              <a:rPr lang="en-ID" dirty="0" err="1"/>
              <a:t>kebidanan</a:t>
            </a:r>
            <a:r>
              <a:rPr lang="en-ID" dirty="0"/>
              <a:t>,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rentan</a:t>
            </a:r>
            <a:r>
              <a:rPr lang="en-ID" dirty="0"/>
              <a:t> </a:t>
            </a:r>
            <a:r>
              <a:rPr lang="en-ID" dirty="0" err="1"/>
              <a:t>meliputi</a:t>
            </a:r>
            <a:r>
              <a:rPr lang="en-ID" dirty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/>
              <a:t>Perempuan (</a:t>
            </a:r>
            <a:r>
              <a:rPr lang="en-ID" dirty="0" err="1"/>
              <a:t>terutama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masa </a:t>
            </a:r>
            <a:r>
              <a:rPr lang="en-ID" dirty="0" err="1"/>
              <a:t>reproduksi</a:t>
            </a:r>
            <a:r>
              <a:rPr lang="en-ID" dirty="0"/>
              <a:t>)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/>
              <a:t>Bayi dan </a:t>
            </a:r>
            <a:r>
              <a:rPr lang="en-ID" dirty="0" err="1"/>
              <a:t>anak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/>
              <a:t>Ibu </a:t>
            </a:r>
            <a:r>
              <a:rPr lang="en-ID" dirty="0" err="1"/>
              <a:t>hamil</a:t>
            </a:r>
            <a:r>
              <a:rPr lang="en-ID" dirty="0"/>
              <a:t>, </a:t>
            </a:r>
            <a:r>
              <a:rPr lang="en-ID" dirty="0" err="1"/>
              <a:t>bersalin</a:t>
            </a:r>
            <a:r>
              <a:rPr lang="en-ID" dirty="0"/>
              <a:t>, </a:t>
            </a:r>
            <a:r>
              <a:rPr lang="en-ID" dirty="0" err="1"/>
              <a:t>nifas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Remaja</a:t>
            </a:r>
            <a:r>
              <a:rPr lang="en-ID" dirty="0"/>
              <a:t> </a:t>
            </a:r>
            <a:r>
              <a:rPr lang="en-ID" dirty="0" err="1"/>
              <a:t>putri</a:t>
            </a:r>
            <a:r>
              <a:rPr lang="en-ID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8814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3C0CD-D6B5-AFF9-1190-B25268338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36EA25-8ACC-D1F3-2E07-DDB59E854A77}"/>
              </a:ext>
            </a:extLst>
          </p:cNvPr>
          <p:cNvSpPr/>
          <p:nvPr/>
        </p:nvSpPr>
        <p:spPr>
          <a:xfrm>
            <a:off x="722334" y="250521"/>
            <a:ext cx="10747331" cy="307305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/>
              <a:t>Jenis </a:t>
            </a:r>
            <a:r>
              <a:rPr lang="en-ID" b="1" dirty="0" err="1"/>
              <a:t>Kelompok</a:t>
            </a:r>
            <a:r>
              <a:rPr lang="en-ID" b="1" dirty="0"/>
              <a:t> </a:t>
            </a:r>
            <a:r>
              <a:rPr lang="en-ID" b="1" dirty="0" err="1"/>
              <a:t>Rentan</a:t>
            </a:r>
            <a:r>
              <a:rPr lang="en-ID" b="1" dirty="0"/>
              <a:t> pada Perempuan</a:t>
            </a:r>
          </a:p>
          <a:p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kategori</a:t>
            </a:r>
            <a:r>
              <a:rPr lang="en-ID" dirty="0"/>
              <a:t> </a:t>
            </a:r>
            <a:r>
              <a:rPr lang="en-ID" dirty="0" err="1"/>
              <a:t>perempuan</a:t>
            </a:r>
            <a:r>
              <a:rPr lang="en-ID" dirty="0"/>
              <a:t> </a:t>
            </a:r>
            <a:r>
              <a:rPr lang="en-ID" dirty="0" err="1"/>
              <a:t>rentan</a:t>
            </a:r>
            <a:r>
              <a:rPr lang="en-ID" dirty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/>
              <a:t>Ibu </a:t>
            </a:r>
            <a:r>
              <a:rPr lang="en-ID" b="1" dirty="0" err="1"/>
              <a:t>hamil</a:t>
            </a:r>
            <a:r>
              <a:rPr lang="en-ID" b="1" dirty="0"/>
              <a:t> </a:t>
            </a:r>
            <a:r>
              <a:rPr lang="en-ID" b="1" dirty="0" err="1"/>
              <a:t>risiko</a:t>
            </a:r>
            <a:r>
              <a:rPr lang="en-ID" b="1" dirty="0"/>
              <a:t> </a:t>
            </a:r>
            <a:r>
              <a:rPr lang="en-ID" b="1" dirty="0" err="1"/>
              <a:t>tinggi</a:t>
            </a:r>
            <a:r>
              <a:rPr lang="en-ID" dirty="0"/>
              <a:t> (</a:t>
            </a:r>
            <a:r>
              <a:rPr lang="en-ID" dirty="0" err="1"/>
              <a:t>usia</a:t>
            </a:r>
            <a:r>
              <a:rPr lang="en-ID" dirty="0"/>
              <a:t> &lt;20 </a:t>
            </a:r>
            <a:r>
              <a:rPr lang="en-ID" dirty="0" err="1"/>
              <a:t>tahun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&gt;35 </a:t>
            </a:r>
            <a:r>
              <a:rPr lang="en-ID" dirty="0" err="1"/>
              <a:t>tahun</a:t>
            </a:r>
            <a:r>
              <a:rPr lang="en-ID" dirty="0"/>
              <a:t>)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/>
              <a:t>Perempuan </a:t>
            </a:r>
            <a:r>
              <a:rPr lang="en-ID" b="1" dirty="0" err="1"/>
              <a:t>dengan</a:t>
            </a:r>
            <a:r>
              <a:rPr lang="en-ID" b="1" dirty="0"/>
              <a:t> status </a:t>
            </a:r>
            <a:r>
              <a:rPr lang="en-ID" b="1" dirty="0" err="1"/>
              <a:t>gizi</a:t>
            </a:r>
            <a:r>
              <a:rPr lang="en-ID" b="1" dirty="0"/>
              <a:t> </a:t>
            </a:r>
            <a:r>
              <a:rPr lang="en-ID" b="1" dirty="0" err="1"/>
              <a:t>buruk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/>
              <a:t>Perempuan korban </a:t>
            </a:r>
            <a:r>
              <a:rPr lang="en-ID" b="1" dirty="0" err="1"/>
              <a:t>kekerasan</a:t>
            </a:r>
            <a:r>
              <a:rPr lang="en-ID" b="1" dirty="0"/>
              <a:t> (KDRT, </a:t>
            </a:r>
            <a:r>
              <a:rPr lang="en-ID" b="1" dirty="0" err="1"/>
              <a:t>seksual</a:t>
            </a:r>
            <a:r>
              <a:rPr lang="en-ID" b="1" dirty="0"/>
              <a:t>)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/>
              <a:t>Perempuan </a:t>
            </a:r>
            <a:r>
              <a:rPr lang="en-ID" b="1" dirty="0" err="1"/>
              <a:t>dengan</a:t>
            </a:r>
            <a:r>
              <a:rPr lang="en-ID" b="1" dirty="0"/>
              <a:t> </a:t>
            </a:r>
            <a:r>
              <a:rPr lang="en-ID" b="1" dirty="0" err="1"/>
              <a:t>penyakit</a:t>
            </a:r>
            <a:r>
              <a:rPr lang="en-ID" b="1" dirty="0"/>
              <a:t> </a:t>
            </a:r>
            <a:r>
              <a:rPr lang="en-ID" b="1" dirty="0" err="1"/>
              <a:t>kronis</a:t>
            </a:r>
            <a:r>
              <a:rPr lang="en-ID" b="1" dirty="0"/>
              <a:t> (HIV/AIDS, </a:t>
            </a:r>
            <a:r>
              <a:rPr lang="en-ID" b="1" dirty="0" err="1"/>
              <a:t>anemia</a:t>
            </a:r>
            <a:r>
              <a:rPr lang="en-ID" b="1" dirty="0"/>
              <a:t> </a:t>
            </a:r>
            <a:r>
              <a:rPr lang="en-ID" b="1" dirty="0" err="1"/>
              <a:t>berat</a:t>
            </a:r>
            <a:r>
              <a:rPr lang="en-ID" b="1" dirty="0"/>
              <a:t>)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/>
              <a:t>Perempuan </a:t>
            </a:r>
            <a:r>
              <a:rPr lang="en-ID" b="1" dirty="0" err="1"/>
              <a:t>dengan</a:t>
            </a:r>
            <a:r>
              <a:rPr lang="en-ID" b="1" dirty="0"/>
              <a:t> </a:t>
            </a:r>
            <a:r>
              <a:rPr lang="en-ID" b="1" dirty="0" err="1"/>
              <a:t>keterbatasan</a:t>
            </a:r>
            <a:r>
              <a:rPr lang="en-ID" b="1" dirty="0"/>
              <a:t> </a:t>
            </a:r>
            <a:r>
              <a:rPr lang="en-ID" b="1" dirty="0" err="1"/>
              <a:t>ekonomi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/>
              <a:t>Perempuan di </a:t>
            </a:r>
            <a:r>
              <a:rPr lang="en-ID" b="1" dirty="0" err="1"/>
              <a:t>daerah</a:t>
            </a:r>
            <a:r>
              <a:rPr lang="en-ID" b="1" dirty="0"/>
              <a:t> </a:t>
            </a:r>
            <a:r>
              <a:rPr lang="en-ID" b="1" dirty="0" err="1"/>
              <a:t>terpencil</a:t>
            </a:r>
            <a:r>
              <a:rPr lang="en-ID" b="1" dirty="0"/>
              <a:t>/</a:t>
            </a:r>
            <a:r>
              <a:rPr lang="en-ID" b="1" dirty="0" err="1"/>
              <a:t>terisolasi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 err="1"/>
              <a:t>Pekerja</a:t>
            </a:r>
            <a:r>
              <a:rPr lang="en-ID" b="1" dirty="0"/>
              <a:t> </a:t>
            </a:r>
            <a:r>
              <a:rPr lang="en-ID" b="1" dirty="0" err="1"/>
              <a:t>migran</a:t>
            </a:r>
            <a:r>
              <a:rPr lang="en-ID" b="1" dirty="0"/>
              <a:t> </a:t>
            </a:r>
            <a:r>
              <a:rPr lang="en-ID" b="1" dirty="0" err="1"/>
              <a:t>perempuan</a:t>
            </a:r>
            <a:r>
              <a:rPr lang="en-ID" dirty="0"/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50ADEB-6E1E-AB77-D889-60B2F17DFCCD}"/>
              </a:ext>
            </a:extLst>
          </p:cNvPr>
          <p:cNvSpPr/>
          <p:nvPr/>
        </p:nvSpPr>
        <p:spPr>
          <a:xfrm>
            <a:off x="726510" y="3384116"/>
            <a:ext cx="10747331" cy="307305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b="1" dirty="0"/>
              <a:t>Jenis </a:t>
            </a:r>
            <a:r>
              <a:rPr lang="en-ID" b="1" dirty="0" err="1"/>
              <a:t>Kelompok</a:t>
            </a:r>
            <a:r>
              <a:rPr lang="en-ID" b="1" dirty="0"/>
              <a:t> </a:t>
            </a:r>
            <a:r>
              <a:rPr lang="en-ID" b="1" dirty="0" err="1"/>
              <a:t>Rentan</a:t>
            </a:r>
            <a:r>
              <a:rPr lang="en-ID" b="1" dirty="0"/>
              <a:t> pada Anak</a:t>
            </a:r>
          </a:p>
          <a:p>
            <a:r>
              <a:rPr lang="en-ID" dirty="0"/>
              <a:t>Anak </a:t>
            </a:r>
            <a:r>
              <a:rPr lang="en-ID" dirty="0" err="1"/>
              <a:t>termasuk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rentan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ketergantungan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 pada orang </a:t>
            </a:r>
            <a:r>
              <a:rPr lang="en-ID" dirty="0" err="1"/>
              <a:t>dewasa</a:t>
            </a:r>
            <a:r>
              <a:rPr lang="en-ID" dirty="0"/>
              <a:t>.</a:t>
            </a:r>
          </a:p>
          <a:p>
            <a:r>
              <a:rPr lang="en-ID" dirty="0" err="1"/>
              <a:t>Kategori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rentan</a:t>
            </a:r>
            <a:r>
              <a:rPr lang="en-ID" dirty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/>
              <a:t>Bayi </a:t>
            </a:r>
            <a:r>
              <a:rPr lang="en-ID" b="1" dirty="0" err="1"/>
              <a:t>baru</a:t>
            </a:r>
            <a:r>
              <a:rPr lang="en-ID" b="1" dirty="0"/>
              <a:t> </a:t>
            </a:r>
            <a:r>
              <a:rPr lang="en-ID" b="1" dirty="0" err="1"/>
              <a:t>lahir</a:t>
            </a:r>
            <a:r>
              <a:rPr lang="en-ID" b="1" dirty="0"/>
              <a:t> (</a:t>
            </a:r>
            <a:r>
              <a:rPr lang="en-ID" b="1" dirty="0" err="1"/>
              <a:t>neonatus</a:t>
            </a:r>
            <a:r>
              <a:rPr lang="en-ID" b="1" dirty="0"/>
              <a:t>)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/>
              <a:t>Anak </a:t>
            </a:r>
            <a:r>
              <a:rPr lang="en-ID" b="1" dirty="0" err="1"/>
              <a:t>dengan</a:t>
            </a:r>
            <a:r>
              <a:rPr lang="en-ID" b="1" dirty="0"/>
              <a:t> </a:t>
            </a:r>
            <a:r>
              <a:rPr lang="en-ID" b="1" dirty="0" err="1"/>
              <a:t>gizi</a:t>
            </a:r>
            <a:r>
              <a:rPr lang="en-ID" b="1" dirty="0"/>
              <a:t> </a:t>
            </a:r>
            <a:r>
              <a:rPr lang="en-ID" b="1" dirty="0" err="1"/>
              <a:t>buruk</a:t>
            </a:r>
            <a:r>
              <a:rPr lang="en-ID" b="1" dirty="0"/>
              <a:t>/stunting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/>
              <a:t>Anak </a:t>
            </a:r>
            <a:r>
              <a:rPr lang="en-ID" b="1" dirty="0" err="1"/>
              <a:t>jalanan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/>
              <a:t>Anak korban </a:t>
            </a:r>
            <a:r>
              <a:rPr lang="en-ID" b="1" dirty="0" err="1"/>
              <a:t>kekerasan</a:t>
            </a:r>
            <a:r>
              <a:rPr lang="en-ID" b="1" dirty="0"/>
              <a:t> </a:t>
            </a:r>
            <a:r>
              <a:rPr lang="en-ID" b="1" dirty="0" err="1"/>
              <a:t>atau</a:t>
            </a:r>
            <a:r>
              <a:rPr lang="en-ID" b="1" dirty="0"/>
              <a:t> </a:t>
            </a:r>
            <a:r>
              <a:rPr lang="en-ID" b="1" dirty="0" err="1"/>
              <a:t>penelantaran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/>
              <a:t>Anak </a:t>
            </a:r>
            <a:r>
              <a:rPr lang="en-ID" b="1" dirty="0" err="1"/>
              <a:t>dengan</a:t>
            </a:r>
            <a:r>
              <a:rPr lang="en-ID" b="1" dirty="0"/>
              <a:t> </a:t>
            </a:r>
            <a:r>
              <a:rPr lang="en-ID" b="1" dirty="0" err="1"/>
              <a:t>disabilitas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/>
              <a:t>Anak yang </a:t>
            </a:r>
            <a:r>
              <a:rPr lang="en-ID" b="1" dirty="0" err="1"/>
              <a:t>hidup</a:t>
            </a:r>
            <a:r>
              <a:rPr lang="en-ID" b="1" dirty="0"/>
              <a:t> di </a:t>
            </a:r>
            <a:r>
              <a:rPr lang="en-ID" b="1" dirty="0" err="1"/>
              <a:t>lingkungan</a:t>
            </a:r>
            <a:r>
              <a:rPr lang="en-ID" b="1" dirty="0"/>
              <a:t> </a:t>
            </a: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sehat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/>
              <a:t>Anak </a:t>
            </a:r>
            <a:r>
              <a:rPr lang="en-ID" b="1" dirty="0" err="1"/>
              <a:t>dari</a:t>
            </a:r>
            <a:r>
              <a:rPr lang="en-ID" b="1" dirty="0"/>
              <a:t> </a:t>
            </a:r>
            <a:r>
              <a:rPr lang="en-ID" b="1" dirty="0" err="1"/>
              <a:t>keluarga</a:t>
            </a:r>
            <a:r>
              <a:rPr lang="en-ID" b="1" dirty="0"/>
              <a:t> miskin</a:t>
            </a:r>
            <a:r>
              <a:rPr lang="en-ID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6619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9B79C-15E2-B434-FD0C-C9F0C6158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9815EA-6E92-4394-AE16-EA4D6EE98FD4}"/>
              </a:ext>
            </a:extLst>
          </p:cNvPr>
          <p:cNvSpPr/>
          <p:nvPr/>
        </p:nvSpPr>
        <p:spPr>
          <a:xfrm>
            <a:off x="860121" y="1465545"/>
            <a:ext cx="10747331" cy="307305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/>
              <a:t>Bidan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peran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menangani</a:t>
            </a:r>
            <a:r>
              <a:rPr lang="en-ID" dirty="0"/>
              <a:t> </a:t>
            </a:r>
            <a:r>
              <a:rPr lang="en-ID" dirty="0" err="1"/>
              <a:t>perempuan</a:t>
            </a:r>
            <a:r>
              <a:rPr lang="en-ID" dirty="0"/>
              <a:t> dan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rentan</a:t>
            </a:r>
            <a:r>
              <a:rPr lang="en-ID" dirty="0"/>
              <a:t>, </a:t>
            </a:r>
            <a:r>
              <a:rPr lang="en-ID" dirty="0" err="1"/>
              <a:t>antara</a:t>
            </a:r>
            <a:r>
              <a:rPr lang="en-ID" dirty="0"/>
              <a:t> lain: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 err="1"/>
              <a:t>Pemberi</a:t>
            </a:r>
            <a:r>
              <a:rPr lang="en-ID" b="1" dirty="0"/>
              <a:t> </a:t>
            </a:r>
            <a:r>
              <a:rPr lang="en-ID" b="1" dirty="0" err="1"/>
              <a:t>asuhan</a:t>
            </a:r>
            <a:r>
              <a:rPr lang="en-ID" b="1" dirty="0"/>
              <a:t> </a:t>
            </a:r>
            <a:r>
              <a:rPr lang="en-ID" b="1" dirty="0" err="1"/>
              <a:t>langsung</a:t>
            </a:r>
            <a:r>
              <a:rPr lang="en-ID" dirty="0"/>
              <a:t> (antenatal, </a:t>
            </a:r>
            <a:r>
              <a:rPr lang="en-ID" dirty="0" err="1"/>
              <a:t>persalinan</a:t>
            </a:r>
            <a:r>
              <a:rPr lang="en-ID" dirty="0"/>
              <a:t>, neonatal)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 err="1"/>
              <a:t>Edukator</a:t>
            </a:r>
            <a:r>
              <a:rPr lang="en-ID" dirty="0"/>
              <a:t> (</a:t>
            </a:r>
            <a:r>
              <a:rPr lang="en-ID" dirty="0" err="1"/>
              <a:t>penyuluhan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)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 err="1"/>
              <a:t>Deteksi</a:t>
            </a:r>
            <a:r>
              <a:rPr lang="en-ID" b="1" dirty="0"/>
              <a:t> </a:t>
            </a:r>
            <a:r>
              <a:rPr lang="en-ID" b="1" dirty="0" err="1"/>
              <a:t>dini</a:t>
            </a:r>
            <a:r>
              <a:rPr lang="en-ID" b="1" dirty="0"/>
              <a:t> </a:t>
            </a:r>
            <a:r>
              <a:rPr lang="en-ID" b="1" dirty="0" err="1"/>
              <a:t>risiko</a:t>
            </a:r>
            <a:r>
              <a:rPr lang="en-ID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 err="1"/>
              <a:t>Konselor</a:t>
            </a:r>
            <a:r>
              <a:rPr lang="en-ID" dirty="0"/>
              <a:t> (</a:t>
            </a:r>
            <a:r>
              <a:rPr lang="en-ID" dirty="0" err="1"/>
              <a:t>masalah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dan </a:t>
            </a:r>
            <a:r>
              <a:rPr lang="en-ID" dirty="0" err="1"/>
              <a:t>sosial</a:t>
            </a:r>
            <a:r>
              <a:rPr lang="en-ID" dirty="0"/>
              <a:t>)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 err="1"/>
              <a:t>Advokat</a:t>
            </a:r>
            <a:r>
              <a:rPr lang="en-ID" dirty="0"/>
              <a:t> (</a:t>
            </a:r>
            <a:r>
              <a:rPr lang="en-ID" dirty="0" err="1"/>
              <a:t>melindungi</a:t>
            </a:r>
            <a:r>
              <a:rPr lang="en-ID" dirty="0"/>
              <a:t> 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perempuan</a:t>
            </a:r>
            <a:r>
              <a:rPr lang="en-ID" dirty="0"/>
              <a:t> dan </a:t>
            </a:r>
            <a:r>
              <a:rPr lang="en-ID" dirty="0" err="1"/>
              <a:t>anak</a:t>
            </a:r>
            <a:r>
              <a:rPr lang="en-ID" dirty="0"/>
              <a:t>) </a:t>
            </a:r>
          </a:p>
          <a:p>
            <a:pPr marL="342900" indent="-342900">
              <a:buFont typeface="+mj-lt"/>
              <a:buAutoNum type="arabicPeriod"/>
            </a:pPr>
            <a:r>
              <a:rPr lang="en-ID" b="1" dirty="0" err="1"/>
              <a:t>Koordinator</a:t>
            </a:r>
            <a:r>
              <a:rPr lang="en-ID" b="1" dirty="0"/>
              <a:t> </a:t>
            </a:r>
            <a:r>
              <a:rPr lang="en-ID" b="1" dirty="0" err="1"/>
              <a:t>rujukan</a:t>
            </a:r>
            <a:r>
              <a:rPr lang="en-ID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4233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828A7-C146-1027-E754-9CE238F0C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3446153"/>
          </a:xfrm>
        </p:spPr>
        <p:txBody>
          <a:bodyPr/>
          <a:lstStyle/>
          <a:p>
            <a:r>
              <a:rPr lang="en-US" dirty="0" err="1"/>
              <a:t>Terimakasih</a:t>
            </a:r>
            <a:r>
              <a:rPr lang="en-US" dirty="0"/>
              <a:t> </a:t>
            </a:r>
            <a:endParaRPr lang="en-ID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C91767-A1E1-036F-7BEB-09424F532520}"/>
              </a:ext>
            </a:extLst>
          </p:cNvPr>
          <p:cNvCxnSpPr/>
          <p:nvPr/>
        </p:nvCxnSpPr>
        <p:spPr>
          <a:xfrm>
            <a:off x="2680570" y="4283901"/>
            <a:ext cx="8480121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616941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Custom 41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36826"/>
    </a:accent1>
    <a:accent2>
      <a:srgbClr val="FB8E09"/>
    </a:accent2>
    <a:accent3>
      <a:srgbClr val="D48B32"/>
    </a:accent3>
    <a:accent4>
      <a:srgbClr val="E64823"/>
    </a:accent4>
    <a:accent5>
      <a:srgbClr val="FFCA08"/>
    </a:accent5>
    <a:accent6>
      <a:srgbClr val="AF695B"/>
    </a:accent6>
    <a:hlink>
      <a:srgbClr val="2998E3"/>
    </a:hlink>
    <a:folHlink>
      <a:srgbClr val="7F723D"/>
    </a:folHlink>
  </a:clrScheme>
</a:themeOverride>
</file>

<file path=ppt/theme/themeOverride2.xml><?xml version="1.0" encoding="utf-8"?>
<a:themeOverride xmlns:a="http://schemas.openxmlformats.org/drawingml/2006/main">
  <a:clrScheme name="Custom 41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36826"/>
    </a:accent1>
    <a:accent2>
      <a:srgbClr val="FB8E09"/>
    </a:accent2>
    <a:accent3>
      <a:srgbClr val="D48B32"/>
    </a:accent3>
    <a:accent4>
      <a:srgbClr val="E64823"/>
    </a:accent4>
    <a:accent5>
      <a:srgbClr val="FFCA08"/>
    </a:accent5>
    <a:accent6>
      <a:srgbClr val="AF695B"/>
    </a:accent6>
    <a:hlink>
      <a:srgbClr val="2998E3"/>
    </a:hlink>
    <a:folHlink>
      <a:srgbClr val="7F723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8A3B04-B0F3-4C12-A722-52B5CF6D97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5B1FD9-3BB6-4DA9-A089-3B68C2323D4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747A963-53E0-44AF-AF13-963FE676C6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{58D58F27-15C6-4213-9BA2-BE9F07A107B2}TF427093bb-7ddc-497b-80f4-fe945bcee621ff7241c0_win32-add2936a5c77</Template>
  <TotalTime>177</TotalTime>
  <Words>1191</Words>
  <Application>Microsoft Office PowerPoint</Application>
  <PresentationFormat>Widescreen</PresentationFormat>
  <Paragraphs>86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Bookman Old Style</vt:lpstr>
      <vt:lpstr>Calibri</vt:lpstr>
      <vt:lpstr>Franklin Gothic Book</vt:lpstr>
      <vt:lpstr>Times New Roman</vt:lpstr>
      <vt:lpstr>1_RetrospectVTI</vt:lpstr>
      <vt:lpstr>Asuhan Kebidanan Pada Perempuan Dan Anak Dengan Kondisi Rentan </vt:lpstr>
      <vt:lpstr>Kondisi rentan</vt:lpstr>
      <vt:lpstr>Menurut Surhato (2005:82), ada tiga alasan diperlukan pendekatan yang sistematik dalam melakukan pemetaan sosial di masyarakat, </vt:lpstr>
      <vt:lpstr>Masalah Sosial </vt:lpstr>
      <vt:lpstr>Terdapat empat jenis faktor yang menjadi penyebab terjadinya masalah sosial, yaitu: </vt:lpstr>
      <vt:lpstr>Faktor-faktor yang dapat menimbulkan adanya masalah sosial jika tidak dapat diatasi akan menimbulkan dampak bagi masyarakat. Dampak dari adanya masalah sosial di dalam masyarakat adalah sebagai berikut: </vt:lpstr>
      <vt:lpstr>Kerentanan dan Kelompok Rentan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Terimakasih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HAFIDZ SALAFUDDIN</dc:creator>
  <cp:lastModifiedBy>HAFIDZ SALAFUDDIN</cp:lastModifiedBy>
  <cp:revision>5</cp:revision>
  <dcterms:created xsi:type="dcterms:W3CDTF">2026-03-10T07:49:35Z</dcterms:created>
  <dcterms:modified xsi:type="dcterms:W3CDTF">2026-04-01T06:57:22Z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