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6" d="100"/>
          <a:sy n="156" d="100"/>
        </p:scale>
        <p:origin x="2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70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-1097280"/>
            <a:ext cx="4114800" cy="4114800"/>
          </a:xfrm>
          <a:prstGeom prst="ellipse">
            <a:avLst/>
          </a:prstGeom>
          <a:solidFill>
            <a:srgbClr val="2EAD6A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132320" y="3474720"/>
            <a:ext cx="2926080" cy="2926080"/>
          </a:xfrm>
          <a:prstGeom prst="ellipse">
            <a:avLst/>
          </a:prstGeom>
          <a:solidFill>
            <a:srgbClr val="F4A820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74320"/>
            <a:ext cx="1645920" cy="1645920"/>
          </a:xfrm>
          <a:prstGeom prst="ellipse">
            <a:avLst/>
          </a:prstGeom>
          <a:solidFill>
            <a:srgbClr val="2EAD6A">
              <a:alpha val="1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20040"/>
            <a:ext cx="3474720" cy="292608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2004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STIKes Prima Indonesia — Program Studi S1 Farmasi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457200" y="804672"/>
            <a:ext cx="7315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FARMASI FISIKA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1207008"/>
            <a:ext cx="8229600" cy="1719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&amp;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BOBOT JENIS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457200" y="2999232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Densitas, Specific Gravity, dan Aplikasinya dalam Evaluasi Sediaan Farmasi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57200" y="3584448"/>
            <a:ext cx="6400800" cy="36576"/>
          </a:xfrm>
          <a:prstGeom prst="rect">
            <a:avLst/>
          </a:prstGeom>
          <a:solidFill>
            <a:srgbClr val="F4A820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373075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Kuliah: </a:t>
            </a:r>
            <a:r>
              <a:rPr lang="en-US" sz="1050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Farmasi Fisika  |  </a:t>
            </a:r>
            <a:r>
              <a:rPr lang="en-US" sz="1050" b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Kajian: </a:t>
            </a:r>
            <a:r>
              <a:rPr lang="en-US" sz="1050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dan </a:t>
            </a:r>
            <a:r>
              <a:rPr lang="en-US" sz="1050" dirty="0" err="1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Bobot</a:t>
            </a:r>
            <a:r>
              <a:rPr lang="en-US" sz="1050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Jenis</a:t>
            </a:r>
          </a:p>
          <a:p>
            <a:pPr marL="0" indent="0">
              <a:buNone/>
            </a:pPr>
            <a:endParaRPr lang="en-US" sz="1050" dirty="0">
              <a:solidFill>
                <a:srgbClr val="5A6E63"/>
              </a:solidFill>
              <a:latin typeface="Calibri" pitchFamily="34" charset="0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050" dirty="0">
                <a:solidFill>
                  <a:srgbClr val="5A6E63"/>
                </a:solidFill>
                <a:latin typeface="Calibri" pitchFamily="34" charset="0"/>
                <a:cs typeface="Calibri" pitchFamily="34" charset="-120"/>
              </a:rPr>
              <a:t>apt. Reski Mulia., </a:t>
            </a:r>
            <a:r>
              <a:rPr lang="en-US" sz="1050" dirty="0" err="1">
                <a:solidFill>
                  <a:srgbClr val="5A6E63"/>
                </a:solidFill>
                <a:latin typeface="Calibri" pitchFamily="34" charset="0"/>
                <a:cs typeface="Calibri" pitchFamily="34" charset="-120"/>
              </a:rPr>
              <a:t>M.Farm</a:t>
            </a:r>
            <a:endParaRPr lang="en-US" sz="10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371600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Pembelajaran (Sub CPMK)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mempelajari materi ini, mahasiswa mampu: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170432"/>
            <a:ext cx="8275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170432"/>
            <a:ext cx="502920" cy="658368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170432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1280160"/>
            <a:ext cx="7498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konsep kerapatan (densitas) dan bobot jenis (specific gravity) dalam sistem farmasi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920240"/>
            <a:ext cx="8275320" cy="658368"/>
          </a:xfrm>
          <a:prstGeom prst="rect">
            <a:avLst/>
          </a:prstGeom>
          <a:solidFill>
            <a:srgbClr val="C8F0DC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1920240"/>
            <a:ext cx="502920" cy="65836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1920240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97280" y="2029968"/>
            <a:ext cx="7498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perbedaan kerapatan dan bobot jenis serta hubungannya dengan massa dan volume zat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2670048"/>
            <a:ext cx="8275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" y="2670048"/>
            <a:ext cx="502920" cy="658368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2670048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97280" y="2779776"/>
            <a:ext cx="7498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Menghitung nilai kerapatan dan bobot jenis berdasarkan data eksperimen dengan tepat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57200" y="3419856"/>
            <a:ext cx="8275320" cy="658368"/>
          </a:xfrm>
          <a:prstGeom prst="rect">
            <a:avLst/>
          </a:prstGeom>
          <a:solidFill>
            <a:srgbClr val="C8F0DC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7200" y="3419856"/>
            <a:ext cx="502920" cy="658368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3419856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97280" y="3529584"/>
            <a:ext cx="7498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konsep kerapatan dan bobot jenis dalam evaluasi kualitas sediaan farmasi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57200" y="4169664"/>
            <a:ext cx="8275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4169664"/>
            <a:ext cx="502920" cy="658368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4169664"/>
            <a:ext cx="502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97280" y="4279392"/>
            <a:ext cx="7498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Mengaitkan kerapatan dan bobot jenis dengan sifat fisik dan kualitas bahan obat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</a:t>
            </a:r>
            <a:r>
              <a:rPr lang="en-US" sz="36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Materi Pembelajaran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pembahasan Kerapatan dan Bobot Jenis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207008"/>
            <a:ext cx="4096512" cy="1097280"/>
          </a:xfrm>
          <a:prstGeom prst="rect">
            <a:avLst/>
          </a:prstGeom>
          <a:solidFill>
            <a:srgbClr val="F3FAF6"/>
          </a:solidFill>
          <a:ln w="25400">
            <a:solidFill>
              <a:srgbClr val="1A7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207008"/>
            <a:ext cx="502920" cy="1097280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1207008"/>
            <a:ext cx="502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3272" y="1316736"/>
            <a:ext cx="3383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33272" y="17373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 densitas &amp; specific gravity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11480" y="2468880"/>
            <a:ext cx="4096512" cy="1097280"/>
          </a:xfrm>
          <a:prstGeom prst="rect">
            <a:avLst/>
          </a:prstGeom>
          <a:solidFill>
            <a:srgbClr val="F3FAF6"/>
          </a:solidFill>
          <a:ln w="25400">
            <a:solidFill>
              <a:srgbClr val="2EAD6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1480" y="2468880"/>
            <a:ext cx="502920" cy="1097280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2468880"/>
            <a:ext cx="502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II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33272" y="2578608"/>
            <a:ext cx="3383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EA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Perbedaan &amp; Hubungan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3272" y="2999232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Satuan, perbandingan, dan keterkaitan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1480" y="3730752"/>
            <a:ext cx="4096512" cy="1097280"/>
          </a:xfrm>
          <a:prstGeom prst="rect">
            <a:avLst/>
          </a:prstGeom>
          <a:solidFill>
            <a:srgbClr val="F3FAF6"/>
          </a:solidFill>
          <a:ln w="25400">
            <a:solidFill>
              <a:srgbClr val="0079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730752"/>
            <a:ext cx="502920" cy="1097280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7" name="Text 15"/>
          <p:cNvSpPr/>
          <p:nvPr/>
        </p:nvSpPr>
        <p:spPr>
          <a:xfrm>
            <a:off x="411480" y="3730752"/>
            <a:ext cx="502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III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33272" y="3840480"/>
            <a:ext cx="3383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Perhitungan &amp; Contoh Soal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33272" y="4261104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Rumus, data eksperimen, aplikasi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681728" y="1207008"/>
            <a:ext cx="4096512" cy="1097280"/>
          </a:xfrm>
          <a:prstGeom prst="rect">
            <a:avLst/>
          </a:prstGeom>
          <a:solidFill>
            <a:srgbClr val="F3FAF6"/>
          </a:solidFill>
          <a:ln w="25400">
            <a:solidFill>
              <a:srgbClr val="E07B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681728" y="1207008"/>
            <a:ext cx="502920" cy="1097280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22" name="Text 20"/>
          <p:cNvSpPr/>
          <p:nvPr/>
        </p:nvSpPr>
        <p:spPr>
          <a:xfrm>
            <a:off x="4681728" y="1207008"/>
            <a:ext cx="502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IV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303520" y="1316736"/>
            <a:ext cx="3383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Sediaan Farmasi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303520" y="17373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 mutu, konsistensi, kemurnian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681728" y="2468880"/>
            <a:ext cx="4096512" cy="1097280"/>
          </a:xfrm>
          <a:prstGeom prst="rect">
            <a:avLst/>
          </a:prstGeom>
          <a:solidFill>
            <a:srgbClr val="F3FAF6"/>
          </a:solidFill>
          <a:ln w="25400">
            <a:solidFill>
              <a:srgbClr val="1565C0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81728" y="2468880"/>
            <a:ext cx="502920" cy="109728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27" name="Text 25"/>
          <p:cNvSpPr/>
          <p:nvPr/>
        </p:nvSpPr>
        <p:spPr>
          <a:xfrm>
            <a:off x="4681728" y="2468880"/>
            <a:ext cx="502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V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5303520" y="2578608"/>
            <a:ext cx="33832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Fisik &amp; Kualitas Obat</a:t>
            </a: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303520" y="2999232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Viskositas, stabilitas, standar farmasi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4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731520"/>
            <a:ext cx="4389120" cy="4389120"/>
          </a:xfrm>
          <a:prstGeom prst="ellipse">
            <a:avLst/>
          </a:prstGeom>
          <a:solidFill>
            <a:srgbClr val="2EAD6A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914400" y="3200400"/>
            <a:ext cx="3200400" cy="3200400"/>
          </a:xfrm>
          <a:prstGeom prst="ellipse">
            <a:avLst/>
          </a:prstGeom>
          <a:solidFill>
            <a:srgbClr val="F4A820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77724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(Densitas)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Bobot Jenis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548640" y="3456432"/>
            <a:ext cx="7132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definisi, satuan, dan makna fisis densitas serta specific gravity dalam konteks farmasi.</a:t>
            </a:r>
            <a:endParaRPr 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228600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(Densitas) — Definisi dan Konsep Dasar</a:t>
            </a:r>
            <a:endParaRPr lang="en-US" sz="2700" b="1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Perbandingan massa terhadap volume suatu zat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1170432"/>
            <a:ext cx="5486400" cy="1207008"/>
          </a:xfrm>
          <a:prstGeom prst="rect">
            <a:avLst/>
          </a:prstGeom>
          <a:solidFill>
            <a:srgbClr val="0D4A2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828800" y="1170432"/>
            <a:ext cx="54864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m / V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828800" y="1883664"/>
            <a:ext cx="548640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kerapatan  |  m = massa (g atau kg)  |  V = volume (mL atau m³)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11480" y="2560320"/>
            <a:ext cx="2724912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2560320"/>
            <a:ext cx="2724912" cy="5029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10" name="Text 8"/>
          <p:cNvSpPr/>
          <p:nvPr/>
        </p:nvSpPr>
        <p:spPr>
          <a:xfrm>
            <a:off x="521208" y="2651760"/>
            <a:ext cx="252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 Fisis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1208" y="3017520"/>
            <a:ext cx="2523744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menggambarkan seberapa banyak massa yang terkandung dalam satu satuan volume. Semakin tinggi kerapatan, semakin 'padat' suatu zat secara molekuler.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319272" y="2560320"/>
            <a:ext cx="2724912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319272" y="2560320"/>
            <a:ext cx="2724912" cy="50292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0" y="2651760"/>
            <a:ext cx="252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A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Satuan Kerapatan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29000" y="3017520"/>
            <a:ext cx="2523744" cy="13761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Sistem CGS: g/mL atau g/cm³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Sistem SI: kg/m³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Konversi: 1 g/mL = 1000 kg/m³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Air pada 4°C: ρ = 1,000 g/mL (standar)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227064" y="2560320"/>
            <a:ext cx="2724912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27064" y="2560320"/>
            <a:ext cx="2724912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8" name="Text 16"/>
          <p:cNvSpPr/>
          <p:nvPr/>
        </p:nvSpPr>
        <p:spPr>
          <a:xfrm>
            <a:off x="6336792" y="2651760"/>
            <a:ext cx="25237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Faktor yang Mempengaruhi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36792" y="3017520"/>
            <a:ext cx="2523744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Suhu: ρ menurun saat suhu naik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Tekanan: berpengaruh signifikan pada gas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Komposisi: campuran/zat terlarut mengubah ρ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Fase zat: padat &gt; cair &gt;&gt; gas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Bobot Jenis (Specific Gravity) — Definisi dan Konsep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Perbandingan kerapatan zat terhadap kerapatan air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1371600" y="1170432"/>
            <a:ext cx="6400800" cy="1234440"/>
          </a:xfrm>
          <a:prstGeom prst="rect">
            <a:avLst/>
          </a:prstGeom>
          <a:solidFill>
            <a:srgbClr val="0A1F14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371600" y="1170432"/>
            <a:ext cx="64008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ρ_zat / ρ_air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m_zat / m_air (volume sama)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542032"/>
            <a:ext cx="4160520" cy="2377440"/>
          </a:xfrm>
          <a:prstGeom prst="rect">
            <a:avLst/>
          </a:prstGeom>
          <a:solidFill>
            <a:srgbClr val="F3FAF6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2542032"/>
            <a:ext cx="4160520" cy="5029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263347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Karakteristik Bobot Jenis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2999232"/>
            <a:ext cx="391363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Tidak bersatuan (dimensionless) — merupakan rasio murni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Standar pembanding: air pada 4°C (ρ = 1,000 g/mL)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BJ air = 1,000 (titik acuan)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BJ &gt; 1 → lebih rapat dari air (tenggelam)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BJ &lt; 1 → kurang rapat dari air (mengapung)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BJ = 1 → sama rapat dengan air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709160" y="2542032"/>
            <a:ext cx="4023360" cy="2377440"/>
          </a:xfrm>
          <a:prstGeom prst="rect">
            <a:avLst/>
          </a:prstGeom>
          <a:solidFill>
            <a:srgbClr val="F3FAF6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2542032"/>
            <a:ext cx="4023360" cy="5029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2633472"/>
            <a:ext cx="3794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Bobot Jenis Bahan Farmasi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846320" y="3035808"/>
            <a:ext cx="1719072" cy="475488"/>
          </a:xfrm>
          <a:prstGeom prst="rect">
            <a:avLst/>
          </a:prstGeom>
          <a:solidFill>
            <a:srgbClr val="C8F0DC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10328" y="3072384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910328" y="3282696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1,000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675120" y="3035808"/>
            <a:ext cx="1719072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39128" y="3072384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Gliserin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739128" y="3282696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1,261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846320" y="3602736"/>
            <a:ext cx="1719072" cy="475488"/>
          </a:xfrm>
          <a:prstGeom prst="rect">
            <a:avLst/>
          </a:prstGeom>
          <a:solidFill>
            <a:srgbClr val="C8F0DC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10328" y="3639312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Etanol 96%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910328" y="3849624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0,806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675120" y="3602736"/>
            <a:ext cx="1719072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39128" y="3639312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Parafin Cair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739128" y="3849624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0,862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846320" y="4169664"/>
            <a:ext cx="1719072" cy="475488"/>
          </a:xfrm>
          <a:prstGeom prst="rect">
            <a:avLst/>
          </a:prstGeom>
          <a:solidFill>
            <a:srgbClr val="C8F0DC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10328" y="420624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Olive Oil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910328" y="4416552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0,911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675120" y="4169664"/>
            <a:ext cx="1719072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39128" y="4206240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Alkohol Isopropil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739128" y="4416552"/>
            <a:ext cx="1005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0,786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F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3657600" cy="3657600"/>
          </a:xfrm>
          <a:prstGeom prst="ellipse">
            <a:avLst/>
          </a:prstGeom>
          <a:solidFill>
            <a:srgbClr val="2EAD6A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2926080"/>
            <a:ext cx="3657600" cy="3657600"/>
          </a:xfrm>
          <a:prstGeom prst="ellipse">
            <a:avLst/>
          </a:prstGeom>
          <a:solidFill>
            <a:srgbClr val="F4A820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Perbedaan Kerapatan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Bobot Jenis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548640" y="306324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mendalam perbedaan konsep, satuan, kondisi pengukuran, dan hubungannya dengan massa serta volume zat.</a:t>
            </a:r>
            <a:endParaRPr 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237744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Perbedaan Kerapatan dan Bobot Jenis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Perbandingan konsep, satuan, dan penggunaannya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8321040" cy="457200"/>
          </a:xfrm>
          <a:prstGeom prst="rect">
            <a:avLst/>
          </a:prstGeom>
          <a:solidFill>
            <a:srgbClr val="0D4A2F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7043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4A820"/>
                </a:solidFill>
              </a:rPr>
              <a:t>Aspek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468880" y="117043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DFC0"/>
                </a:solidFill>
              </a:rPr>
              <a:t>Kerapatan (Densitas)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669280" y="117043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4A820"/>
                </a:solidFill>
              </a:rPr>
              <a:t>Bobot Jenis (Specific Gravity)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1480" y="1627632"/>
            <a:ext cx="8321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8EDE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77440" y="1627632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11" name="Shape 9"/>
          <p:cNvSpPr/>
          <p:nvPr/>
        </p:nvSpPr>
        <p:spPr>
          <a:xfrm>
            <a:off x="5596128" y="1627632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1719072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487168" y="1682496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per satuan volume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687568" y="1682496"/>
            <a:ext cx="2944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Rasio kerapatan zat terhadap kerapatan air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11480" y="2121408"/>
            <a:ext cx="8321040" cy="457200"/>
          </a:xfrm>
          <a:prstGeom prst="rect">
            <a:avLst/>
          </a:prstGeom>
          <a:solidFill>
            <a:srgbClr val="C8F0DC"/>
          </a:solidFill>
          <a:ln w="6350">
            <a:solidFill>
              <a:srgbClr val="D8EDE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77440" y="2121408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17" name="Shape 15"/>
          <p:cNvSpPr/>
          <p:nvPr/>
        </p:nvSpPr>
        <p:spPr>
          <a:xfrm>
            <a:off x="5596128" y="2121408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2212848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2487168" y="2176272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m / V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687568" y="2176272"/>
            <a:ext cx="2944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ρ_zat / ρ_air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11480" y="2615184"/>
            <a:ext cx="8321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8EDE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77440" y="2615184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23" name="Shape 21"/>
          <p:cNvSpPr/>
          <p:nvPr/>
        </p:nvSpPr>
        <p:spPr>
          <a:xfrm>
            <a:off x="5596128" y="2615184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2706624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Satuan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487168" y="2670048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g/mL, g/cm³, kg/m³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687568" y="2670048"/>
            <a:ext cx="2944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bersatuan (dimensionless)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11480" y="3108960"/>
            <a:ext cx="8321040" cy="457200"/>
          </a:xfrm>
          <a:prstGeom prst="rect">
            <a:avLst/>
          </a:prstGeom>
          <a:solidFill>
            <a:srgbClr val="C8F0DC"/>
          </a:solidFill>
          <a:ln w="6350">
            <a:solidFill>
              <a:srgbClr val="D8EDE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377440" y="3108960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29" name="Shape 27"/>
          <p:cNvSpPr/>
          <p:nvPr/>
        </p:nvSpPr>
        <p:spPr>
          <a:xfrm>
            <a:off x="5596128" y="3108960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30" name="Text 28"/>
          <p:cNvSpPr/>
          <p:nvPr/>
        </p:nvSpPr>
        <p:spPr>
          <a:xfrm>
            <a:off x="502920" y="3200400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2487168" y="3163824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ada standar pembanding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687568" y="3163824"/>
            <a:ext cx="2944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pada 4°C sebagai pembanding (= 1,000)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11480" y="3602736"/>
            <a:ext cx="8321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8EDE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377440" y="3602736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35" name="Shape 33"/>
          <p:cNvSpPr/>
          <p:nvPr/>
        </p:nvSpPr>
        <p:spPr>
          <a:xfrm>
            <a:off x="5596128" y="3602736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36" name="Text 34"/>
          <p:cNvSpPr/>
          <p:nvPr/>
        </p:nvSpPr>
        <p:spPr>
          <a:xfrm>
            <a:off x="502920" y="3694176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Pengaruh Suhu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2487168" y="365760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Berubah secara absolut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5687568" y="3657600"/>
            <a:ext cx="2944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Berubah relatif (rasio tetap jika suhu sama)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11480" y="4096512"/>
            <a:ext cx="8321040" cy="457200"/>
          </a:xfrm>
          <a:prstGeom prst="rect">
            <a:avLst/>
          </a:prstGeom>
          <a:solidFill>
            <a:srgbClr val="C8F0DC"/>
          </a:solidFill>
          <a:ln w="6350">
            <a:solidFill>
              <a:srgbClr val="D8EDE3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77440" y="4096512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41" name="Shape 39"/>
          <p:cNvSpPr/>
          <p:nvPr/>
        </p:nvSpPr>
        <p:spPr>
          <a:xfrm>
            <a:off x="5596128" y="4096512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42" name="Text 40"/>
          <p:cNvSpPr/>
          <p:nvPr/>
        </p:nvSpPr>
        <p:spPr>
          <a:xfrm>
            <a:off x="502920" y="4187952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Penggunaan</a:t>
            </a:r>
            <a:endParaRPr lang="en-US" sz="1050" dirty="0"/>
          </a:p>
        </p:txBody>
      </p:sp>
      <p:sp>
        <p:nvSpPr>
          <p:cNvPr id="43" name="Text 41"/>
          <p:cNvSpPr/>
          <p:nvPr/>
        </p:nvSpPr>
        <p:spPr>
          <a:xfrm>
            <a:off x="2487168" y="4151376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Kalkulasi massa-volume, teknik analitik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5687568" y="4151376"/>
            <a:ext cx="2944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 zat, kontrol mutu farmasi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11480" y="4590288"/>
            <a:ext cx="8321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8EDE3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377440" y="4590288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47" name="Shape 45"/>
          <p:cNvSpPr/>
          <p:nvPr/>
        </p:nvSpPr>
        <p:spPr>
          <a:xfrm>
            <a:off x="5596128" y="4590288"/>
            <a:ext cx="32004" cy="457200"/>
          </a:xfrm>
          <a:prstGeom prst="rect">
            <a:avLst/>
          </a:prstGeom>
          <a:solidFill>
            <a:srgbClr val="D8EDE3"/>
          </a:solidFill>
          <a:ln/>
        </p:spPr>
      </p:sp>
      <p:sp>
        <p:nvSpPr>
          <p:cNvPr id="48" name="Text 46"/>
          <p:cNvSpPr/>
          <p:nvPr/>
        </p:nvSpPr>
        <p:spPr>
          <a:xfrm>
            <a:off x="502920" y="4681728"/>
            <a:ext cx="1810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Ukur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2487168" y="4645152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Piknometer, densitometer</a:t>
            </a:r>
            <a:endParaRPr lang="en-US" sz="1050" dirty="0"/>
          </a:p>
        </p:txBody>
      </p:sp>
      <p:sp>
        <p:nvSpPr>
          <p:cNvPr id="50" name="Text 48"/>
          <p:cNvSpPr/>
          <p:nvPr/>
        </p:nvSpPr>
        <p:spPr>
          <a:xfrm>
            <a:off x="5687568" y="4645152"/>
            <a:ext cx="29443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Hidrometer, piknometer, areometer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Hubungan Massa, Volume, dan Kerapatan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Segitiga rumus dan variasi penggunaan dalam farmasi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170432"/>
            <a:ext cx="2743200" cy="896112"/>
          </a:xfrm>
          <a:prstGeom prst="rect">
            <a:avLst/>
          </a:prstGeom>
          <a:solidFill>
            <a:srgbClr val="1A7A4A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170432"/>
            <a:ext cx="274320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m / V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Mencari Kerapatan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383280" y="1170432"/>
            <a:ext cx="2743200" cy="896112"/>
          </a:xfrm>
          <a:prstGeom prst="rect">
            <a:avLst/>
          </a:prstGeom>
          <a:solidFill>
            <a:srgbClr val="2EAD6A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383280" y="1170432"/>
            <a:ext cx="274320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ρ × V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Mencari Massa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309360" y="1170432"/>
            <a:ext cx="2423160" cy="896112"/>
          </a:xfrm>
          <a:prstGeom prst="rect">
            <a:avLst/>
          </a:prstGeom>
          <a:solidFill>
            <a:srgbClr val="00796B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309360" y="1170432"/>
            <a:ext cx="242316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m / ρ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Mencari Volume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11480" y="2240280"/>
            <a:ext cx="274320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11480" y="2240280"/>
            <a:ext cx="2743200" cy="5029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13" name="Text 11"/>
          <p:cNvSpPr/>
          <p:nvPr/>
        </p:nvSpPr>
        <p:spPr>
          <a:xfrm>
            <a:off x="521208" y="2331720"/>
            <a:ext cx="25420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Pembuatan Larutan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1208" y="2697480"/>
            <a:ext cx="254203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Jika perlu melarutkan 500 g NaCl, dan ρ = 2,165 g/mL: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m/ρ = 500/2,165 = 231 mL NaCl padat yang dibutuhkan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337560" y="2240280"/>
            <a:ext cx="274320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337560" y="2240280"/>
            <a:ext cx="2743200" cy="5029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47288" y="2331720"/>
            <a:ext cx="25420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Pengenceran Cairan Pekat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47288" y="2697480"/>
            <a:ext cx="254203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Asam sulfat pekat BJ = 1,84; jika butuh 100 mL: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ρ × V = 1,84 × 100 = 184 g asam sulfat yang diambil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63640" y="2240280"/>
            <a:ext cx="274320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263640" y="2240280"/>
            <a:ext cx="2743200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21" name="Text 19"/>
          <p:cNvSpPr/>
          <p:nvPr/>
        </p:nvSpPr>
        <p:spPr>
          <a:xfrm>
            <a:off x="6373368" y="2331720"/>
            <a:ext cx="25420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Konversi Volume ↔ Massa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73368" y="2697480"/>
            <a:ext cx="254203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Alkohol 96% (ρ = 0,807 g/mL): 250 mL setara dengan: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0,807 × 250 = 201,75 g → penting untuk takaran sediaan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Faktor yang Mempengaruhi Kerapatan &amp; Bobot Jenis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Suhu, tekanan, komposisi, dan fase zat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4096512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170432"/>
            <a:ext cx="4096512" cy="50292"/>
          </a:xfrm>
          <a:prstGeom prst="rect">
            <a:avLst/>
          </a:prstGeom>
          <a:solidFill>
            <a:srgbClr val="D64045"/>
          </a:solidFill>
          <a:ln/>
        </p:spPr>
      </p:sp>
      <p:sp>
        <p:nvSpPr>
          <p:cNvPr id="7" name="Text 5"/>
          <p:cNvSpPr/>
          <p:nvPr/>
        </p:nvSpPr>
        <p:spPr>
          <a:xfrm>
            <a:off x="521208" y="1261872"/>
            <a:ext cx="3886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640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🌡️  Suhu (Temperatur)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21208" y="1645920"/>
            <a:ext cx="388620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Peningkatan suhu menyebabkan ekspansi termal → volume meningkat → kerapatan menurun.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Air: ρ maks pada 4°C (0,99997 g/mL). Di atas atau di bawah 4°C, ρ air menurun.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Penting: pengukuran BJ harus dicatat pada suhu tertentu (mis. 25°C/25°C).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81728" y="1170432"/>
            <a:ext cx="4096512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81728" y="1170432"/>
            <a:ext cx="4096512" cy="5029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1" name="Text 9"/>
          <p:cNvSpPr/>
          <p:nvPr/>
        </p:nvSpPr>
        <p:spPr>
          <a:xfrm>
            <a:off x="4791456" y="1261872"/>
            <a:ext cx="3886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Tekanan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791456" y="1645920"/>
            <a:ext cx="388620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Pengaruh signifikan pada gas (ρ berbanding lurus dengan tekanan, Hk. Gas Ideal).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cairan dan padatan, pengaruh tekanan pada ρ sangat kecil dan sering diabaikan.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Relevans farmasi: aerosol dan gas medis terpengaruh perubahan tekanan.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3108960"/>
            <a:ext cx="4096512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11480" y="3108960"/>
            <a:ext cx="4096512" cy="50292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200400"/>
            <a:ext cx="3886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A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⚗️  Komposisi &amp; Kemurnian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21208" y="3584448"/>
            <a:ext cx="388620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Penambahan zat terlarut mengubah kerapatan larutan (ρ_larutan ≠ ρ_pelarut).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Kemurnian bahan aktif dapat diverifikasi melalui pengukuran kerapatan.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Campuran azeotrop atau emulsi memiliki ρ yang berbeda dari komponennya.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81728" y="3108960"/>
            <a:ext cx="4096512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681728" y="3108960"/>
            <a:ext cx="4096512" cy="5029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19" name="Text 17"/>
          <p:cNvSpPr/>
          <p:nvPr/>
        </p:nvSpPr>
        <p:spPr>
          <a:xfrm>
            <a:off x="4791456" y="3200400"/>
            <a:ext cx="3886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 Fase Zat &amp; Struktur Molekuler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791456" y="3584448"/>
            <a:ext cx="388620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Polimorfisme: kristal polimorf berbeda memiliki ρ berbeda (mis. carbamazepine).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Amorf vs kristal: bentuk amorf umumnya memiliki ρ lebih rendah.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Ikatan hidrogen dan gaya van der Waals memengaruhi kerapatan partikel.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4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914400"/>
            <a:ext cx="4572000" cy="4572000"/>
          </a:xfrm>
          <a:prstGeom prst="ellipse">
            <a:avLst/>
          </a:prstGeom>
          <a:solidFill>
            <a:srgbClr val="2EAD6A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3200400"/>
            <a:ext cx="3657600" cy="3657600"/>
          </a:xfrm>
          <a:prstGeom prst="ellipse">
            <a:avLst/>
          </a:prstGeom>
          <a:solidFill>
            <a:srgbClr val="F4A820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III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Perhitungan Kerapatan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Bobot Jenis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48640" y="306324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 rumus, metode pengukuran, contoh soal, dan interpretasi hasil dalam konteks farmasi.</a:t>
            </a:r>
            <a:endParaRPr lang="en-US" sz="2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237744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7652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Pengukuran Kerapatan dan Bobot Jenis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668215"/>
            <a:ext cx="8321040" cy="3376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 dan teknik yang digunakan dalam laboratorium farmasi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50644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4096512" cy="2160798"/>
          </a:xfrm>
          <a:prstGeom prst="rect">
            <a:avLst/>
          </a:prstGeom>
          <a:solidFill>
            <a:srgbClr val="F3FAF6"/>
          </a:solidFill>
          <a:ln w="25400">
            <a:solidFill>
              <a:srgbClr val="1A7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170432"/>
            <a:ext cx="4096512" cy="61898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7" name="Text 5"/>
          <p:cNvSpPr/>
          <p:nvPr/>
        </p:nvSpPr>
        <p:spPr>
          <a:xfrm>
            <a:off x="521208" y="1261871"/>
            <a:ext cx="2743200" cy="393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Piknometer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46120" y="1307592"/>
            <a:ext cx="1152144" cy="292608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9" name="Text 7"/>
          <p:cNvSpPr/>
          <p:nvPr/>
        </p:nvSpPr>
        <p:spPr>
          <a:xfrm>
            <a:off x="3246120" y="1307592"/>
            <a:ext cx="1152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Paling Umum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21208" y="1645919"/>
            <a:ext cx="3877056" cy="1508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Labu kaca bervolume tetap (5, 10, 25, 50 mL).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timbang piknometer kosong, isi air, isi sampel.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(m_sampel − m_kosong) / V_piknometer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Akurasi tinggi; cocok untuk cairan &amp; serbuk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81728" y="1170432"/>
            <a:ext cx="4096512" cy="2160798"/>
          </a:xfrm>
          <a:prstGeom prst="rect">
            <a:avLst/>
          </a:prstGeom>
          <a:solidFill>
            <a:srgbClr val="F3FAF6"/>
          </a:solidFill>
          <a:ln w="25400">
            <a:solidFill>
              <a:srgbClr val="2EAD6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81728" y="1170432"/>
            <a:ext cx="4096512" cy="6189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456" y="1261871"/>
            <a:ext cx="2743200" cy="393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A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Hidrometer / Areometer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516368" y="1307592"/>
            <a:ext cx="1152144" cy="29260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5" name="Text 13"/>
          <p:cNvSpPr/>
          <p:nvPr/>
        </p:nvSpPr>
        <p:spPr>
          <a:xfrm>
            <a:off x="7516368" y="1307592"/>
            <a:ext cx="1152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Cepat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91456" y="1645919"/>
            <a:ext cx="3877056" cy="1508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mengapung yang menunjukkan BJ langsung.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kedalaman tenggelam berbanding terbalik dengan BJ.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Digunakan untuk larutan farmasi, alkohol, sirup.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Kurang akurat dibanding piknometer.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" y="3108960"/>
            <a:ext cx="4096512" cy="2160798"/>
          </a:xfrm>
          <a:prstGeom prst="rect">
            <a:avLst/>
          </a:prstGeom>
          <a:solidFill>
            <a:srgbClr val="F3FAF6"/>
          </a:solidFill>
          <a:ln w="25400">
            <a:solidFill>
              <a:srgbClr val="0079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11480" y="3108960"/>
            <a:ext cx="4096512" cy="61898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9" name="Text 17"/>
          <p:cNvSpPr/>
          <p:nvPr/>
        </p:nvSpPr>
        <p:spPr>
          <a:xfrm>
            <a:off x="521208" y="3200399"/>
            <a:ext cx="2743200" cy="393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Densitometer Digital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246120" y="3246120"/>
            <a:ext cx="1152144" cy="292608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21" name="Text 19"/>
          <p:cNvSpPr/>
          <p:nvPr/>
        </p:nvSpPr>
        <p:spPr>
          <a:xfrm>
            <a:off x="3246120" y="3246120"/>
            <a:ext cx="1152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Modern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21208" y="3584447"/>
            <a:ext cx="3877056" cy="1508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tabung osilasi (oscillating U-tube).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frekuensi osilasi yang berubah sesuai ρ sampel.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Akurasi ±0,00001 g/mL; volume sampel kecil (~1 mL).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 Farmakope untuk analisis rutin.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681728" y="3108960"/>
            <a:ext cx="4096512" cy="2160798"/>
          </a:xfrm>
          <a:prstGeom prst="rect">
            <a:avLst/>
          </a:prstGeom>
          <a:solidFill>
            <a:srgbClr val="F3FAF6"/>
          </a:solidFill>
          <a:ln w="25400">
            <a:solidFill>
              <a:srgbClr val="E07B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681728" y="3108960"/>
            <a:ext cx="4096512" cy="61898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25" name="Text 23"/>
          <p:cNvSpPr/>
          <p:nvPr/>
        </p:nvSpPr>
        <p:spPr>
          <a:xfrm>
            <a:off x="4791456" y="3200399"/>
            <a:ext cx="2743200" cy="393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Archimedes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516368" y="3246120"/>
            <a:ext cx="1152144" cy="292608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27" name="Text 25"/>
          <p:cNvSpPr/>
          <p:nvPr/>
        </p:nvSpPr>
        <p:spPr>
          <a:xfrm>
            <a:off x="7516368" y="3246120"/>
            <a:ext cx="1152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Padatan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791456" y="3584447"/>
            <a:ext cx="3877056" cy="1508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gaya apung (buoyancy):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ρ_solid = (m_udara / (m_udara − m_cair)) × ρ_cair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Digunakan untuk pelet, granul, dan tablet.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Sederhana namun memerlukan timbangan analitik.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4864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Soal 1: Perhitungan Kerapatan dengan Piknometer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 rumus ρ = m/V berdasarkan data eksperimen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2560320" cy="301752"/>
          </a:xfrm>
          <a:prstGeom prst="roundRect">
            <a:avLst>
              <a:gd name="adj" fmla="val 21212"/>
            </a:avLst>
          </a:prstGeom>
          <a:solidFill>
            <a:srgbClr val="0D4A2F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170432"/>
            <a:ext cx="2560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SOAL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1480" y="1536192"/>
            <a:ext cx="832104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600200"/>
            <a:ext cx="8046720" cy="13898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Sebuah piknometer bervolume 25,00 mL ditimbang dalam kondisi kosong dan bersih: m₁ = 18,425 g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Piknometer kemudian diisi penuh dengan larutan gliserin: m₂ = 50,890 g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Hitung: (a) massa larutan gliserin, (b) kerapatan gliserin, (c) bobot jenisnya terhadap air (ρ_air = 1,000 g/mL)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11480" y="3154680"/>
            <a:ext cx="2560320" cy="301752"/>
          </a:xfrm>
          <a:prstGeom prst="roundRect">
            <a:avLst>
              <a:gd name="adj" fmla="val 21212"/>
            </a:avLst>
          </a:prstGeom>
          <a:solidFill>
            <a:srgbClr val="1A7A4A"/>
          </a:solidFill>
          <a:ln/>
        </p:spPr>
      </p:sp>
      <p:sp>
        <p:nvSpPr>
          <p:cNvPr id="10" name="Text 8"/>
          <p:cNvSpPr/>
          <p:nvPr/>
        </p:nvSpPr>
        <p:spPr>
          <a:xfrm>
            <a:off x="411480" y="3154680"/>
            <a:ext cx="2560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PENYELESAIAN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57200" y="3547872"/>
            <a:ext cx="50292" cy="402336"/>
          </a:xfrm>
          <a:prstGeom prst="rect">
            <a:avLst/>
          </a:prstGeom>
          <a:solidFill>
            <a:srgbClr val="F4A820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358444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 Massa gliserin: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2971800" y="3584448"/>
            <a:ext cx="5715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m₂ − m₁ = 50,890 − 18,425 = 32,465 g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4059936"/>
            <a:ext cx="50292" cy="402336"/>
          </a:xfrm>
          <a:prstGeom prst="rect">
            <a:avLst/>
          </a:prstGeom>
          <a:solidFill>
            <a:srgbClr val="F4A820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096512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b) Kerapatan gliserin: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2971800" y="4096512"/>
            <a:ext cx="5715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m / V = 32,465 g / 25,00 mL = 1,2986 g/mL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7200" y="4572000"/>
            <a:ext cx="50292" cy="402336"/>
          </a:xfrm>
          <a:prstGeom prst="rect">
            <a:avLst/>
          </a:prstGeom>
          <a:solidFill>
            <a:srgbClr val="F4A820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4608576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c) Bobot jenis gliserin: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2971800" y="4608576"/>
            <a:ext cx="5715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ρ_zat / ρ_air = 1,2986 / 1,000 = 1,299 (tanpa satuan)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11480" y="4919472"/>
            <a:ext cx="8321040" cy="21031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4928616"/>
            <a:ext cx="804672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 Kerapatan gliserin = 1,299 g/mL  |  BJ = 1,299  |  Sesuai rentang farmakope (1,255–1,265)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Soal 2: Perhitungan BJ Larutan Sirup &amp; Volume Alkohol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 kerapatan dalam formulasi dan produksi sediaan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2560320" cy="301752"/>
          </a:xfrm>
          <a:prstGeom prst="roundRect">
            <a:avLst>
              <a:gd name="adj" fmla="val 21212"/>
            </a:avLst>
          </a:prstGeom>
          <a:solidFill>
            <a:srgbClr val="2EAD6A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170432"/>
            <a:ext cx="2560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SOAL A — Sirup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536192"/>
            <a:ext cx="4023360" cy="1325880"/>
          </a:xfrm>
          <a:prstGeom prst="rect">
            <a:avLst/>
          </a:prstGeom>
          <a:solidFill>
            <a:srgbClr val="F3FAF6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600200"/>
            <a:ext cx="3794760" cy="11511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sirup gula memiliki kerapatan 1,315 g/mL pada 25°C. Kerapatan air pada 25°C = 0,9971 g/mL.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Hitung bobot jenis sirup tersebut!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944368"/>
            <a:ext cx="4023360" cy="896112"/>
          </a:xfrm>
          <a:prstGeom prst="rect">
            <a:avLst/>
          </a:prstGeom>
          <a:solidFill>
            <a:srgbClr val="C8F0DC"/>
          </a:solidFill>
          <a:ln w="12700">
            <a:solidFill>
              <a:srgbClr val="2EAD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301752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Penyelesaian A: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3310128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BJ = ρ_sirup / ρ_air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= 1,315 / 0,9971 = 1,319 (pada 25°C/25°C)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09160" y="1170432"/>
            <a:ext cx="2560320" cy="301752"/>
          </a:xfrm>
          <a:prstGeom prst="roundRect">
            <a:avLst>
              <a:gd name="adj" fmla="val 21212"/>
            </a:avLst>
          </a:prstGeom>
          <a:solidFill>
            <a:srgbClr val="00796B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1170432"/>
            <a:ext cx="2560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SOAL B — Volume Alkohol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709160" y="1536192"/>
            <a:ext cx="4023360" cy="1325880"/>
          </a:xfrm>
          <a:prstGeom prst="rect">
            <a:avLst/>
          </a:prstGeom>
          <a:solidFill>
            <a:srgbClr val="F3FAF6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1600200"/>
            <a:ext cx="3794760" cy="11511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Seorang farmasis membutuhkan 185 g etanol absolut (ρ = 0,789 g/mL) untuk membuat larutan.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Berapa mililiter etanol yang harus diambil?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709160" y="2944368"/>
            <a:ext cx="4023360" cy="896112"/>
          </a:xfrm>
          <a:prstGeom prst="rect">
            <a:avLst/>
          </a:prstGeom>
          <a:solidFill>
            <a:srgbClr val="C8F0DC"/>
          </a:solidFill>
          <a:ln w="12700">
            <a:solidFill>
              <a:srgbClr val="00796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46320" y="301752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Penyelesaian B: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46320" y="3310128"/>
            <a:ext cx="3794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m / ρ = 185 g / 0,789 g/mL = 234,5 mL etanol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11480" y="3950208"/>
            <a:ext cx="2560320" cy="301752"/>
          </a:xfrm>
          <a:prstGeom prst="roundRect">
            <a:avLst>
              <a:gd name="adj" fmla="val 21212"/>
            </a:avLst>
          </a:prstGeom>
          <a:solidFill>
            <a:srgbClr val="E07B00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" y="3950208"/>
            <a:ext cx="2560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SOAL C — Kerapatan Campuran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11480" y="4315968"/>
            <a:ext cx="8321040" cy="804672"/>
          </a:xfrm>
          <a:prstGeom prst="rect">
            <a:avLst/>
          </a:prstGeom>
          <a:solidFill>
            <a:srgbClr val="F3FAF6"/>
          </a:solidFill>
          <a:ln w="12700">
            <a:solidFill>
              <a:srgbClr val="D8EDE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4370832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Campuran 200 mL air (ρ=1,000) + 100 mL gliserin (ρ=1,261). Total massa campuran = (200×1,000)+(100×1,261) = 326,1 g; Total volume ≈ 300 mL.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ρ_campuran = 326,1/300 = 1,087 g/mL  |  BJ = 1,087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F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457200"/>
            <a:ext cx="3657600" cy="3657600"/>
          </a:xfrm>
          <a:prstGeom prst="ellipse">
            <a:avLst/>
          </a:prstGeom>
          <a:solidFill>
            <a:srgbClr val="2EAD6A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017520"/>
            <a:ext cx="3657600" cy="3657600"/>
          </a:xfrm>
          <a:prstGeom prst="ellipse">
            <a:avLst/>
          </a:prstGeom>
          <a:solidFill>
            <a:srgbClr val="F4A820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IV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 dalam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Sediaan Farmasi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306324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Aplikasi kerapatan dan bobot jenis dalam kontrol mutu, verifikasi kemurnian, dan formulasi sediaan farmasi.</a:t>
            </a:r>
            <a:endParaRPr lang="en-US" sz="20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237744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Kerapatan pada Sediaan Cair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Sirup, larutan oral, injeksi, dan sediaan topikal cair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8321040" cy="685800"/>
          </a:xfrm>
          <a:prstGeom prst="rect">
            <a:avLst/>
          </a:prstGeom>
          <a:solidFill>
            <a:srgbClr val="0D4A2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207008"/>
            <a:ext cx="8046720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Pengukuran kerapatan sediaan cair merupakan salah satu parameter kritis dalam QC/QA farmasi. Perubahan kerapatan mengindikasikan perubahan konsentrasi, kemurnian, atau degradasi sediaan.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11480" y="1993392"/>
            <a:ext cx="40965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993392"/>
            <a:ext cx="4096512" cy="5029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84832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Sirup &amp; Larutan Oral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21208" y="2450592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Konsentrasi gula berbanding lurus dengan kerapatan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Sirup simplex (64% sukrosa): BJ ≈ 1,313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Penurunan BJ → kemungkinan pengenceran atau fermentasi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FI mensyaratkan rentang BJ yang ketat untuk tiap produk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81728" y="1993392"/>
            <a:ext cx="40965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81728" y="1993392"/>
            <a:ext cx="4096512" cy="5029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456" y="2084832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Sediaan Injeksi (Parenteral)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791456" y="2450592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Larutan isotonis NaCl 0,9%: ρ ≈ 1,005 g/mL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Kerapatan larutan IV harus terkontrol ketat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Deviasi kerapatan indikasi kontaminasi atau kesalahan formulasi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Diuji per batch sesuai CPOB (cGMP)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11480" y="3566160"/>
            <a:ext cx="40965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566160"/>
            <a:ext cx="4096512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" y="3657600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Eliksir &amp; Suspensi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21208" y="4023360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Eliksir beralkohol: ρ lebih rendah dari sirup murni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Suspensi: kerapatan partikel memengaruhi sedimentasi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Stokes' law: laju sedimentasi ∝ (ρ_partikel − ρ_medium)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Formulasi suspensi: selisih kerapatan harus minimal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81728" y="3566160"/>
            <a:ext cx="40965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81728" y="3566160"/>
            <a:ext cx="4096512" cy="5029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21" name="Text 19"/>
          <p:cNvSpPr/>
          <p:nvPr/>
        </p:nvSpPr>
        <p:spPr>
          <a:xfrm>
            <a:off x="4791456" y="3657600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Tetes Mata &amp; Tetes Telinga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791456" y="4023360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Kerapatan dekat dengan air (1,000–1,050 g/mL) untuk kenyamanan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Sediaan hipertonik memiliki kerapatan lebih tinggi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Pengukuran BJ digunakan untuk verifikasi konsentrasi bahan aktif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Standar Ph. Eur. &amp; USP mencantumkan batas BJ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Sediaan Padat &amp; Semipadat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Tablet, kapsul, serbuk, salep, dan krim dalam perspektif kerapatan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8321040" cy="384048"/>
          </a:xfrm>
          <a:prstGeom prst="rect">
            <a:avLst/>
          </a:prstGeom>
          <a:solidFill>
            <a:srgbClr val="0D4A2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170432"/>
            <a:ext cx="8046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Kerapatan Serbuk/Granul — Penting dalam Formulasi Solid Dosage Form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627632"/>
            <a:ext cx="2743200" cy="1481328"/>
          </a:xfrm>
          <a:prstGeom prst="rect">
            <a:avLst/>
          </a:prstGeom>
          <a:solidFill>
            <a:srgbClr val="F3FAF6"/>
          </a:solidFill>
          <a:ln w="19050">
            <a:solidFill>
              <a:srgbClr val="2EAD6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627632"/>
            <a:ext cx="2743200" cy="50292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719072"/>
            <a:ext cx="2578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Sejati (True Density)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084832"/>
            <a:ext cx="2578608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serbuk dibagi volume partikel murni (tanpa pori dan rongga antar partikel). Diukur menggunakan helium pycnometer. Contoh: Laktosa monohidrat ρ_true = 1,54 g/mL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319272" y="1627632"/>
            <a:ext cx="2743200" cy="1591056"/>
          </a:xfrm>
          <a:prstGeom prst="rect">
            <a:avLst/>
          </a:prstGeom>
          <a:solidFill>
            <a:srgbClr val="F3FAF6"/>
          </a:solidFill>
          <a:ln w="19050">
            <a:solidFill>
              <a:srgbClr val="2EAD6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319272" y="1627632"/>
            <a:ext cx="2743200" cy="50292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3" name="Text 11"/>
          <p:cNvSpPr/>
          <p:nvPr/>
        </p:nvSpPr>
        <p:spPr>
          <a:xfrm>
            <a:off x="3410712" y="1719072"/>
            <a:ext cx="2578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Curah (Bulk Density)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10712" y="2084832"/>
            <a:ext cx="2578608" cy="8543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serbuk dibagi total volume termasuk rongga antar partikel. Diukur dengan menuangkan serbuk ke gelas ukur. ρ_bulk = m / V_total. Berguna untuk desain kemasan dan dosator kapsul.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27064" y="1627632"/>
            <a:ext cx="2743200" cy="1481328"/>
          </a:xfrm>
          <a:prstGeom prst="rect">
            <a:avLst/>
          </a:prstGeom>
          <a:solidFill>
            <a:srgbClr val="F3FAF6"/>
          </a:solidFill>
          <a:ln w="19050">
            <a:solidFill>
              <a:srgbClr val="2EAD6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227064" y="1627632"/>
            <a:ext cx="2743200" cy="50292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7" name="Text 15"/>
          <p:cNvSpPr/>
          <p:nvPr/>
        </p:nvSpPr>
        <p:spPr>
          <a:xfrm>
            <a:off x="6318504" y="1719072"/>
            <a:ext cx="2578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Mampat (Tapped Density)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18504" y="2084832"/>
            <a:ext cx="2578608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serbuk setelah diketuk (tapping) 500 atau 1250 kali. Lebih tinggi dari bulk density. Rasio: Carr's Index = (ρ_tapped − ρ_bulk)/ρ_tapped × 100% → ukuran kemampuan alir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3218688"/>
            <a:ext cx="8321040" cy="34747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3204319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Indeks Carr (%) → Penilaian Sifat Alir Serbuk: &lt; 10% = sangat baik  |  10–15% = baik  |  16–20% = cukup  |  &gt;25% = sangat buruk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11480" y="3639312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11480" y="3639312"/>
            <a:ext cx="2743200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23" name="Text 21"/>
          <p:cNvSpPr/>
          <p:nvPr/>
        </p:nvSpPr>
        <p:spPr>
          <a:xfrm>
            <a:off x="521208" y="3730752"/>
            <a:ext cx="25420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Salep &amp; Krim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521208" y="4096512"/>
            <a:ext cx="25420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basis salep (parafin: 0,85–0,89 g/mL) berpengaruh pada viskositas dan kemudahan aplikasi. Perubahan kerapatan indikasi pemisahan fase.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319272" y="3639312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319272" y="3639312"/>
            <a:ext cx="2743200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27" name="Text 25"/>
          <p:cNvSpPr/>
          <p:nvPr/>
        </p:nvSpPr>
        <p:spPr>
          <a:xfrm>
            <a:off x="3429000" y="3730752"/>
            <a:ext cx="25420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Suppositoria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3429000" y="4096512"/>
            <a:ext cx="25420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suppositoria (oleum cacao: ρ = 0,95 g/mL; PEG: ρ = 1,05–1,18 g/mL) menentukan keseragaman bobot dan laju pelepasan zat aktif.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227064" y="3639312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227064" y="3639312"/>
            <a:ext cx="2743200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31" name="Text 29"/>
          <p:cNvSpPr/>
          <p:nvPr/>
        </p:nvSpPr>
        <p:spPr>
          <a:xfrm>
            <a:off x="6336792" y="3730752"/>
            <a:ext cx="25420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 Farmasi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6336792" y="4096512"/>
            <a:ext cx="25420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gel berbanding lurus dengan konsentrasi gelling agent. Gel karbomer 1% ρ ≈ 1,000–1,002 g/mL; berguna verifikasi konsentrasi formulasi.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 Farmakope dalam Pengujian Kerapatan &amp; BJ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Persyaratan resmi FI, USP, BP, dan Ph. Eur.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8321040" cy="566928"/>
          </a:xfrm>
          <a:prstGeom prst="rect">
            <a:avLst/>
          </a:prstGeom>
          <a:solidFill>
            <a:srgbClr val="0A1F14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207008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Farmakope mensyaratkan pengujian kerapatan/BJ sebagai bagian dari spesifikasi resmi bahan baku dan sediaan jadi. Penyimpangan nilai BJ merupakan alasan penolakan batch (batch rejection).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874520"/>
            <a:ext cx="83210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874520"/>
            <a:ext cx="320040" cy="658368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929384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Farmakope Indonesia (FI) Ed. VI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41248" y="2203704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11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pengujian BJ cairan farmasi ditetapkan menggunakan piknometer atau densitometer digital. Setiap monografi mencantumkan rentang BJ yang diizinkan pada suhu tertentu.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11480" y="2624328"/>
            <a:ext cx="83210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11480" y="2624328"/>
            <a:ext cx="320040" cy="658368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3" name="Text 11"/>
          <p:cNvSpPr/>
          <p:nvPr/>
        </p:nvSpPr>
        <p:spPr>
          <a:xfrm>
            <a:off x="841248" y="2679192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States Pharmacopeia (USP &lt;841&gt;)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41248" y="295351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Prosedur density and specific gravity menggunakan metode piknometer, densitometer osilasi, dan hidrometer. USP menetapkan bahwa suhu pengukuran harus dikontrol ±0,1°C.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3374136"/>
            <a:ext cx="83210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374136"/>
            <a:ext cx="320040" cy="658368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17" name="Text 15"/>
          <p:cNvSpPr/>
          <p:nvPr/>
        </p:nvSpPr>
        <p:spPr>
          <a:xfrm>
            <a:off x="841248" y="342900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British Pharmacopoeia (BP 2023)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41248" y="3703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 memuat metode pengukuran relative density (BJ relatif) menggunakan oscillating U-tube densitometer sebagai metode utama dan piknometer sebagai metode alternatif.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4123944"/>
            <a:ext cx="83210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11480" y="4123944"/>
            <a:ext cx="320040" cy="658368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21" name="Text 19"/>
          <p:cNvSpPr/>
          <p:nvPr/>
        </p:nvSpPr>
        <p:spPr>
          <a:xfrm>
            <a:off x="841248" y="417880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Pharmacopoeia (Ph. Eur. 2.2.5)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41248" y="445312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Ph. Eur. section 2.2.5 mendefinisikan relative density dan metode pengukurannya. Menetapkan prosedur standar untuk cairan, serbuk, dan padatan farmasi.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11480" y="4864608"/>
            <a:ext cx="8321040" cy="237744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4873752"/>
            <a:ext cx="8046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Batas Spesifikasi BJ: Etanol 95% = 0,804–0,812  |  Gliserin = 1,255–1,265  |  Parafin Cair = 0,854–0,890  |  Asam Asetat Glasial = 1,045–1,049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D4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914400"/>
            <a:ext cx="4114800" cy="4114800"/>
          </a:xfrm>
          <a:prstGeom prst="ellipse">
            <a:avLst/>
          </a:prstGeom>
          <a:solidFill>
            <a:srgbClr val="2EAD6A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3200400"/>
            <a:ext cx="3657600" cy="3657600"/>
          </a:xfrm>
          <a:prstGeom prst="ellipse">
            <a:avLst/>
          </a:prstGeom>
          <a:solidFill>
            <a:srgbClr val="F4A820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22960"/>
            <a:ext cx="4572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V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82296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Kaitan dengan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Fisik &amp; Kualitas Obat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306324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Hubungan kerapatan dengan viskositas, stabilitas, homogenitas, dan penjaminan mutu bahan obat.</a:t>
            </a:r>
            <a:endParaRPr lang="en-US" sz="32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237744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Hubungan Kerapatan dengan Viskositas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Keterkaitan sifat fisik cairan dalam formulasi farmasi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1645920" y="1170432"/>
            <a:ext cx="5852160" cy="1051560"/>
          </a:xfrm>
          <a:prstGeom prst="rect">
            <a:avLst/>
          </a:prstGeom>
          <a:solidFill>
            <a:srgbClr val="0D4A2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645920" y="1170432"/>
            <a:ext cx="5852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 = η / ρ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Viskositas Kinematik = Viskositas Dinamik / Kerapatan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11480" y="2359152"/>
            <a:ext cx="4096512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2359152"/>
            <a:ext cx="4096512" cy="5029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450592"/>
            <a:ext cx="3895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 Hubungan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21208" y="2816352"/>
            <a:ext cx="389534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Viskositas kinematik (ν, satuan: cSt atau mm²/s) merupakan rasio viskositas dinamik (η, mPa·s) terhadap kerapatan (ρ). Kerapatan adalah penghubung antara sifat aliran dan massa jenis fluida.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81728" y="2312452"/>
            <a:ext cx="4096512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81728" y="2359152"/>
            <a:ext cx="4096512" cy="50292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456" y="2450592"/>
            <a:ext cx="3895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AD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Implikasi pada Sediaan Cair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782312" y="2672334"/>
            <a:ext cx="389534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berkadar tinggi memiliki kerapatan dan viskositas lebih besar.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Emulsi O/W: ρ dan η dipengaruhi rasio fase minyak-air.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Sirup: peningkatan konsentrasi sukrosa meningkatkan η dan ρ secara paralel.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11480" y="3749040"/>
            <a:ext cx="4096512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749040"/>
            <a:ext cx="4096512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" y="3840480"/>
            <a:ext cx="3895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Hukum Stokes &amp; Stabilitas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521208" y="4206240"/>
            <a:ext cx="389534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Kecepatan pengendapan partikel: v = 2r²(ρ_p − ρ_m)g / 9η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menstabilkan suspensi: kurangi selisih ρ_partikel dan ρ_medium ATAU tingkatkan η medium.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 formulasi suspensi kental (gel/mucilago) memanfaatkan prinsip ini.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81728" y="3749040"/>
            <a:ext cx="4096512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81728" y="3749040"/>
            <a:ext cx="4096512" cy="5029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21" name="Text 19"/>
          <p:cNvSpPr/>
          <p:nvPr/>
        </p:nvSpPr>
        <p:spPr>
          <a:xfrm>
            <a:off x="4791456" y="3840480"/>
            <a:ext cx="389534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Data Korelatif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791456" y="4206240"/>
            <a:ext cx="389534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Sorbitol 70%: ρ = 1,295 g/mL, η = 170 mPa·s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PEG 400: ρ = 1,128 g/mL, η = 90 mPa·s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Gliserin murni: ρ = 1,261 g/mL, η = 1412 mPa·s (25°C)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Korelasi ρ–η bersifat non-linear (Andrade equation)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sebagai Indikator Stabilitas dan Kemurnian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Verifikasi kualitas bahan aktif &amp; sediaan jadi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8321040" cy="621792"/>
          </a:xfrm>
          <a:prstGeom prst="rect">
            <a:avLst/>
          </a:prstGeom>
          <a:solidFill>
            <a:srgbClr val="1A7A4A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207008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kerapatan dari nilai referensi dapat mengindikasikan: (1) adulteration/pemalsuan, (2) degradasi produk, (3) kesalahan formulasi, (4) kontaminasi bahan asing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11480" y="1938528"/>
            <a:ext cx="4096512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938528"/>
            <a:ext cx="4096512" cy="5029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29968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Polimorfisme &amp; Identifikasi Bahan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21208" y="2255629"/>
            <a:ext cx="3886200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 polimorf berbeda memiliki kerapatan berbeda: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Ritonavir Form I: ρ = 1,27 g/mL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Ritonavir Form II: ρ = 1,22 g/mL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Pengukuran ρ membantu verifikasi bentuk kristal yang diinginkan.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81728" y="1938528"/>
            <a:ext cx="4096512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81728" y="1938528"/>
            <a:ext cx="4096512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456" y="2029968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Deteksi Pemalsuan (Adulteration)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786884" y="2313433"/>
            <a:ext cx="3886200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digunakan sebagai parameter skrining awal: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Minyak zaitun murni: ρ = 0,909–0,914 g/mL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Jika ρ di luar rentang → indikasi kuat pemalsuan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Cepat, murah, non-destruktif, akurasi tinggi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3419856"/>
            <a:ext cx="4096512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419856"/>
            <a:ext cx="4096512" cy="5029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" y="3511296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Stabilitas Emulsi &amp; Pemisahan Fase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21208" y="3877056"/>
            <a:ext cx="3886200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monitoring penting pada emulsi: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Creaming: lapisan berminyak (ρ rendah) naik ke atas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Coalescence: fase minyak bergabung → ρ berubah lokal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Profiling ρ tiap lapisan = indikator stabilitas kuantitatif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81728" y="3346704"/>
            <a:ext cx="4096512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3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81728" y="3419856"/>
            <a:ext cx="4096512" cy="5029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21" name="Text 19"/>
          <p:cNvSpPr/>
          <p:nvPr/>
        </p:nvSpPr>
        <p:spPr>
          <a:xfrm>
            <a:off x="4791456" y="3511296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Keseragaman Kandungan Larutan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786884" y="3717036"/>
            <a:ext cx="3886200" cy="841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Konsentrasi zat aktif dalam larutan berkorelasi linear dengan ρ: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Larutan NaCl: ρ meningkat 0,00648 g/mL per % NaCl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Digunakan untuk quick QC tanpa analisis HPLC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Referensi: tabel kerapatan konsentrasi standar FI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Modern Pengukuran Kerapatan dalam Farmasi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Densitometer digital, inline monitoring, dan PAT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70432"/>
            <a:ext cx="8321040" cy="530352"/>
          </a:xfrm>
          <a:prstGeom prst="rect">
            <a:avLst/>
          </a:prstGeom>
          <a:solidFill>
            <a:srgbClr val="0A1F14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188720"/>
            <a:ext cx="80467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Analytical Technology (PAT) menggunakan pengukuran kerapatan real-time untuk kontrol proses produksi farmasi secara kontinyu (inline/online monitoring)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828800"/>
            <a:ext cx="4096512" cy="1417320"/>
          </a:xfrm>
          <a:prstGeom prst="rect">
            <a:avLst/>
          </a:prstGeom>
          <a:solidFill>
            <a:srgbClr val="F3FAF6"/>
          </a:solidFill>
          <a:ln w="19050">
            <a:solidFill>
              <a:srgbClr val="1A7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828800"/>
            <a:ext cx="4096512" cy="50292"/>
          </a:xfrm>
          <a:prstGeom prst="rect">
            <a:avLst/>
          </a:prstGeom>
          <a:solidFill>
            <a:srgbClr val="1A7A4A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1920240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⚙️  Digital Oscillating Densitometer (DOD)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21208" y="2286000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tabung-U berisi sampel berosilasi; frekuensi berhubungan langsung dengan ρ.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Akurasi: ±0,00001 g/mL; Volume sampel: ~1 mL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Rentang: 0–3 g/mL; Suhu: 0–100°C terkontrol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Produk: Anton Paar DMA series, Mettler Toledo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81728" y="1828800"/>
            <a:ext cx="4096512" cy="1417320"/>
          </a:xfrm>
          <a:prstGeom prst="rect">
            <a:avLst/>
          </a:prstGeom>
          <a:solidFill>
            <a:srgbClr val="F3FAF6"/>
          </a:solidFill>
          <a:ln w="19050">
            <a:solidFill>
              <a:srgbClr val="0079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81728" y="1828800"/>
            <a:ext cx="4096512" cy="50292"/>
          </a:xfrm>
          <a:prstGeom prst="rect">
            <a:avLst/>
          </a:prstGeom>
          <a:solidFill>
            <a:srgbClr val="00796B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456" y="1920240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7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📡  Near-Infrared (NIR) Inline Density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791456" y="2286000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Pengukuran kerapatan menggunakan spektroskopi NIR.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Non-invasif; tidak merusak produk; real-time.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Digunakan pada granulasi basah, spray drying.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Korelasi model NIR-kerapatan divalidasi vs piknometer.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3401568"/>
            <a:ext cx="4096512" cy="1417320"/>
          </a:xfrm>
          <a:prstGeom prst="rect">
            <a:avLst/>
          </a:prstGeom>
          <a:solidFill>
            <a:srgbClr val="F3FAF6"/>
          </a:solidFill>
          <a:ln w="19050">
            <a:solidFill>
              <a:srgbClr val="E07B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401568"/>
            <a:ext cx="4096512" cy="50292"/>
          </a:xfrm>
          <a:prstGeom prst="rect">
            <a:avLst/>
          </a:prstGeom>
          <a:solidFill>
            <a:srgbClr val="E07B00"/>
          </a:solidFill>
          <a:ln/>
        </p:spPr>
      </p:sp>
      <p:sp>
        <p:nvSpPr>
          <p:cNvPr id="17" name="Text 15"/>
          <p:cNvSpPr/>
          <p:nvPr/>
        </p:nvSpPr>
        <p:spPr>
          <a:xfrm>
            <a:off x="521208" y="3493008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0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🌀  Coriolis Flow Meter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21208" y="3858768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kerapatan dan laju alir cairan simultan.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Prinsip: frekuensi getaran pipa berubah sesuai ρ dan laju alir.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Digunakan pada lini produksi sirup dan injeksi.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Akurasi: ±0,0005 g/mL; cocok continuous manufacturing.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81728" y="3401568"/>
            <a:ext cx="4096512" cy="1417320"/>
          </a:xfrm>
          <a:prstGeom prst="rect">
            <a:avLst/>
          </a:prstGeom>
          <a:solidFill>
            <a:srgbClr val="F3FAF6"/>
          </a:solidFill>
          <a:ln w="19050">
            <a:solidFill>
              <a:srgbClr val="1565C0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81728" y="3401568"/>
            <a:ext cx="4096512" cy="5029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21" name="Text 19"/>
          <p:cNvSpPr/>
          <p:nvPr/>
        </p:nvSpPr>
        <p:spPr>
          <a:xfrm>
            <a:off x="4791456" y="3493008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🔊  Ultrasonic Densitometry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791456" y="3858768"/>
            <a:ext cx="38862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Kecepatan gelombang ultrasonik dalam fluida berkorelasi dengan ρ.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Non-invasif; cocok untuk cairan keruh/emulsi.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Digunakan untuk monitor fermentasi dan bioreaktor.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F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Kombinasi dengan machine learning meningkatkan akurasi.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D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Rangkuman: Kerapatan dan Bobot Jenis dalam Farmasi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11480" y="74980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Keterkaitan seluruh konsep yang telah dipelajari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411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5" name="Shape 3"/>
          <p:cNvSpPr/>
          <p:nvPr/>
        </p:nvSpPr>
        <p:spPr>
          <a:xfrm>
            <a:off x="3429000" y="1737360"/>
            <a:ext cx="2286000" cy="1389888"/>
          </a:xfrm>
          <a:prstGeom prst="ellipse">
            <a:avLst/>
          </a:prstGeom>
          <a:solidFill>
            <a:srgbClr val="0D4A2F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429000" y="1737360"/>
            <a:ext cx="2286000" cy="1389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KERAPATAN &amp;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BOBOT JENIS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0040" y="1005840"/>
            <a:ext cx="1993392" cy="1170432"/>
          </a:xfrm>
          <a:prstGeom prst="rect">
            <a:avLst/>
          </a:prstGeom>
          <a:solidFill>
            <a:srgbClr val="1A7A4A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0040" y="1078992"/>
            <a:ext cx="19933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Dasar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20040" y="1719072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ρ=m/V; BJ=ρ/ρ_air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20040" y="2926080"/>
            <a:ext cx="1993392" cy="1170432"/>
          </a:xfrm>
          <a:prstGeom prst="rect">
            <a:avLst/>
          </a:prstGeom>
          <a:solidFill>
            <a:srgbClr val="2EAD6A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2999232"/>
            <a:ext cx="19933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Perbedaan &amp;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Hubungan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0040" y="3639312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Satuan, standar, faktor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6629400" y="1005840"/>
            <a:ext cx="1993392" cy="1170432"/>
          </a:xfrm>
          <a:prstGeom prst="rect">
            <a:avLst/>
          </a:prstGeom>
          <a:solidFill>
            <a:srgbClr val="00796B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629400" y="1078992"/>
            <a:ext cx="19933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Perhitungan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Soal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629400" y="1719072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Piknometer, rumus, data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629400" y="2926080"/>
            <a:ext cx="1993392" cy="1170432"/>
          </a:xfrm>
          <a:prstGeom prst="rect">
            <a:avLst/>
          </a:prstGeom>
          <a:solidFill>
            <a:srgbClr val="E07B00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629400" y="2999232"/>
            <a:ext cx="19933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Sediaan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629400" y="3639312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Cair, padat, farmakope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429000" y="4041648"/>
            <a:ext cx="1993392" cy="1170432"/>
          </a:xfrm>
          <a:prstGeom prst="rect">
            <a:avLst/>
          </a:prstGeom>
          <a:solidFill>
            <a:srgbClr val="1565C0"/>
          </a:solidFill>
          <a:ln/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429000" y="4114800"/>
            <a:ext cx="19933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Fisik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Mutu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429000" y="4754880"/>
            <a:ext cx="1993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Viskositas, stabilitas, PAT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11480" y="4846320"/>
            <a:ext cx="8321040" cy="256032"/>
          </a:xfrm>
          <a:prstGeom prst="rect">
            <a:avLst/>
          </a:prstGeom>
          <a:solidFill>
            <a:srgbClr val="0D4A2F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4855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Kunci: ρ = m/V  |  BJ = ρ_zat/ρ_air  |  m = ρ×V  |  V = m/ρ  |  Indeks Carr = (ρ_tapped−ρ_bulk)/ρ_tapped×100%</a:t>
            </a:r>
            <a:endParaRPr lang="en-US" sz="98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4114800" cy="4114800"/>
          </a:xfrm>
          <a:prstGeom prst="ellipse">
            <a:avLst/>
          </a:prstGeom>
          <a:solidFill>
            <a:srgbClr val="2EAD6A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3200400" cy="3200400"/>
          </a:xfrm>
          <a:prstGeom prst="ellipse">
            <a:avLst/>
          </a:prstGeom>
          <a:solidFill>
            <a:srgbClr val="F4A820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9260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A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Referensi &amp; Sumber Belajar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822960"/>
            <a:ext cx="7772400" cy="36576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960120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7" name="Text 5"/>
          <p:cNvSpPr/>
          <p:nvPr/>
        </p:nvSpPr>
        <p:spPr>
          <a:xfrm>
            <a:off x="713232" y="987552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Florence, A.T. &amp; Attwood, D. (2016). Physicochemical Principles of Pharmacy (6th ed.). Macmillan International Higher Education.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48640" y="1481328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1508760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Martin, A., Swarbrick, J. &amp; Cammarata, A. (2011). Physical Pharmacy: Physical Chemical Principles in the Pharmaceutical Sciences (5th ed.). Lea &amp; Febiger.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548640" y="2002536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1" name="Text 9"/>
          <p:cNvSpPr/>
          <p:nvPr/>
        </p:nvSpPr>
        <p:spPr>
          <a:xfrm>
            <a:off x="713232" y="2029968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Allen, L.V., Popovich, N.G. &amp; Ansel, H.C. (2021). Ansel's Pharmaceutical Dosage Forms and Drug Delivery Systems (11th ed.). Wolters Kluwer.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2551176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Aulton, M.E. &amp; Taylor, K.M.G. (2022). Aulton's Pharmaceutics: The Design and Manufacture of Medicines (5th ed.). Elsevier.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48640" y="3044952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5" name="Text 13"/>
          <p:cNvSpPr/>
          <p:nvPr/>
        </p:nvSpPr>
        <p:spPr>
          <a:xfrm>
            <a:off x="713232" y="3072384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Departemen Kesehatan RI. (2020). Farmakope Indonesia Edisi VI. Kementerian Kesehatan Republik Indonesia, Jakarta.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48640" y="3566160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3593592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States Pharmacopeia – National Formulary (USP 46-NF 41). (2023). Chapter &lt;841&gt; Specific Gravity. United States Pharmacopeial Convention.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4087368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19" name="Text 17"/>
          <p:cNvSpPr/>
          <p:nvPr/>
        </p:nvSpPr>
        <p:spPr>
          <a:xfrm>
            <a:off x="713232" y="4114800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Sinko, P.J. (2017). Martin's Physical Pharmacy and Pharmaceutical Sciences (7th ed.). Wolters Kluwer / Lippincott Williams &amp; Wilkins.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48640" y="4608576"/>
            <a:ext cx="50292" cy="384048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4636008"/>
            <a:ext cx="8001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Brittain, H.G. (Ed.). (2018). Polymorphism in Pharmaceutical Solids (3rd ed.). CRC Press / Taylor &amp; Francis.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48640" y="5102352"/>
            <a:ext cx="7772400" cy="36576"/>
          </a:xfrm>
          <a:prstGeom prst="rect">
            <a:avLst/>
          </a:prstGeom>
          <a:solidFill>
            <a:srgbClr val="2EAD6A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5138928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DF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STIKes Prima Indonesia  ·  Program Studi S1 Farmasi  ·  Farmasi Fisika  ·  Bahan Kajian: Kerapatan dan Bobot Jenis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3331</Words>
  <Application>Microsoft Macintosh PowerPoint</Application>
  <PresentationFormat>Peragaan Layar (16:9)</PresentationFormat>
  <Paragraphs>385</Paragraphs>
  <Slides>24</Slides>
  <Notes>24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Farmasi Fisika - Kerapatan dan Bobot Jenis</dc:title>
  <dc:subject>PptxGenJS Presentation</dc:subject>
  <dc:creator>STIKes Prima Indonesia</dc:creator>
  <cp:lastModifiedBy>Reski Mulia</cp:lastModifiedBy>
  <cp:revision>2</cp:revision>
  <dcterms:created xsi:type="dcterms:W3CDTF">2026-04-20T04:45:42Z</dcterms:created>
  <dcterms:modified xsi:type="dcterms:W3CDTF">2026-04-20T05:09:31Z</dcterms:modified>
</cp:coreProperties>
</file>