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56" d="100"/>
          <a:sy n="156" d="100"/>
        </p:scale>
        <p:origin x="2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630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-1097280"/>
            <a:ext cx="3657600" cy="3657600"/>
          </a:xfrm>
          <a:prstGeom prst="ellipse">
            <a:avLst/>
          </a:prstGeom>
          <a:solidFill>
            <a:srgbClr val="0891B2">
              <a:alpha val="2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3200400" cy="320040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772400" y="182880"/>
            <a:ext cx="1828800" cy="1828800"/>
          </a:xfrm>
          <a:prstGeom prst="ellipse">
            <a:avLst/>
          </a:prstGeom>
          <a:solidFill>
            <a:srgbClr val="F59E0B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47472"/>
            <a:ext cx="3200400" cy="29260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STIKes Prima Indonesia — S1 Farmasi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82296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FARMASI FISIKA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1234440"/>
            <a:ext cx="8229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</a:t>
            </a:r>
            <a:endParaRPr lang="en-US" sz="5600" dirty="0"/>
          </a:p>
        </p:txBody>
      </p:sp>
      <p:sp>
        <p:nvSpPr>
          <p:cNvPr id="9" name="Text 7"/>
          <p:cNvSpPr/>
          <p:nvPr/>
        </p:nvSpPr>
        <p:spPr>
          <a:xfrm>
            <a:off x="457200" y="246888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Energi, Kesetimbangan, dan Aplikasinya dalam Sistem Farmasi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57200" y="3154680"/>
            <a:ext cx="594360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34290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Kuliah: </a:t>
            </a: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Farmasi Fisika  |  </a:t>
            </a:r>
            <a:r>
              <a:rPr lang="en-US" sz="16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CPMK: </a:t>
            </a: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 dalam </a:t>
            </a:r>
            <a:r>
              <a:rPr lang="en-US" sz="1600" dirty="0" err="1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</a:t>
            </a: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Farmasi</a:t>
            </a:r>
          </a:p>
          <a:p>
            <a:pPr marL="0" indent="0">
              <a:buNone/>
            </a:pPr>
            <a:endParaRPr lang="en-US" sz="1600" dirty="0">
              <a:solidFill>
                <a:srgbClr val="64748B"/>
              </a:solidFill>
              <a:latin typeface="Calibri" pitchFamily="34" charset="0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cs typeface="Calibri" pitchFamily="34" charset="-120"/>
              </a:rPr>
              <a:t>apt. Reski Mulia., </a:t>
            </a:r>
            <a:r>
              <a:rPr lang="en-US" sz="1600" dirty="0" err="1">
                <a:solidFill>
                  <a:srgbClr val="64748B"/>
                </a:solidFill>
                <a:latin typeface="Calibri" pitchFamily="34" charset="0"/>
                <a:cs typeface="Calibri" pitchFamily="34" charset="-120"/>
              </a:rPr>
              <a:t>M.Farm</a:t>
            </a:r>
            <a:endParaRPr lang="en-US" sz="16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91440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Pembelajaran (Sub CPMK)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mempelajari materi ini, mahasiswa mampu: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234440"/>
            <a:ext cx="82296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234440"/>
            <a:ext cx="502920" cy="65836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234440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01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8992" y="1344168"/>
            <a:ext cx="74066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konsep dasar termodinamika dalam konteks sistem farmasi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57200" y="1984248"/>
            <a:ext cx="8229600" cy="658368"/>
          </a:xfrm>
          <a:prstGeom prst="rect">
            <a:avLst/>
          </a:prstGeom>
          <a:solidFill>
            <a:srgbClr val="E2EEF7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1984248"/>
            <a:ext cx="502920" cy="65836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1984248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02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78992" y="2093976"/>
            <a:ext cx="74066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perubahan energi ΔH, ΔS, dan ΔG dalam proses farmasi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57200" y="2734056"/>
            <a:ext cx="82296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" y="2734056"/>
            <a:ext cx="502920" cy="65836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2734056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03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078992" y="2843784"/>
            <a:ext cx="74066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Menghubungkan energi bebas Gibbs dengan kesetimbangan sistem farmasi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457200" y="3483864"/>
            <a:ext cx="8229600" cy="658368"/>
          </a:xfrm>
          <a:prstGeom prst="rect">
            <a:avLst/>
          </a:prstGeom>
          <a:solidFill>
            <a:srgbClr val="E2EEF7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7200" y="3483864"/>
            <a:ext cx="502920" cy="65836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3483864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04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78992" y="3593592"/>
            <a:ext cx="74066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prinsip termodinamika dalam proses kelarutan, distribusi &amp; stabilitas obat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457200" y="4233672"/>
            <a:ext cx="82296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4233672"/>
            <a:ext cx="502920" cy="65836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4233672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05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078992" y="4343400"/>
            <a:ext cx="74066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Mengaitkan konsep termodinamika dengan fenomena fisik dan disolusi obat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</a:t>
            </a: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Materi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pembahasan Termodinamika dalam Farmasi Fisika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234440"/>
            <a:ext cx="4023360" cy="1051560"/>
          </a:xfrm>
          <a:prstGeom prst="rect">
            <a:avLst/>
          </a:prstGeom>
          <a:solidFill>
            <a:srgbClr val="F0F7FF"/>
          </a:solidFill>
          <a:ln w="25400">
            <a:solidFill>
              <a:srgbClr val="0891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234440"/>
            <a:ext cx="502920" cy="105156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1234440"/>
            <a:ext cx="502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05840" y="1344168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 Termodinamika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3337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Sistem, lingkungan, hukum termodinamika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11480" y="2468880"/>
            <a:ext cx="4023360" cy="1051560"/>
          </a:xfrm>
          <a:prstGeom prst="rect">
            <a:avLst/>
          </a:prstGeom>
          <a:solidFill>
            <a:srgbClr val="F0F7FF"/>
          </a:solidFill>
          <a:ln w="254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1480" y="2468880"/>
            <a:ext cx="502920" cy="105156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2468880"/>
            <a:ext cx="502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II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05840" y="2578608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Energi ΔH, ΔS, ΔG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05840" y="2971800"/>
            <a:ext cx="3337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Entalpi, entropi, energi bebas Gibbs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1480" y="3703320"/>
            <a:ext cx="4023360" cy="1051560"/>
          </a:xfrm>
          <a:prstGeom prst="rect">
            <a:avLst/>
          </a:prstGeom>
          <a:solidFill>
            <a:srgbClr val="F0F7FF"/>
          </a:solidFill>
          <a:ln w="2540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703320"/>
            <a:ext cx="502920" cy="105156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411480" y="3703320"/>
            <a:ext cx="502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III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05840" y="3813048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 Bebas Gibbs &amp; Kesetimbangan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05840" y="4206240"/>
            <a:ext cx="3337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 = 0, konstanta kesetimbangan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663440" y="1234440"/>
            <a:ext cx="4023360" cy="1051560"/>
          </a:xfrm>
          <a:prstGeom prst="rect">
            <a:avLst/>
          </a:prstGeom>
          <a:solidFill>
            <a:srgbClr val="F0F7FF"/>
          </a:solidFill>
          <a:ln w="25400">
            <a:solidFill>
              <a:srgbClr val="10B981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663440" y="1234440"/>
            <a:ext cx="502920" cy="105156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4663440" y="1234440"/>
            <a:ext cx="502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IV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257800" y="1344168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Termodinamika dalam Farmasi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257800" y="1737360"/>
            <a:ext cx="3337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Kelarutan, distribusi, stabilitas obat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663440" y="2468880"/>
            <a:ext cx="4023360" cy="1051560"/>
          </a:xfrm>
          <a:prstGeom prst="rect">
            <a:avLst/>
          </a:prstGeom>
          <a:solidFill>
            <a:srgbClr val="F0F7FF"/>
          </a:solidFill>
          <a:ln w="25400">
            <a:solidFill>
              <a:srgbClr val="F59E0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63440" y="2468880"/>
            <a:ext cx="502920" cy="10515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7" name="Text 25"/>
          <p:cNvSpPr/>
          <p:nvPr/>
        </p:nvSpPr>
        <p:spPr>
          <a:xfrm>
            <a:off x="4663440" y="2468880"/>
            <a:ext cx="502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V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5257800" y="2578608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Fenomena Fisik &amp; Disolusi</a:t>
            </a: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257800" y="2971800"/>
            <a:ext cx="3337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fase, bioavailabilitas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-457200"/>
            <a:ext cx="4114800" cy="4114800"/>
          </a:xfrm>
          <a:prstGeom prst="ellipse">
            <a:avLst/>
          </a:prstGeom>
          <a:solidFill>
            <a:srgbClr val="0891B2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91440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353312"/>
            <a:ext cx="7315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48640" y="301752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 adalah cabang ilmu fisika yang mempelajari energi, perubahannya, serta hubungannya dengan materi — fondasi penting dalam formulasi dan stabilitas obat.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28600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 dan Ruang Lingkup Termodinamika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yang dipelajari dan mengapa penting dalam farmasi?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42062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170432"/>
            <a:ext cx="420624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6187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 Termodinamika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1664208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 (Yunani: therme = panas, dynamis = kekuatan) adalah ilmu yang mempelajari hubungan antara energi panas, kerja, dan sifat-sifat materi.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Dalam farmasi, termodinamika digunakan untuk: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Memahami proses pelarutan obat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Memprediksi stabilitas formulasi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Menganalisis absorpsi dan distribusi obat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Merancang sistem penghantaran obat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846320" y="1170432"/>
            <a:ext cx="38862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46320" y="1170432"/>
            <a:ext cx="64008" cy="10972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5010912" y="1261872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(System)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10912" y="158191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materi yang dikaji, mis. larutan obat, tablet, atau tubuh manusia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846320" y="2404872"/>
            <a:ext cx="38862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846320" y="2404872"/>
            <a:ext cx="64008" cy="10972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5" name="Text 13"/>
          <p:cNvSpPr/>
          <p:nvPr/>
        </p:nvSpPr>
        <p:spPr>
          <a:xfrm>
            <a:off x="5010912" y="2496312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Lingkungan (Surroundings)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10912" y="281635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Segala sesuatu di luar sistem yang dapat bertukar energi/materi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846320" y="3639312"/>
            <a:ext cx="38862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846320" y="3639312"/>
            <a:ext cx="64008" cy="10972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9" name="Text 17"/>
          <p:cNvSpPr/>
          <p:nvPr/>
        </p:nvSpPr>
        <p:spPr>
          <a:xfrm>
            <a:off x="5010912" y="3730752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Alam Semesta (Universe)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010912" y="405079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+ Lingkungan; selalu berlaku hukum kekekalan energi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Sistem &amp; Hukum-Hukum Termodinamika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Klasifikasi sistem dan empat hukum dasar termodinamika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2743200" cy="13716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21208" y="1261872"/>
            <a:ext cx="252374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Terbuka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21208" y="1627632"/>
            <a:ext cx="2523744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Dapat bertukar energi DAN materi dengan lingkungan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larutan obat dalam wadah terbuka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37560" y="1170432"/>
            <a:ext cx="2743200" cy="13716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47288" y="1261872"/>
            <a:ext cx="252374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Tertutup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447288" y="1627632"/>
            <a:ext cx="2523744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Hanya bertukar energi (bukan materi) dengan lingkungan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tablet dalam blister yang tersegel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1170432"/>
            <a:ext cx="2743200" cy="13716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373368" y="1261872"/>
            <a:ext cx="252374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Terisolasi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73368" y="1627632"/>
            <a:ext cx="2523744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ada pertukaran energi maupun materi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termos bermata dua (ideal)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11480" y="2724912"/>
            <a:ext cx="4069080" cy="1005840"/>
          </a:xfrm>
          <a:prstGeom prst="rect">
            <a:avLst/>
          </a:prstGeom>
          <a:solidFill>
            <a:srgbClr val="F0F7FF"/>
          </a:solidFill>
          <a:ln w="12700">
            <a:solidFill>
              <a:srgbClr val="0891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11480" y="2724912"/>
            <a:ext cx="1005840" cy="10058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2724912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Hukum ke-0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08760" y="2862072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 sistem setimbang termal dengan sistem ketiga → keduanya setimbang satu sama lain (dasar pengukuran suhu)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663440" y="2724912"/>
            <a:ext cx="4069080" cy="1005840"/>
          </a:xfrm>
          <a:prstGeom prst="rect">
            <a:avLst/>
          </a:prstGeom>
          <a:solidFill>
            <a:srgbClr val="F0F7FF"/>
          </a:solidFill>
          <a:ln w="12700">
            <a:solidFill>
              <a:srgbClr val="0891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663440" y="2724912"/>
            <a:ext cx="1005840" cy="10058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0" name="Text 18"/>
          <p:cNvSpPr/>
          <p:nvPr/>
        </p:nvSpPr>
        <p:spPr>
          <a:xfrm>
            <a:off x="4663440" y="2724912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Hukum ke-1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760720" y="2862072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 tidak dapat diciptakan atau dimusnahkan; ΔU = q + w (kekekalan energi)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11480" y="3895344"/>
            <a:ext cx="4069080" cy="1005840"/>
          </a:xfrm>
          <a:prstGeom prst="rect">
            <a:avLst/>
          </a:prstGeom>
          <a:solidFill>
            <a:srgbClr val="F0F7FF"/>
          </a:solidFill>
          <a:ln w="12700">
            <a:solidFill>
              <a:srgbClr val="0891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11480" y="3895344"/>
            <a:ext cx="1005840" cy="10058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4" name="Text 22"/>
          <p:cNvSpPr/>
          <p:nvPr/>
        </p:nvSpPr>
        <p:spPr>
          <a:xfrm>
            <a:off x="411480" y="3895344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Hukum ke-2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508760" y="4032504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Entropi alam semesta selalu meningkat pada proses spontan; ΔS_universe ≥ 0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663440" y="3895344"/>
            <a:ext cx="4069080" cy="1005840"/>
          </a:xfrm>
          <a:prstGeom prst="rect">
            <a:avLst/>
          </a:prstGeom>
          <a:solidFill>
            <a:srgbClr val="F0F7FF"/>
          </a:solidFill>
          <a:ln w="12700">
            <a:solidFill>
              <a:srgbClr val="0891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663440" y="3895344"/>
            <a:ext cx="1005840" cy="100584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8" name="Text 26"/>
          <p:cNvSpPr/>
          <p:nvPr/>
        </p:nvSpPr>
        <p:spPr>
          <a:xfrm>
            <a:off x="4663440" y="3895344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Hukum ke-3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760720" y="4032504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Pada suhu nol mutlak (0 K), entropi kristal sempurna = 0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2743200"/>
            <a:ext cx="4572000" cy="4572000"/>
          </a:xfrm>
          <a:prstGeom prst="ellipse">
            <a:avLst/>
          </a:prstGeom>
          <a:solidFill>
            <a:srgbClr val="0891B2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-914400"/>
            <a:ext cx="3657600" cy="3657600"/>
          </a:xfrm>
          <a:prstGeom prst="ellipse">
            <a:avLst/>
          </a:prstGeom>
          <a:solidFill>
            <a:srgbClr val="F59E0B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Energi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ΔH, ΔS, dan ΔG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 termodinamika yang menentukan arah dan spontanitas proses kimia-fisika dalam sistem farmasi.</a:t>
            </a:r>
            <a:endParaRPr 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56032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 (ΔH) — Perubahan Panas Reaksi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pertukaran kalor pada tekanan tetap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5029200" cy="105156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170432"/>
            <a:ext cx="5029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 = H_produk − H_reaktan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q_p  (pada tekanan konstan)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11480" y="2377440"/>
            <a:ext cx="2423160" cy="1234440"/>
          </a:xfrm>
          <a:prstGeom prst="rect">
            <a:avLst/>
          </a:prstGeom>
          <a:solidFill>
            <a:srgbClr val="FFFFFF"/>
          </a:solidFill>
          <a:ln w="25400">
            <a:solidFill>
              <a:srgbClr val="10B981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2377440"/>
            <a:ext cx="2423160" cy="6400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487168"/>
            <a:ext cx="2240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 &lt; 0 (Eksoterm)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2834640"/>
            <a:ext cx="22402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melepas panas ke lingkungan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penetralan asam-basa dalam larutan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017520" y="2377440"/>
            <a:ext cx="2423160" cy="1234440"/>
          </a:xfrm>
          <a:prstGeom prst="rect">
            <a:avLst/>
          </a:prstGeom>
          <a:solidFill>
            <a:srgbClr val="FFFFFF"/>
          </a:solidFill>
          <a:ln w="25400">
            <a:solidFill>
              <a:srgbClr val="EF4444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017520" y="2377440"/>
            <a:ext cx="2423160" cy="6400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3" name="Text 11"/>
          <p:cNvSpPr/>
          <p:nvPr/>
        </p:nvSpPr>
        <p:spPr>
          <a:xfrm>
            <a:off x="3108960" y="2487168"/>
            <a:ext cx="2240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 &gt; 0 (Endoterm)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108960" y="2834640"/>
            <a:ext cx="22402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menyerap panas dari lingkungan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pelarutan amonium nitrat dalam air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623560" y="1170432"/>
            <a:ext cx="310896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623560" y="1170432"/>
            <a:ext cx="310896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5742432" y="1261872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 ΔH dalam Farmasi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742432" y="1664208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Kalorimetri untuk mengukur stabilitas termal sediaan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Penetapan entalpi pelarutan (ΔH_sol) untuk optimasi formulasi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 fusi berkaitan dengan titik leleh zat aktif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Polimorfisme obat: bentuk kristal berbeda punya ΔH berbeda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Stabilitas emulsi: interaksi antar fase dinilai via ΔH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11480" y="3721608"/>
            <a:ext cx="5029200" cy="960120"/>
          </a:xfrm>
          <a:prstGeom prst="rect">
            <a:avLst/>
          </a:prstGeom>
          <a:solidFill>
            <a:srgbClr val="0891B2">
              <a:alpha val="15000"/>
            </a:srgbClr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0352" y="3749040"/>
            <a:ext cx="4800600" cy="905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 Pelarutan (ΔH_sol): Energi yang diserap/dilepas saat zat terlarut melarut.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ΔH_sol = ΔH_kisi + ΔH_hidrasi  →  penting untuk desain formulasi obat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Entropi (ΔS) — Ukuran Ketidakteraturan Sistem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Arah alami proses menuju keadaan paling acak (Hukum ke-2)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4206240" cy="1143000"/>
          </a:xfrm>
          <a:prstGeom prst="rect">
            <a:avLst/>
          </a:prstGeom>
          <a:solidFill>
            <a:srgbClr val="1E3A5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170432"/>
            <a:ext cx="42062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 = S_akhir − S_awal</a:t>
            </a:r>
            <a:endParaRPr lang="en-US" sz="1400" dirty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ΔS_universe = ΔS_sistem + ΔS_lingkungan ≥ 0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00600" y="1170432"/>
            <a:ext cx="3931920" cy="11430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800600" y="1170432"/>
            <a:ext cx="393192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Boltzmann: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k_B × ln W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jumlah mikrostatus, k_B = 1.38×10⁻²³ J/K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487168"/>
            <a:ext cx="8321040" cy="8046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11480" y="2487168"/>
            <a:ext cx="1234440" cy="804672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411480" y="2487168"/>
            <a:ext cx="1234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ΔS &gt; 0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737360" y="2532888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Ketidakteraturan meningkat (proses spontan secara entropis)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737360" y="2907792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Difusi obat dari konsentrasi tinggi ke rendah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11480" y="3401568"/>
            <a:ext cx="832104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11480" y="3401568"/>
            <a:ext cx="1234440" cy="804672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3401568"/>
            <a:ext cx="1234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ΔS &lt; 0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737360" y="3447288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Keteraturan meningkat (memerlukan kerja)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737360" y="3822192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Kristalisasi obat dari larutan jenuh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11480" y="4315968"/>
            <a:ext cx="8321040" cy="8046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1480" y="4315968"/>
            <a:ext cx="1234440" cy="80467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1" name="Text 19"/>
          <p:cNvSpPr/>
          <p:nvPr/>
        </p:nvSpPr>
        <p:spPr>
          <a:xfrm>
            <a:off x="411480" y="4315968"/>
            <a:ext cx="1234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ΔS = 0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737360" y="4361688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ada perubahan keteraturan (proses reversibel ideal)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37360" y="4736592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Kondisi kesetimbangan sempurna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 Bebas Gibbs (ΔG)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Kriteria spontanitas dan kerja berguna maksimum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1371600" y="1170432"/>
            <a:ext cx="6400800" cy="12344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371600" y="1170432"/>
            <a:ext cx="64008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 = ΔH − T·ΔS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11480" y="2542032"/>
            <a:ext cx="83210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2542032"/>
            <a:ext cx="1371600" cy="68580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11480" y="2542032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ΔG &lt; 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920240" y="265176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SPONTAN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297680" y="265176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Berlangsung tanpa energi eksternal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319272"/>
            <a:ext cx="83210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1480" y="3319272"/>
            <a:ext cx="1371600" cy="6858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" y="3319272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ΔG = 0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920240" y="34290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KESETIMBANGAN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297680" y="342900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berada dalam kesetimbangan dinamis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" y="4096512"/>
            <a:ext cx="83210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11480" y="4096512"/>
            <a:ext cx="1371600" cy="6858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9" name="Text 17"/>
          <p:cNvSpPr/>
          <p:nvPr/>
        </p:nvSpPr>
        <p:spPr>
          <a:xfrm>
            <a:off x="411480" y="4096512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ΔG &gt; 0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920240" y="42062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NON-SPONTAN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297680" y="420624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Memerlukan masukan energi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4828032"/>
            <a:ext cx="8321040" cy="182880"/>
          </a:xfrm>
          <a:prstGeom prst="rect">
            <a:avLst/>
          </a:prstGeom>
          <a:solidFill>
            <a:srgbClr val="0891B2">
              <a:alpha val="25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4846320"/>
            <a:ext cx="8138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Relevansi Farmasi: Stabilitas obat, kelarutan, dan absorpsi ditentukan oleh nilai ΔG pada kondisi fisiologis (pH 7.4, 37°C)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Soal: Menentukan ΔG dan Spontanitas Proses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 persamaan Gibbs dalam farmasi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2560320" cy="320040"/>
          </a:xfrm>
          <a:prstGeom prst="roundRect">
            <a:avLst>
              <a:gd name="adj" fmla="val 22857"/>
            </a:avLst>
          </a:prstGeom>
          <a:solidFill>
            <a:srgbClr val="0891B2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1704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CONTOH SOAL 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1480" y="1572768"/>
            <a:ext cx="8321040" cy="1325880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627632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Pelarutan suatu obat pada suhu 298 K memiliki ΔH = +12.5 kJ/mol dan ΔS = +45 J/(mol·K). Tentukan ΔG dan tentukan apakah proses pelarutan berlangsung spontan!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228600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Diketahui: ΔH = +12.5 kJ/mol = +12500 J/mol  |  ΔS = +45 J/(mol·K)  |  T = 298 K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11480" y="2999232"/>
            <a:ext cx="2560320" cy="320040"/>
          </a:xfrm>
          <a:prstGeom prst="roundRect">
            <a:avLst>
              <a:gd name="adj" fmla="val 22857"/>
            </a:avLst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411480" y="29992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PENYELESAIAN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57200" y="3401568"/>
            <a:ext cx="54864" cy="38404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438144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ΔG = ΔH − T·ΔS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3904488"/>
            <a:ext cx="54864" cy="38404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3941064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ΔG = 12500 J/mol − (298 K × 45 J/(mol·K))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4407408"/>
            <a:ext cx="54864" cy="38404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443984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ΔG = 12500 − 13410 = −910 J/mol = −0.91 kJ/mol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64608"/>
            <a:ext cx="8321040" cy="23774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873752"/>
            <a:ext cx="8046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Kesimpulan: ΔG = −0.91 kJ/mol &lt; 0  →  Proses pelarutan obat ini berlangsung SPONTAN pada 298 K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457200"/>
            <a:ext cx="3657600" cy="365760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2743200"/>
            <a:ext cx="3200400" cy="3200400"/>
          </a:xfrm>
          <a:prstGeom prst="ellipse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III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 Bebas Gibbs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Kesetimbangan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Menghubungkan ΔG°, konstanta kesetimbangan (K), dan prediksi arah reaksi dalam formulasi obat.</a:t>
            </a:r>
            <a:endParaRPr lang="en-US" sz="20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56032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Hubungan ΔG° dengan Konstanta Kesetimbangan (K)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Prediksi arah reaksi berdasarkan data termodinamika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4114800" cy="11430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170432"/>
            <a:ext cx="41148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ΔG° = −RT ln K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663440" y="1170432"/>
            <a:ext cx="4069080" cy="1143000"/>
          </a:xfrm>
          <a:prstGeom prst="rect">
            <a:avLst/>
          </a:prstGeom>
          <a:solidFill>
            <a:srgbClr val="1E3A5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663440" y="1170432"/>
            <a:ext cx="40690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 = ΔG° + RT ln Q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 = reaction quotient)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11480" y="2450592"/>
            <a:ext cx="832104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11480" y="2450592"/>
            <a:ext cx="1280160" cy="69494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1" name="Text 9"/>
          <p:cNvSpPr/>
          <p:nvPr/>
        </p:nvSpPr>
        <p:spPr>
          <a:xfrm>
            <a:off x="411480" y="2450592"/>
            <a:ext cx="12801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K &gt;&gt; 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783080" y="25603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ΔG° &lt;&lt; 0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57600" y="256032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lebih stabil; reaksi menuju produk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11480" y="3227832"/>
            <a:ext cx="832104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11480" y="3227832"/>
            <a:ext cx="1280160" cy="69494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3227832"/>
            <a:ext cx="12801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K = 1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783080" y="33375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ΔG° = 0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657600" y="333756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Reaktan dan produk setimbang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11480" y="4005072"/>
            <a:ext cx="832104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1480" y="4005072"/>
            <a:ext cx="1280160" cy="694944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1" name="Text 19"/>
          <p:cNvSpPr/>
          <p:nvPr/>
        </p:nvSpPr>
        <p:spPr>
          <a:xfrm>
            <a:off x="411480" y="4005072"/>
            <a:ext cx="12801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K &lt;&lt; 1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783080" y="41148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ΔG° &gt;&gt; 0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657600" y="411480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Reaktan lebih stabil; reaksi tidak favored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11480" y="4754880"/>
            <a:ext cx="8321040" cy="292608"/>
          </a:xfrm>
          <a:prstGeom prst="rect">
            <a:avLst/>
          </a:prstGeom>
          <a:solidFill>
            <a:srgbClr val="0891B2">
              <a:alpha val="20000"/>
            </a:srgbClr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4773168"/>
            <a:ext cx="8046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Farmasi: K_a (konstanta disosiasi asam) dan K_sp (hasil kali kelarutan) dihitung dari ΔG°; keduanya digunakan dalam desain formulasi dan optimasi pH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Soal: Menghitung K dari ΔG°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 hubungan energi bebas Gibbs dan kesetimbangan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2560320" cy="320040"/>
          </a:xfrm>
          <a:prstGeom prst="roundRect">
            <a:avLst>
              <a:gd name="adj" fmla="val 22857"/>
            </a:avLst>
          </a:prstGeom>
          <a:solidFill>
            <a:srgbClr val="0891B2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1704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CONTOH SOAL 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1480" y="1572768"/>
            <a:ext cx="8321040" cy="12618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627632"/>
            <a:ext cx="8046720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disosiasi asam lemah aspirin (acetylsalicylic acid) dalam air pada 37°C memiliki ΔG° = −11.4 kJ/mol. Hitunglah konstanta disosiasi Ka pada suhu tersebut!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 = 8.314 J/(mol·K); T = 37°C = 310 K)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11480" y="2944368"/>
            <a:ext cx="2560320" cy="320040"/>
          </a:xfrm>
          <a:prstGeom prst="roundRect">
            <a:avLst>
              <a:gd name="adj" fmla="val 22857"/>
            </a:avLst>
          </a:prstGeom>
          <a:solidFill>
            <a:srgbClr val="0891B2"/>
          </a:solidFill>
          <a:ln/>
        </p:spPr>
      </p:sp>
      <p:sp>
        <p:nvSpPr>
          <p:cNvPr id="10" name="Text 8"/>
          <p:cNvSpPr/>
          <p:nvPr/>
        </p:nvSpPr>
        <p:spPr>
          <a:xfrm>
            <a:off x="411480" y="2944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PENYELESAIAN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57200" y="3346704"/>
            <a:ext cx="54864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38328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Gunakan: ΔG° = −RT ln Ka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3822192"/>
            <a:ext cx="54864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85876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ln Ka = −ΔG° / (RT) = −(−11400) / (8.314 × 310)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4297680"/>
            <a:ext cx="54864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4334256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ln Ka = 11400 / 2577.34 = 4.423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7200" y="4773168"/>
            <a:ext cx="54864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809744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Ka = e^4.423 = 83.2 × 10⁻³ ≈ 8.32 × 10⁻²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11480" y="4919472"/>
            <a:ext cx="8321040" cy="20116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4928616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Ka aspirin ≈ 8.32 × 10⁻² → aspirin bersifat asam lemah yang relatif kuat; relevan untuk desain formulasi buffered tablet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914400"/>
            <a:ext cx="4572000" cy="457200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3200400"/>
            <a:ext cx="3657600" cy="3657600"/>
          </a:xfrm>
          <a:prstGeom prst="ellipse">
            <a:avLst/>
          </a:prstGeom>
          <a:solidFill>
            <a:srgbClr val="F59E0B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IV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Termodinamika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dalam Proses Farmasi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 ΔH, ΔS, ΔG pada kelarutan, distribusi, stabilitas, dan perancangan sediaan obat.</a:t>
            </a:r>
            <a:endParaRPr lang="en-US" sz="20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56032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 Kelarutan Obat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Faktor energi yang menentukan seberapa baik obat larut dalam pelarut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5029200" cy="10058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170432"/>
            <a:ext cx="5029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ΔG_sol = ΔH_sol − T·ΔS_sol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Perlarutan spontan jika ΔG_sol &lt; 0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331720"/>
            <a:ext cx="406908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2331720"/>
            <a:ext cx="406908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423160"/>
            <a:ext cx="38496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Aturan Like Dissolves Like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21208" y="2770632"/>
            <a:ext cx="3849624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Polaritas pelarut harus sesuai dengan polaritas obat untuk memaksimalkan interaksi dan menurunkan ΔG_sol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663440" y="2331720"/>
            <a:ext cx="406908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2331720"/>
            <a:ext cx="406908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4773168" y="2423160"/>
            <a:ext cx="38496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Pengaruh pH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773168" y="2770632"/>
            <a:ext cx="3849624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pH menggeser keseimbangan ionisasi (Henderson-Hasselbalch), meningkatkan kelarutan obat asam/basa lemah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3794760"/>
            <a:ext cx="406908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794760"/>
            <a:ext cx="406908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" y="3886200"/>
            <a:ext cx="38496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Penggunaan Surfaktan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1208" y="4233672"/>
            <a:ext cx="3849624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Surfaktan membentuk misel, menurunkan tegangan permukaan, dan meningkatkan kelarutan obat hidrofobik (solubilisasi misel)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663440" y="3794760"/>
            <a:ext cx="406908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3794760"/>
            <a:ext cx="406908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1" name="Text 19"/>
          <p:cNvSpPr/>
          <p:nvPr/>
        </p:nvSpPr>
        <p:spPr>
          <a:xfrm>
            <a:off x="4773168" y="3886200"/>
            <a:ext cx="38496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Ko-solven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773168" y="4233672"/>
            <a:ext cx="3849624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Campuran etanol-air, PEG, atau propilenglikol menurunkan polaritas medium, meningkatkan kelarutan senyawa nonpolar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577840" y="1170432"/>
            <a:ext cx="3154680" cy="1005840"/>
          </a:xfrm>
          <a:prstGeom prst="rect">
            <a:avLst/>
          </a:prstGeom>
          <a:solidFill>
            <a:srgbClr val="0891B2">
              <a:alpha val="15000"/>
            </a:srgbClr>
          </a:solidFill>
          <a:ln w="12700">
            <a:solidFill>
              <a:srgbClr val="0891B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577840" y="1170432"/>
            <a:ext cx="31546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Ksp: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ΔG° = −RT ln Ksp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Ksp kecil → sulit larut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 Distribusi &amp; Stabilitas Obat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Partisi, difusi, dan degradasi dari perspektif energi bebas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4114800" cy="2596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170432"/>
            <a:ext cx="411480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6187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Koefisien Partisi (P)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691640"/>
            <a:ext cx="3657600" cy="64008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69164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P = −ΔG_transfer / (2.303 RT)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2423160"/>
            <a:ext cx="3840480" cy="1170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 tinggi → lipofil → mudah melintasi membran sel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 rendah → hidrofil → distribusi dalam plasma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log P optimal 1–3 untuk absorpsi oral yang baik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Digunakan dalam prediksi ADME dan desain obat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709160" y="1170432"/>
            <a:ext cx="40233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1170432"/>
            <a:ext cx="402336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61872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Stabilitas Termodinamika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846320" y="1691640"/>
            <a:ext cx="3749040" cy="64008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15" name="Text 13"/>
          <p:cNvSpPr/>
          <p:nvPr/>
        </p:nvSpPr>
        <p:spPr>
          <a:xfrm>
            <a:off x="4846320" y="1691640"/>
            <a:ext cx="3749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ΔG°_degradasi &lt; 0 → obat tidak stabil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846320" y="2423160"/>
            <a:ext cx="3749040" cy="1170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Polimorfisme: bentuk kristal meta-stabil memiliki ΔG lebih tinggi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Hidrolisis dan oksidasi dipengaruhi oleh Ea (Arrhenius)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Stabilitas meningkat pada suhu rendah (ΔG lebih negatif)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Formulasi dengan eksipien: menurunkan energi aktivasi degradasi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" y="3822192"/>
            <a:ext cx="8321040" cy="1188720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3895344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Arrhenius &amp; Kinetika Degradasi: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4206240"/>
            <a:ext cx="8229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A × e^(−Ea/RT)     |     ln k₂/k₁ = (Ea/R) × (1/T₁ − 1/T₂)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Digunakan untuk memprediksi umur simpan obat melalui uji stabilitas dipercepat (ICH Q1A)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 Termodinamika dalam Perancangan Sediaan</a:t>
            </a:r>
            <a:endParaRPr lang="en-US" b="1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konsep energi ke aplikasi nyata formulasi obat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207008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207008"/>
            <a:ext cx="2743200" cy="457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29844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💊  Tablet &amp; Kapsul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2920" y="1682496"/>
            <a:ext cx="25603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Polimorf kristal berbeda ΔG → dipilih bentuk stabil. Kompresi tablet: ΔH mekanik. Coating: energi adhesi antarmuka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337560" y="1207008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337560" y="1207008"/>
            <a:ext cx="2743200" cy="457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3429000" y="129844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🧪  Emulsi &amp; Suspensi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429000" y="1682496"/>
            <a:ext cx="25603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 antarmuka (tegangan permukaan) dioptimalkan dengan surfaktan. Stabilitas emulsi: ΔG_mixing &lt; 0 dengan pengemulsi tepat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63640" y="1207008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263640" y="1207008"/>
            <a:ext cx="2743200" cy="457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5" name="Text 13"/>
          <p:cNvSpPr/>
          <p:nvPr/>
        </p:nvSpPr>
        <p:spPr>
          <a:xfrm>
            <a:off x="6355080" y="129844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🩹  Sistem Transdermal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55080" y="1682496"/>
            <a:ext cx="25603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P dan ΔG_transfer menentukan penetrasi obat melalui stratum corneum. Enhancer menurunkan Ea difusi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11480" y="3127248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11480" y="3127248"/>
            <a:ext cx="2743200" cy="457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321868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 Nanopartikel &amp; Liposom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2920" y="3602736"/>
            <a:ext cx="25603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 permukaan tinggi pada skala nano; stabilisasi dengan PEG (sterik) dan muatan (elektrostatik) untuk ΔG sistem &lt; 0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337560" y="3127248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337560" y="3127248"/>
            <a:ext cx="2743200" cy="457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3" name="Text 21"/>
          <p:cNvSpPr/>
          <p:nvPr/>
        </p:nvSpPr>
        <p:spPr>
          <a:xfrm>
            <a:off x="3429000" y="321868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❄️  Freeze-Drying (Liofilisasi)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429000" y="3602736"/>
            <a:ext cx="25603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 sublimasi dan ΔS digunakan untuk optimasi siklus pengeringan, menjaga stabilitas protein dan vaksin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263640" y="3127248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263640" y="3127248"/>
            <a:ext cx="2743200" cy="457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7" name="Text 25"/>
          <p:cNvSpPr/>
          <p:nvPr/>
        </p:nvSpPr>
        <p:spPr>
          <a:xfrm>
            <a:off x="6355080" y="321868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⚗️  pH-sensitive Drug Release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55080" y="3602736"/>
            <a:ext cx="25603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ΔG_ionisasi sebagai fungsi pH memandu desain matriks polimer yang melepas obat pada target fisiologis spesifik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2743200"/>
            <a:ext cx="4114800" cy="4114800"/>
          </a:xfrm>
          <a:prstGeom prst="ellipse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914400" y="-457200"/>
            <a:ext cx="3200400" cy="3200400"/>
          </a:xfrm>
          <a:prstGeom prst="ellipse">
            <a:avLst/>
          </a:prstGeom>
          <a:solidFill>
            <a:srgbClr val="00B4D8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V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 &amp;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Fenomena Fisik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fase, interaksi molekuler, disolusi, dan bioavailabilitas obat dalam perspektif termodinamika.</a:t>
            </a:r>
            <a:endParaRPr lang="en-US" sz="2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56032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Fase dan Interaksi Molekuler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 menjelaskan transisi antar wujud zat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28800"/>
            <a:ext cx="1371600" cy="914400"/>
          </a:xfrm>
          <a:prstGeom prst="ellipse">
            <a:avLst/>
          </a:prstGeom>
          <a:solidFill>
            <a:srgbClr val="1E3A5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18288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PADAT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886200" y="1828800"/>
            <a:ext cx="1371600" cy="914400"/>
          </a:xfrm>
          <a:prstGeom prst="ellipse">
            <a:avLst/>
          </a:prstGeom>
          <a:solidFill>
            <a:srgbClr val="0891B2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886200" y="18288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CAIR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0" y="1828800"/>
            <a:ext cx="1371600" cy="914400"/>
          </a:xfrm>
          <a:prstGeom prst="ellipse">
            <a:avLst/>
          </a:prstGeom>
          <a:solidFill>
            <a:srgbClr val="00B4D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858000" y="18288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GAS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331720" y="2194560"/>
            <a:ext cx="1508760" cy="36576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12" name="Text 10"/>
          <p:cNvSpPr/>
          <p:nvPr/>
        </p:nvSpPr>
        <p:spPr>
          <a:xfrm>
            <a:off x="2331720" y="1901952"/>
            <a:ext cx="1508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Leleh (ΔH&gt;0)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285232" y="2194560"/>
            <a:ext cx="1508760" cy="36576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14" name="Text 12"/>
          <p:cNvSpPr/>
          <p:nvPr/>
        </p:nvSpPr>
        <p:spPr>
          <a:xfrm>
            <a:off x="5285232" y="1901952"/>
            <a:ext cx="1508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Penguapan (ΔH&gt;0)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194560" y="28346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Pembekuan (↓ΔH)        Kondensasi (↓ΔH)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11480" y="3218688"/>
            <a:ext cx="4069080" cy="8046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1480" y="3218688"/>
            <a:ext cx="54864" cy="80467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8" name="Text 16"/>
          <p:cNvSpPr/>
          <p:nvPr/>
        </p:nvSpPr>
        <p:spPr>
          <a:xfrm>
            <a:off x="576072" y="3264408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Ikatan Hidrogen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76072" y="3557016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Terjadi antara H⁺ (donor) dan atom elektronegatif (O,N,F); kritis untuk kelarutan dan protein binding obat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3474720"/>
            <a:ext cx="960120" cy="329184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21" name="Text 19"/>
          <p:cNvSpPr/>
          <p:nvPr/>
        </p:nvSpPr>
        <p:spPr>
          <a:xfrm>
            <a:off x="3429000" y="34747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 negatif (stabil)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663440" y="3218688"/>
            <a:ext cx="4069080" cy="8046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663440" y="3218688"/>
            <a:ext cx="54864" cy="80467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4" name="Text 22"/>
          <p:cNvSpPr/>
          <p:nvPr/>
        </p:nvSpPr>
        <p:spPr>
          <a:xfrm>
            <a:off x="4828032" y="3264408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Gaya van der Waals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828032" y="3557016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Interaksi dipol-dipol, dipol terinduksi; memengaruhi kristalisasi dan titik leleh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7680960" y="3474720"/>
            <a:ext cx="960120" cy="329184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27" name="Text 25"/>
          <p:cNvSpPr/>
          <p:nvPr/>
        </p:nvSpPr>
        <p:spPr>
          <a:xfrm>
            <a:off x="7680960" y="34747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 kecil, reversibel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11480" y="4133088"/>
            <a:ext cx="4069080" cy="8046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80" y="4133088"/>
            <a:ext cx="54864" cy="80467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0" name="Text 28"/>
          <p:cNvSpPr/>
          <p:nvPr/>
        </p:nvSpPr>
        <p:spPr>
          <a:xfrm>
            <a:off x="576072" y="4178808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Interaksi Hidrofobik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76072" y="4471416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Agregasi rantai nonpolar; penting untuk misel, liposom, dan penetrasi membran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3429000" y="4389120"/>
            <a:ext cx="960120" cy="329184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3" name="Text 31"/>
          <p:cNvSpPr/>
          <p:nvPr/>
        </p:nvSpPr>
        <p:spPr>
          <a:xfrm>
            <a:off x="3429000" y="43891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 dominan (ΔG&lt;0)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4663440" y="4133088"/>
            <a:ext cx="4069080" cy="8046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663440" y="4133088"/>
            <a:ext cx="54864" cy="80467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6" name="Text 34"/>
          <p:cNvSpPr/>
          <p:nvPr/>
        </p:nvSpPr>
        <p:spPr>
          <a:xfrm>
            <a:off x="4828032" y="4178808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Ikatan Ionik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4828032" y="4471416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Interaksi kuat antara ion bermuatan; menentukan kelarutan garam obat dan pH-kelarutan profil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7680960" y="4389120"/>
            <a:ext cx="960120" cy="329184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9" name="Text 37"/>
          <p:cNvSpPr/>
          <p:nvPr/>
        </p:nvSpPr>
        <p:spPr>
          <a:xfrm>
            <a:off x="7680960" y="43891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 sangat negatif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Disolusi Obat — Proses &amp; Termodinamika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Pelarutan zat padat sebagai syarat absorpsi oral obat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5303520" cy="123444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170432"/>
            <a:ext cx="53035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Noyes-Whitney: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dC/dt = (D·A / h) × (Cs − C)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D=difusivitas, A=luas permukaan, h=tebal lapisan difusi, Cs=konsentrasi jenuh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11480" y="2542032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2542032"/>
            <a:ext cx="2286000" cy="566928"/>
          </a:xfrm>
          <a:prstGeom prst="rect">
            <a:avLst/>
          </a:prstGeom>
          <a:solidFill>
            <a:srgbClr val="0891B2">
              <a:alpha val="8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633472"/>
            <a:ext cx="21214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Luas Permukaan (A)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834640" y="2633472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Pengecilan partikel (mikronisasi, nanonisasi) meningkatkan A → laju disolusi naik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11480" y="3200400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1480" y="3200400"/>
            <a:ext cx="2286000" cy="566928"/>
          </a:xfrm>
          <a:prstGeom prst="rect">
            <a:avLst/>
          </a:prstGeom>
          <a:solidFill>
            <a:srgbClr val="0891B2">
              <a:alpha val="85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3291840"/>
            <a:ext cx="21214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Kelarutan Jenuh (Cs)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834640" y="32918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Pemilihan bentuk garam, pH medium, dan surfaktan meningkatkan Cs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11480" y="3858768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11480" y="3858768"/>
            <a:ext cx="2286000" cy="566928"/>
          </a:xfrm>
          <a:prstGeom prst="rect">
            <a:avLst/>
          </a:prstGeom>
          <a:solidFill>
            <a:srgbClr val="0891B2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3950208"/>
            <a:ext cx="21214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Koefisien Difusi (D)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834640" y="3950208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Bergantung pada viskositas medium dan ukuran molekul (Stokes-Einstein)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11480" y="4517136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1480" y="4517136"/>
            <a:ext cx="2286000" cy="566928"/>
          </a:xfrm>
          <a:prstGeom prst="rect">
            <a:avLst/>
          </a:prstGeom>
          <a:solidFill>
            <a:srgbClr val="0891B2">
              <a:alpha val="85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4608576"/>
            <a:ext cx="21214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Tebal Lapisan (h)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834640" y="4608576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Pengadukan (agitasi) mempertiipis lapisan difusi → disolusi lebih cepat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852160" y="1170432"/>
            <a:ext cx="28803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5852160" y="1170432"/>
            <a:ext cx="288036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5" name="Text 23"/>
          <p:cNvSpPr/>
          <p:nvPr/>
        </p:nvSpPr>
        <p:spPr>
          <a:xfrm>
            <a:off x="5961888" y="1261872"/>
            <a:ext cx="2697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BCS (Biopharmaceutics Classification System)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61888" y="1682496"/>
            <a:ext cx="2697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 I: Kelarutan ↑, Permeabilitas ↑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 II: Kelarutan ↓ (disolusi rate-limiting)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 III: Kelarutan ↑, Permeabilitas ↓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 IV: Kelarutan ↓, Permeabilitas ↓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Bioavailabilitas &amp; Hubungannya dengan Termodinamika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dan kecepatan obat mencapai sirkulasi sistemik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8321040" cy="804672"/>
          </a:xfrm>
          <a:prstGeom prst="rect">
            <a:avLst/>
          </a:prstGeom>
          <a:solidFill>
            <a:srgbClr val="1E3A5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207008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Bioavailabilitas (F): Fraksi dosis yang mencapai sirkulasi sistemik dalam bentuk tidak berubah.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(AUC_oral / AUC_iv) × 100%  |  Dipengaruhi disolusi, absorpsi, dan metabolisme lintas pertama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21408"/>
            <a:ext cx="1920240" cy="914400"/>
          </a:xfrm>
          <a:prstGeom prst="rect">
            <a:avLst/>
          </a:prstGeom>
          <a:solidFill>
            <a:srgbClr val="0891B2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11480" y="2121408"/>
            <a:ext cx="1920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Disintegrasi Tablet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350008" y="2487168"/>
            <a:ext cx="201168" cy="164592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10" name="Shape 8"/>
          <p:cNvSpPr/>
          <p:nvPr/>
        </p:nvSpPr>
        <p:spPr>
          <a:xfrm>
            <a:off x="2560320" y="2121408"/>
            <a:ext cx="192024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560320" y="2121408"/>
            <a:ext cx="1920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Disolusi Partikel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(ΔG_sol &lt; 0)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498848" y="2487168"/>
            <a:ext cx="201168" cy="164592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13" name="Shape 11"/>
          <p:cNvSpPr/>
          <p:nvPr/>
        </p:nvSpPr>
        <p:spPr>
          <a:xfrm>
            <a:off x="4709160" y="2121408"/>
            <a:ext cx="1920240" cy="914400"/>
          </a:xfrm>
          <a:prstGeom prst="rect">
            <a:avLst/>
          </a:prstGeom>
          <a:solidFill>
            <a:srgbClr val="0891B2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709160" y="2121408"/>
            <a:ext cx="1920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Absorpsi GI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(ΔG_transfer &lt; 0)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647688" y="2487168"/>
            <a:ext cx="201168" cy="164592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0" y="2121408"/>
            <a:ext cx="1920240" cy="91440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858000" y="2121408"/>
            <a:ext cx="1920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Sirkulasi Sistemik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(Bioavailabilitas)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11480" y="3200400"/>
            <a:ext cx="8321040" cy="3474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324612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Ukuran Partikel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2606040" y="3246120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Partikel lebih kecil → A meningkat → disolusi cepat → BA meningkat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11480" y="3593592"/>
            <a:ext cx="832104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3639312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Polimorfisme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2606040" y="3639312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 amorf memiliki ΔG lebih tinggi → kelarutan &gt; kristal → BA lebih baik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11480" y="3986784"/>
            <a:ext cx="8321040" cy="3474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2920" y="4032504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Garam Obat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2606040" y="4032504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Garam Na/K asam karboksilat: Ksp besar → Cs tinggi → disolusi cepat → BA ↑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11480" y="4379976"/>
            <a:ext cx="832104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02920" y="4425696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Co-crystallization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2606040" y="4425696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Koformer memodifikasi kisi kristal, menurunkan ΔG_sol → peningkatan BA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11480" y="4773168"/>
            <a:ext cx="8321040" cy="347472"/>
          </a:xfrm>
          <a:prstGeom prst="rect">
            <a:avLst/>
          </a:prstGeom>
          <a:solidFill>
            <a:srgbClr val="F0F7FF"/>
          </a:solidFill>
          <a:ln w="12700">
            <a:solidFill>
              <a:srgbClr val="E2EEF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02920" y="481888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Penghantaran Nano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2606040" y="4818888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Nanopartikel meningkatkan A, Cs, dan penetrasi membran → BA oral ↑ signifikan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Rangkuman: Termodinamika dalam Farmasi Fisika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Keterkaitan konsep dan aplikasinya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3474720" y="1828800"/>
            <a:ext cx="2194560" cy="1280160"/>
          </a:xfrm>
          <a:prstGeom prst="ellipse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474720" y="1828800"/>
            <a:ext cx="21945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TERMODINAMIKA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FARMASI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1920240" cy="1051560"/>
          </a:xfrm>
          <a:prstGeom prst="rect">
            <a:avLst/>
          </a:prstGeom>
          <a:solidFill>
            <a:srgbClr val="0891B2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65760" y="1143000"/>
            <a:ext cx="1920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17373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Panas reaksi, stabilitas termal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5760" y="2926080"/>
            <a:ext cx="1920240" cy="1051560"/>
          </a:xfrm>
          <a:prstGeom prst="rect">
            <a:avLst/>
          </a:prstGeom>
          <a:solidFill>
            <a:srgbClr val="1E3A5F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5760" y="2971800"/>
            <a:ext cx="1920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760" y="35661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Ketidakteraturan, spontanitas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83680" y="1097280"/>
            <a:ext cx="1920240" cy="1051560"/>
          </a:xfrm>
          <a:prstGeom prst="rect">
            <a:avLst/>
          </a:prstGeom>
          <a:solidFill>
            <a:srgbClr val="F59E0B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583680" y="1143000"/>
            <a:ext cx="1920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ΔG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Gibbs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583680" y="17373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Kerja bebas, kesetimbangan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583680" y="2926080"/>
            <a:ext cx="1920240" cy="1051560"/>
          </a:xfrm>
          <a:prstGeom prst="rect">
            <a:avLst/>
          </a:prstGeom>
          <a:solidFill>
            <a:srgbClr val="10B981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583680" y="2971800"/>
            <a:ext cx="1920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Kelarutan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Disolusi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3680" y="35661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BCS, Noyes-Whitney, Cs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474720" y="3899916"/>
            <a:ext cx="1920240" cy="726948"/>
          </a:xfrm>
          <a:prstGeom prst="rect">
            <a:avLst/>
          </a:prstGeom>
          <a:solidFill>
            <a:srgbClr val="00B4D8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474720" y="4069080"/>
            <a:ext cx="1920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Distribusi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Partisi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474720" y="466344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P, ADME, membran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4828032"/>
            <a:ext cx="8321040" cy="256032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4837176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Kunci: ΔG = ΔH − TΔS   |   ΔG &lt; 0 = Spontan   |   ΔG° = −RT ln K   |   Aplikasi: Kelarutan, Stabilitas, Bioavailabilitas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4114800" cy="4114800"/>
          </a:xfrm>
          <a:prstGeom prst="ellipse">
            <a:avLst/>
          </a:prstGeom>
          <a:solidFill>
            <a:srgbClr val="0891B2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3200400" cy="3200400"/>
          </a:xfrm>
          <a:prstGeom prst="ellipse">
            <a:avLst/>
          </a:prstGeom>
          <a:solidFill>
            <a:srgbClr val="F59E0B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Referensi &amp; Sumber Belajar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841248"/>
            <a:ext cx="777240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987552"/>
            <a:ext cx="54864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14984"/>
            <a:ext cx="8001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Atkins, P. &amp; de Paula, J. (2023). Atkins' Physical Chemistry (12th ed.). Oxford University Press.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1536192"/>
            <a:ext cx="54864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563624"/>
            <a:ext cx="8001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Florence, A.T. &amp; Attwood, D. (2016). Physicochemical Principles of Pharmacy (6th ed.). Macmillan International.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2084832"/>
            <a:ext cx="54864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112264"/>
            <a:ext cx="8001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Martin, A., Swarbrick, J. &amp; Cammarata, A. (2011). Physical Pharmacy (5th ed.). Lea &amp; Febiger.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2633472"/>
            <a:ext cx="54864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660904"/>
            <a:ext cx="8001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Allen, L.V., Popovich, N.G. &amp; Ansel, H.C. (2021). Ansel's Pharmaceutical Dosage Forms and Drug Delivery Systems (11th ed.). LWW.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8640" y="3182112"/>
            <a:ext cx="54864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209544"/>
            <a:ext cx="8001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Sinko, P.J. (2017). Martin's Physical Pharmacy and Pharmaceutical Sciences (7th ed.). Wolters Kluwer.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3730752"/>
            <a:ext cx="54864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3758184"/>
            <a:ext cx="8001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Huang, J., Wigent, R.J., &amp; Schwartz, J.B. (2020). Drug-polymer interaction and its significance on the physical stability of nanoparticulate systems. Int. J. Pharm., 578, 119085.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4279392"/>
            <a:ext cx="54864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4306824"/>
            <a:ext cx="8001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Aulton, M.E. &amp; Taylor, K.M.G. (2022). Aulton's Pharmaceutics: The Design and Manufacture of Medicines (5th ed.). Elsevier.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4709160"/>
            <a:ext cx="777240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477316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STIKes Prima Indonesia  ·  Program Studi S1 Farmasi  ·  Mata Kuliah: Farmasi Fisika  ·  Bahan Kajian: Termodinamika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2516</Words>
  <Application>Microsoft Macintosh PowerPoint</Application>
  <PresentationFormat>Peragaan Layar (16:9)</PresentationFormat>
  <Paragraphs>333</Paragraphs>
  <Slides>24</Slides>
  <Notes>24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Farmasi Fisika - Termodinamika</dc:title>
  <dc:subject>PptxGenJS Presentation</dc:subject>
  <dc:creator>STIKes Prima Indonesia</dc:creator>
  <cp:lastModifiedBy>Reski Mulia</cp:lastModifiedBy>
  <cp:revision>2</cp:revision>
  <dcterms:created xsi:type="dcterms:W3CDTF">2026-04-20T03:54:54Z</dcterms:created>
  <dcterms:modified xsi:type="dcterms:W3CDTF">2026-04-20T04:36:41Z</dcterms:modified>
</cp:coreProperties>
</file>