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16"/>
    <p:restoredTop sz="94255"/>
  </p:normalViewPr>
  <p:slideViewPr>
    <p:cSldViewPr snapToGrid="0" snapToObjects="1">
      <p:cViewPr varScale="1">
        <p:scale>
          <a:sx n="93" d="100"/>
          <a:sy n="93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embar_Kerja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Log P</c:v>
                </c:pt>
              </c:strCache>
            </c:strRef>
          </c:tx>
          <c:spPr>
            <a:solidFill>
              <a:srgbClr val="E74C3C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9D7-4E4C-A4F5-5846088A97A2}"/>
              </c:ext>
            </c:extLst>
          </c:dPt>
          <c:dPt>
            <c:idx val="1"/>
            <c:invertIfNegative val="0"/>
            <c:bubble3D val="0"/>
            <c:spPr>
              <a:solidFill>
                <a:srgbClr val="27AE6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9D7-4E4C-A4F5-5846088A97A2}"/>
              </c:ext>
            </c:extLst>
          </c:dPt>
          <c:dPt>
            <c:idx val="2"/>
            <c:invertIfNegative val="0"/>
            <c:bubble3D val="0"/>
            <c:spPr>
              <a:solidFill>
                <a:srgbClr val="F39C1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F9D7-4E4C-A4F5-5846088A97A2}"/>
              </c:ext>
            </c:extLst>
          </c:dPt>
          <c:dPt>
            <c:idx val="3"/>
            <c:invertIfNegative val="0"/>
            <c:bubble3D val="0"/>
            <c:spPr>
              <a:solidFill>
                <a:srgbClr val="2980B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F9D7-4E4C-A4F5-5846088A97A2}"/>
              </c:ext>
            </c:extLst>
          </c:dPt>
          <c:dPt>
            <c:idx val="4"/>
            <c:invertIfNegative val="0"/>
            <c:bubble3D val="0"/>
            <c:spPr>
              <a:solidFill>
                <a:srgbClr val="8E44A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F9D7-4E4C-A4F5-5846088A97A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F9D7-4E4C-A4F5-5846088A97A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A2B3C"/>
                    </a:solidFill>
                    <a:latin typeface="Arial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Metformin
(-1.4)</c:v>
                </c:pt>
                <c:pt idx="1">
                  <c:v>Aspirin
(1.2)</c:v>
                </c:pt>
                <c:pt idx="2">
                  <c:v>Ibuprofen
(3.5)</c:v>
                </c:pt>
                <c:pt idx="3">
                  <c:v>Diazepam
(2.8)</c:v>
                </c:pt>
                <c:pt idx="4">
                  <c:v>Griseofulvin
(2.2)</c:v>
                </c:pt>
                <c:pt idx="5">
                  <c:v>Amiodarone
(7.6)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-1.4</c:v>
                </c:pt>
                <c:pt idx="1">
                  <c:v>1.2</c:v>
                </c:pt>
                <c:pt idx="2">
                  <c:v>3.5</c:v>
                </c:pt>
                <c:pt idx="3">
                  <c:v>2.8</c:v>
                </c:pt>
                <c:pt idx="4">
                  <c:v>2.2000000000000002</c:v>
                </c:pt>
                <c:pt idx="5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9D7-4E4C-A4F5-5846088A97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D5A7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D5A7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8FB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133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002060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474720" y="0"/>
            <a:ext cx="137160" cy="51435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731520"/>
            <a:ext cx="1645920" cy="16459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74320" y="2560320"/>
            <a:ext cx="2926080" cy="4572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" y="2578608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D2137"/>
                </a:solidFill>
              </a:rPr>
              <a:t>STIKES PRIMA INDONESIA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74320" y="309067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AAD4E8"/>
                </a:solidFill>
              </a:rPr>
              <a:t>Prodi S1 Farmasi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74320" y="340156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AAD4E8"/>
                </a:solidFill>
              </a:rPr>
              <a:t>Mata Kuliah: Farmasi Fisika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74320" y="373075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8A838"/>
                </a:solidFill>
              </a:rPr>
              <a:t>Apt. Reski Mulia, </a:t>
            </a:r>
            <a:r>
              <a:rPr lang="en-US" sz="2000" dirty="0" err="1">
                <a:solidFill>
                  <a:srgbClr val="E8A838"/>
                </a:solidFill>
              </a:rPr>
              <a:t>M.Farm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840480" y="4572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400" dirty="0">
                <a:solidFill>
                  <a:srgbClr val="05BFDB"/>
                </a:solidFill>
              </a:rPr>
              <a:t>FARMASI FISIKA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3840480" y="1005840"/>
            <a:ext cx="5120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Solubility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FFFF"/>
                </a:solidFill>
              </a:rPr>
              <a:t>&amp; Solution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FFFF"/>
                </a:solidFill>
              </a:rPr>
              <a:t>Properties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FFFF"/>
                </a:solidFill>
              </a:rPr>
              <a:t>of Drugs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840480" y="333756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8A838"/>
                </a:solidFill>
              </a:rPr>
              <a:t>Kelarutan dan Sifat Larutan Obat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3840480" y="3886200"/>
            <a:ext cx="109728" cy="109728"/>
          </a:xfrm>
          <a:prstGeom prst="ellipse">
            <a:avLst/>
          </a:prstGeom>
          <a:solidFill>
            <a:srgbClr val="E8A838"/>
          </a:solidFill>
          <a:ln w="12700">
            <a:solidFill>
              <a:srgbClr val="0D213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160520" y="3886200"/>
            <a:ext cx="109728" cy="109728"/>
          </a:xfrm>
          <a:prstGeom prst="ellipse">
            <a:avLst/>
          </a:prstGeom>
          <a:solidFill>
            <a:srgbClr val="05BFDB"/>
          </a:solidFill>
          <a:ln w="12700">
            <a:solidFill>
              <a:srgbClr val="0D2137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80560" y="3886200"/>
            <a:ext cx="109728" cy="109728"/>
          </a:xfrm>
          <a:prstGeom prst="ellipse">
            <a:avLst/>
          </a:prstGeom>
          <a:solidFill>
            <a:srgbClr val="05BFDB"/>
          </a:solidFill>
          <a:ln w="12700">
            <a:solidFill>
              <a:srgbClr val="0D2137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800600" y="3886200"/>
            <a:ext cx="109728" cy="109728"/>
          </a:xfrm>
          <a:prstGeom prst="ellipse">
            <a:avLst/>
          </a:prstGeom>
          <a:solidFill>
            <a:srgbClr val="05BFDB"/>
          </a:solidFill>
          <a:ln w="12700">
            <a:solidFill>
              <a:srgbClr val="0D2137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120640" y="3886200"/>
            <a:ext cx="109728" cy="109728"/>
          </a:xfrm>
          <a:prstGeom prst="ellipse">
            <a:avLst/>
          </a:prstGeom>
          <a:solidFill>
            <a:srgbClr val="05BFDB"/>
          </a:solidFill>
          <a:ln w="12700">
            <a:solidFill>
              <a:srgbClr val="0D2137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840480" y="438912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7A9BB5"/>
                </a:solidFill>
              </a:rPr>
              <a:t>Referensi: Farmakope Indonesia Ed. IV | Martin's Physical Pharmacy | Sinko, 2011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CAPAIAN PEMBELAJARAN (Sub CPMK)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274320" y="1143000"/>
            <a:ext cx="8595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143000"/>
            <a:ext cx="502920" cy="658368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143000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1</a:t>
            </a:r>
            <a:endParaRPr lang="en-US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07592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25880" y="1216152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B3C"/>
                </a:solidFill>
              </a:rPr>
              <a:t>Menjelaskan konsep kelarutan obat (solubility) secara komprehensif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274320" y="1892808"/>
            <a:ext cx="8595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74320" y="1892808"/>
            <a:ext cx="502920" cy="658368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4320" y="1892808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2</a:t>
            </a:r>
            <a:endParaRPr lang="en-US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57400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325880" y="1965960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B3C"/>
                </a:solidFill>
              </a:rPr>
              <a:t>Menganalisis hubungan kelarutan dengan struktur molekul obat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274320" y="2642616"/>
            <a:ext cx="8595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274320" y="2642616"/>
            <a:ext cx="502920" cy="658368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274320" y="2642616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3</a:t>
            </a:r>
            <a:endParaRPr lang="en-US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807208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325880" y="2715768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B3C"/>
                </a:solidFill>
              </a:rPr>
              <a:t>Mengidentifikasi dan menjelaskan sifat-sifat larutan obat</a:t>
            </a:r>
            <a:endParaRPr lang="en-US" dirty="0"/>
          </a:p>
        </p:txBody>
      </p:sp>
      <p:sp>
        <p:nvSpPr>
          <p:cNvPr id="20" name="Shape 15"/>
          <p:cNvSpPr/>
          <p:nvPr/>
        </p:nvSpPr>
        <p:spPr>
          <a:xfrm>
            <a:off x="274320" y="3392424"/>
            <a:ext cx="8595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274320" y="3392424"/>
            <a:ext cx="502920" cy="658368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274320" y="3392424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4</a:t>
            </a:r>
            <a:endParaRPr lang="en-US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557016"/>
            <a:ext cx="329184" cy="32918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325880" y="3465576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B3C"/>
                </a:solidFill>
              </a:rPr>
              <a:t>Menerapkan konsep kelarutan dalam sistem farmasi</a:t>
            </a:r>
            <a:endParaRPr lang="en-US" dirty="0"/>
          </a:p>
        </p:txBody>
      </p:sp>
      <p:sp>
        <p:nvSpPr>
          <p:cNvPr id="25" name="Shape 19"/>
          <p:cNvSpPr/>
          <p:nvPr/>
        </p:nvSpPr>
        <p:spPr>
          <a:xfrm>
            <a:off x="274320" y="4142232"/>
            <a:ext cx="8595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274320" y="4142232"/>
            <a:ext cx="502920" cy="658368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274320" y="4142232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5</a:t>
            </a:r>
            <a:endParaRPr lang="en-US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06824"/>
            <a:ext cx="329184" cy="32918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325880" y="4215384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B3C"/>
                </a:solidFill>
              </a:rPr>
              <a:t>Menjelaskan prinsip dasar disolusi obat dan kaitannya dengan bioavailabilitas</a:t>
            </a:r>
            <a:endParaRPr lang="en-US" dirty="0"/>
          </a:p>
        </p:txBody>
      </p:sp>
      <p:sp>
        <p:nvSpPr>
          <p:cNvPr id="30" name="Shape 23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1" name="Text 24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</a:rPr>
              <a:t>Farmasi Fisika | Stikes Prima Indonesia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PETA KONSEP MATERI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05BFDB"/>
                </a:solidFill>
              </a:rPr>
              <a:t>Solubility and Solution Properties of Drugs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474720" y="1920240"/>
            <a:ext cx="2194560" cy="1280160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0" y="19202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2137"/>
                </a:solidFill>
              </a:rPr>
              <a:t>KELARUTAN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D2137"/>
                </a:solidFill>
              </a:rPr>
              <a:t>OBAT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82880" y="1188720"/>
            <a:ext cx="2560320" cy="77724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82880" y="1188720"/>
            <a:ext cx="256032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1. Konsep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Kelarutan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0" y="1188720"/>
            <a:ext cx="2560320" cy="77724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0" y="1188720"/>
            <a:ext cx="256032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2. Struktur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Molekul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82880" y="2834640"/>
            <a:ext cx="2560320" cy="77724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82880" y="2834640"/>
            <a:ext cx="256032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3. Sifat-Sifat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Larutan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0" y="2834640"/>
            <a:ext cx="2560320" cy="77724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2834640"/>
            <a:ext cx="256032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4. Sistem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Farmasi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291840" y="3931920"/>
            <a:ext cx="2560320" cy="777240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91840" y="3931920"/>
            <a:ext cx="256032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5. Disolusi &amp;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Bioavailabilitas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43200" y="1581912"/>
            <a:ext cx="777240" cy="0"/>
          </a:xfrm>
          <a:prstGeom prst="line">
            <a:avLst/>
          </a:prstGeom>
          <a:noFill/>
          <a:ln w="25400">
            <a:solidFill>
              <a:srgbClr val="05BFD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669280" y="1581912"/>
            <a:ext cx="777240" cy="0"/>
          </a:xfrm>
          <a:prstGeom prst="line">
            <a:avLst/>
          </a:prstGeom>
          <a:noFill/>
          <a:ln w="25400">
            <a:solidFill>
              <a:srgbClr val="05BF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43200" y="3218688"/>
            <a:ext cx="777240" cy="0"/>
          </a:xfrm>
          <a:prstGeom prst="line">
            <a:avLst/>
          </a:prstGeom>
          <a:noFill/>
          <a:ln w="25400">
            <a:solidFill>
              <a:srgbClr val="05BFD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669280" y="3218688"/>
            <a:ext cx="777240" cy="0"/>
          </a:xfrm>
          <a:prstGeom prst="line">
            <a:avLst/>
          </a:prstGeom>
          <a:noFill/>
          <a:ln w="25400">
            <a:solidFill>
              <a:srgbClr val="05BFD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0" y="3200400"/>
            <a:ext cx="0" cy="731520"/>
          </a:xfrm>
          <a:prstGeom prst="line">
            <a:avLst/>
          </a:prstGeom>
          <a:noFill/>
          <a:ln w="25400">
            <a:solidFill>
              <a:srgbClr val="05BF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64008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BAB 1 | KONSEP KELARUTAN OBAT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5BFDB"/>
                </a:solidFill>
              </a:rPr>
              <a:t>Definisi dan Konsep Dasar Kelarutan (Solubility)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1097280"/>
            <a:ext cx="8595360" cy="109728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1097280"/>
            <a:ext cx="91440" cy="109728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143000"/>
            <a:ext cx="8183880" cy="1005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4D68"/>
                </a:solidFill>
              </a:rPr>
              <a:t>Definisi (FI Ed. IV): </a:t>
            </a:r>
            <a:r>
              <a:rPr lang="en-US" sz="2000" dirty="0">
                <a:solidFill>
                  <a:srgbClr val="1A2B3C"/>
                </a:solidFill>
              </a:rPr>
              <a:t>Kelarutan adalah kemampuan suatu zat (solut/obat) untuk larut dalam pelarut tertentu hingga membentuk larutan homogen yang stabil pada suhu tertentu.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74320" y="2331720"/>
            <a:ext cx="2057400" cy="118872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74320" y="237744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💊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74320" y="28803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Solut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74320" y="318211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Zat yang dilarutkan (obat)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450592" y="2331720"/>
            <a:ext cx="2057400" cy="118872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450592" y="237744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💧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450592" y="28803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Solven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450592" y="318211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Pelarut (air, etanol, dll)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626864" y="2331720"/>
            <a:ext cx="2057400" cy="1188720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626864" y="237744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🔬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626864" y="28803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Larutan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626864" y="318211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Campuran homogen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803136" y="2331720"/>
            <a:ext cx="2057400" cy="118872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803136" y="237744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⚖️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803136" y="28803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Keseimbangan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803136" y="318211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D2137"/>
                </a:solidFill>
              </a:rPr>
              <a:t>Saturasi larutan tercapai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274320" y="3639312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Klasifikasi Kelarutan Berdasarkan Farmakope Indonesia Ed. IV</a:t>
            </a:r>
            <a:endParaRPr lang="en-US" sz="1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221635"/>
              </p:ext>
            </p:extLst>
          </p:nvPr>
        </p:nvGraphicFramePr>
        <p:xfrm>
          <a:off x="274320" y="3985790"/>
          <a:ext cx="8595360" cy="1600200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045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Istilah Kelarutan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Bagian Pelarut per 1 bagian Zat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69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Sangat mudah larut (Very soluble)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&lt; 1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69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Mudah larut (Freely soluble)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1 - 10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69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Larut (Soluble)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10 - 30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69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Agak sukar larut (Slightly soluble)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30 - 100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69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Sukar larut (Sparingly soluble)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100 - 1000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69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Praktis tidak larut (Practically insoluble)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&gt; 10.000</a:t>
                      </a:r>
                      <a:endParaRPr lang="en-US" sz="9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" name="Shape 24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FAKTOR-FAKTOR YANG MEMPENGARUHI KELARUTAN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548640"/>
            <a:ext cx="8412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5BFDB"/>
                </a:solidFill>
              </a:rPr>
              <a:t>Berdasarkan Martin's Physical Pharmacy &amp; Sinko (2011)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28600" y="1005840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005840"/>
            <a:ext cx="4206240" cy="41148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00584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🌡️ Suhu (Temperature)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65760" y="146304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Kelarutan padatan ↑ dengan kenaikan suhu (endotermik)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5760" y="192024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Kelarutan gas ↓ dengan kenaikan suhu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5760" y="237744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Rumus van't Hoff berlaku untuk perubahan kelarutan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663440" y="1005840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663440" y="1005840"/>
            <a:ext cx="4206240" cy="41148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100584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⚗️ Sifat Pelarut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0600" y="146304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Prinsip 'like dissolves like'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00600" y="192024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Pelarut polar → obat polar (air, alkohol)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0600" y="237744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Pelarut nonpolar → obat nonpolar (minyak, benzena)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228600" y="3017520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28600" y="3017520"/>
            <a:ext cx="4206240" cy="411480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0040" y="301752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🔬 Sifat Kimia Obat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65760" y="34747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5BFDB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Polaritas, gugus fungsi, ikatan hidrogen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65760" y="39319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5BFDB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Berat molekul dan ukuran partikel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65760" y="43891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5BFDB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Kristalinitas vs amorf (amorf lebih mudah larut)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017520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663440" y="3017520"/>
            <a:ext cx="4206240" cy="41148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54880" y="301752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137"/>
                </a:solidFill>
              </a:rPr>
              <a:t>🧪 pH Larutan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800600" y="34747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A838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Asam lemah: kelarutan ↑ pada pH basa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800600" y="39319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A838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Basa lemah: kelarutan ↑ pada pH asam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800600" y="43891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A838"/>
                </a:solidFill>
              </a:rPr>
              <a:t>▸ </a:t>
            </a:r>
            <a:r>
              <a:rPr lang="en-US" sz="1400" dirty="0">
                <a:solidFill>
                  <a:srgbClr val="1A2B3C"/>
                </a:solidFill>
              </a:rPr>
              <a:t>Dipengaruhi nilai pKa obat (Henderson-Hasselbalch)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Farmasi Fisika | Stikes Prima Indonesia | Slide 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PRINSIP KELARUTAN: "Like Dissolves Like"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65760" y="59436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5BFDB"/>
                </a:solidFill>
              </a:rPr>
              <a:t> kepolaran dalam sistem pelarut-terlarut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74320" y="987552"/>
            <a:ext cx="4069080" cy="3977640"/>
          </a:xfrm>
          <a:prstGeom prst="rect">
            <a:avLst/>
          </a:prstGeom>
          <a:solidFill>
            <a:srgbClr val="EAF4F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987552"/>
            <a:ext cx="4069080" cy="457200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987552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💧 POLAR (Hidrofil)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11480" y="1536192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8395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Pelarut: Air, Etanol, Metanol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11480" y="2066544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8395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Obat: Parasetamol, Aspirin, Amoksisilin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11480" y="2596896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8395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Ciri: memiliki gugus -OH, -COOH, -NH₂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11480" y="3127248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8395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Mampu membentuk ikatan hidrogen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11480" y="365760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8395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Momen dipol tinggi (μ &gt; 0)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800600" y="987552"/>
            <a:ext cx="4069080" cy="3977640"/>
          </a:xfrm>
          <a:prstGeom prst="rect">
            <a:avLst/>
          </a:prstGeom>
          <a:solidFill>
            <a:srgbClr val="FDF6EC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00600" y="987552"/>
            <a:ext cx="4069080" cy="4572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00600" y="987552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2137"/>
                </a:solidFill>
              </a:rPr>
              <a:t>🛢️ NONPOLAR (Lipofil)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937760" y="1536192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Pelarut: Kloroform, Benzena, Eter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937760" y="2066544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Obat: Diazepam, Ibuprofen, Griseofulvin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37760" y="2596896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Ciri: gugus alkil, cincin aromatik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937760" y="3127248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Tidak mampu ikatan hidrogen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937760" y="365760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✓ </a:t>
            </a:r>
            <a:r>
              <a:rPr lang="en-US" sz="1600" dirty="0">
                <a:solidFill>
                  <a:srgbClr val="1A2B3C"/>
                </a:solidFill>
              </a:rPr>
              <a:t>Momen dipol rendah (μ ≈ 0)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206240" y="2377440"/>
            <a:ext cx="731520" cy="502920"/>
          </a:xfrm>
          <a:prstGeom prst="ellipse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206240" y="23774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VS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Farmasi Fisika | Stikes Prima Indonesia | Slide 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50794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d-ID" sz="2000" dirty="0"/>
          </a:p>
          <a:p>
            <a:endParaRPr lang="id-ID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457200"/>
            <a:ext cx="73152" cy="42062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4572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400" dirty="0"/>
              <a:t>BAB 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10058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/>
              <a:t>Kelarutan &amp;
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Struktur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Molekul Obat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28803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/>
              <a:t>Bagaimana struktur kimia suatu obat menentukan kelarutannya dalam berbagai pelarut farmasi</a:t>
            </a:r>
            <a:endParaRPr lang="en-US" sz="20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371600"/>
            <a:ext cx="2560320" cy="25603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749040"/>
            <a:ext cx="0" cy="0"/>
          </a:xfrm>
          <a:prstGeom prst="rect">
            <a:avLst/>
          </a:prstGeom>
          <a:noFill/>
          <a:ln/>
        </p:spPr>
      </p:sp>
      <p:sp>
        <p:nvSpPr>
          <p:cNvPr id="10" name="Shape 7"/>
          <p:cNvSpPr/>
          <p:nvPr/>
        </p:nvSpPr>
        <p:spPr>
          <a:xfrm>
            <a:off x="640080" y="3749040"/>
            <a:ext cx="0" cy="0"/>
          </a:xfrm>
          <a:prstGeom prst="rect">
            <a:avLst/>
          </a:prstGeom>
          <a:noFill/>
          <a:ln/>
        </p:spPr>
      </p:sp>
      <p:sp>
        <p:nvSpPr>
          <p:cNvPr id="11" name="Shape 8"/>
          <p:cNvSpPr/>
          <p:nvPr/>
        </p:nvSpPr>
        <p:spPr>
          <a:xfrm>
            <a:off x="640080" y="3749040"/>
            <a:ext cx="0" cy="0"/>
          </a:xfrm>
          <a:prstGeom prst="rect">
            <a:avLst/>
          </a:prstGeom>
          <a:noFill/>
          <a:ln/>
        </p:spPr>
      </p:sp>
      <p:sp>
        <p:nvSpPr>
          <p:cNvPr id="12" name="Shape 9"/>
          <p:cNvSpPr/>
          <p:nvPr/>
        </p:nvSpPr>
        <p:spPr>
          <a:xfrm>
            <a:off x="640080" y="3749040"/>
            <a:ext cx="0" cy="0"/>
          </a:xfrm>
          <a:prstGeom prst="rect">
            <a:avLst/>
          </a:prstGeom>
          <a:noFill/>
          <a:ln/>
        </p:spPr>
      </p:sp>
      <p:sp>
        <p:nvSpPr>
          <p:cNvPr id="13" name="Text 10"/>
          <p:cNvSpPr/>
          <p:nvPr/>
        </p:nvSpPr>
        <p:spPr>
          <a:xfrm>
            <a:off x="640080" y="37490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/>
              <a:t>Mencakup: </a:t>
            </a:r>
            <a:r>
              <a:rPr lang="en-US" sz="2000" dirty="0"/>
              <a:t>Polaritas • Ionisasi &amp; pKa • Gugus Fungsi • Polimorfisme</a:t>
            </a:r>
          </a:p>
        </p:txBody>
      </p:sp>
      <p:sp>
        <p:nvSpPr>
          <p:cNvPr id="14" name="Shape 1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rgbClr val="0A4D68"/>
            </a:solidFill>
            <a:prstDash val="solid"/>
          </a:ln>
        </p:spPr>
        <p:txBody>
          <a:bodyPr/>
          <a:lstStyle/>
          <a:p>
            <a:endParaRPr lang="id-ID" sz="14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POLARITAS DAN GUGUS FUNGSI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/>
              <a:t>Pengaruh struktur kimia terhadap kelarutan obat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960120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Tabel Gugus Fungsi dan Pengaruhnya terhadap Kelarutan dalam Air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325880"/>
          <a:ext cx="8595360" cy="2651761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882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Gugus Fungsi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Contoh Obat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Efek pada Kelarutan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Relatif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-OH (Hidroksil)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Glukosa, Sorbitol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Meningkatkan kelarutan dalam air melalui ikatan H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7AE60"/>
                          </a:solidFill>
                        </a:rPr>
                        <a:t>↑↑↑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-COOH (Karboksil)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Aspirin, Ibuprofen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Ionisasi membentuk garam yang larut pada pH basa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7AE60"/>
                          </a:solidFill>
                        </a:rPr>
                        <a:t>↑↑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-NH₂ (Amina)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Amoksisilin, Ampisilin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Bersifat basa, larut pada pH rendah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7AE60"/>
                          </a:solidFill>
                        </a:rPr>
                        <a:t>↑↑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-CH₃ (Metil)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Testosteron, Nandrolon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Meningkatkan lipofilisitas, menurunkan kelarutan air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E74C3C"/>
                          </a:solidFill>
                        </a:rPr>
                        <a:t>↓↓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Cincin Aromatik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Fenitoin, Diazepam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Hidrofobik, menurunkan kelarutan air signifikan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E74C3C"/>
                          </a:solidFill>
                        </a:rPr>
                        <a:t>↓↓↓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-SO₃H (Sulfonat)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Heparin, SLS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Ionisasi penuh, meningkatkan kelarutan tinggi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7AE60"/>
                          </a:solidFill>
                        </a:rPr>
                        <a:t>↑↑↑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274320" y="4069080"/>
            <a:ext cx="8595360" cy="868680"/>
          </a:xfrm>
          <a:prstGeom prst="rect">
            <a:avLst/>
          </a:prstGeom>
          <a:solidFill>
            <a:srgbClr val="E8F4F8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7" name="Shape 6"/>
          <p:cNvSpPr/>
          <p:nvPr/>
        </p:nvSpPr>
        <p:spPr>
          <a:xfrm>
            <a:off x="274320" y="4069080"/>
            <a:ext cx="91440" cy="86868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411480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💡 Key Concept: </a:t>
            </a:r>
            <a:r>
              <a:rPr lang="en-US" sz="1400" dirty="0"/>
              <a:t>Koefisien partisi log P (octanol-water partition coefficient) adalah ukuran kuantitatif lipofilisitas obat. Log P tinggi → lipofil; Log P rendah → hidrofil. Nilai optimal log P untuk absorpsi oral: 1–3 (Lipinski Rule of Five).</a:t>
            </a:r>
          </a:p>
        </p:txBody>
      </p:sp>
      <p:sp>
        <p:nvSpPr>
          <p:cNvPr id="11" name="Shape 8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/>
              <a:t>Farmasi Fisika | Stikes Prima Indonesia | Slide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IONISASI, pH, DAN pKa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/>
              <a:t>Hubungan derajat ionisasi dengan kelarutan obat | Persamaan Henderson-Hasselbalch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60120"/>
            <a:ext cx="8595360" cy="91440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005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2"/>
                </a:solidFill>
              </a:rPr>
              <a:t>Persamaan Henderson-Hasselbalch: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3258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2"/>
                </a:solidFill>
              </a:rPr>
              <a:t>Asam lemah: pH = pKa + log [A⁻] / [HA]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0" y="13258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2"/>
                </a:solidFill>
              </a:rPr>
              <a:t>Basa lemah: pH = pKa + log [B] / [BH⁺]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274320" y="1938528"/>
            <a:ext cx="416052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1938528"/>
            <a:ext cx="4160520" cy="41148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38528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/>
              <a:t>🔴 ASAM LEMAH (Weak Acids)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11480" y="242316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Contoh: Aspirin (pKa 3.5), Ibuprofen (pKa 4.4), Warfarin (pKa 5.1)</a:t>
            </a:r>
          </a:p>
        </p:txBody>
      </p:sp>
      <p:sp>
        <p:nvSpPr>
          <p:cNvPr id="14" name="Text 12"/>
          <p:cNvSpPr/>
          <p:nvPr/>
        </p:nvSpPr>
        <p:spPr>
          <a:xfrm>
            <a:off x="411480" y="2907792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pH &gt; pKa → bentuk terionisasi (A⁻) dominan → lebih larut</a:t>
            </a:r>
          </a:p>
        </p:txBody>
      </p:sp>
      <p:sp>
        <p:nvSpPr>
          <p:cNvPr id="15" name="Text 13"/>
          <p:cNvSpPr/>
          <p:nvPr/>
        </p:nvSpPr>
        <p:spPr>
          <a:xfrm>
            <a:off x="411480" y="3392424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pH &lt; pKa → bentuk tidak terionisasi (HA) dominan → kurang larut</a:t>
            </a:r>
          </a:p>
        </p:txBody>
      </p:sp>
      <p:sp>
        <p:nvSpPr>
          <p:cNvPr id="16" name="Text 14"/>
          <p:cNvSpPr/>
          <p:nvPr/>
        </p:nvSpPr>
        <p:spPr>
          <a:xfrm>
            <a:off x="411480" y="3877056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Strategi: formulasi pada pH basa untuk meningkatkan kelarutan</a:t>
            </a:r>
          </a:p>
        </p:txBody>
      </p:sp>
      <p:sp>
        <p:nvSpPr>
          <p:cNvPr id="17" name="Text 15"/>
          <p:cNvSpPr/>
          <p:nvPr/>
        </p:nvSpPr>
        <p:spPr>
          <a:xfrm>
            <a:off x="411480" y="4361688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Absorpsi optimal: di lambung (pH rendah, HA diserap baik)</a:t>
            </a:r>
          </a:p>
        </p:txBody>
      </p:sp>
      <p:sp>
        <p:nvSpPr>
          <p:cNvPr id="18" name="Shape 16"/>
          <p:cNvSpPr/>
          <p:nvPr/>
        </p:nvSpPr>
        <p:spPr>
          <a:xfrm>
            <a:off x="4709160" y="1938528"/>
            <a:ext cx="416052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09160" y="1938528"/>
            <a:ext cx="4160520" cy="41148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09160" y="1938528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/>
              <a:t>🔵 BASA LEMAH (Weak Bases)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846320" y="242316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Contoh: Morfin (pKa 8.0), Kodein (pKa 8.2), Klorokuin (pKa 8.4)</a:t>
            </a:r>
          </a:p>
        </p:txBody>
      </p:sp>
      <p:sp>
        <p:nvSpPr>
          <p:cNvPr id="22" name="Text 20"/>
          <p:cNvSpPr/>
          <p:nvPr/>
        </p:nvSpPr>
        <p:spPr>
          <a:xfrm>
            <a:off x="4846320" y="2907792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pH &lt; pKa → bentuk terprotonasi (BH⁺) dominan → lebih larut</a:t>
            </a:r>
          </a:p>
        </p:txBody>
      </p:sp>
      <p:sp>
        <p:nvSpPr>
          <p:cNvPr id="23" name="Text 21"/>
          <p:cNvSpPr/>
          <p:nvPr/>
        </p:nvSpPr>
        <p:spPr>
          <a:xfrm>
            <a:off x="4846320" y="3392424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pH &gt; pKa → bentuk bebas (B) dominan → kurang larut</a:t>
            </a:r>
          </a:p>
        </p:txBody>
      </p:sp>
      <p:sp>
        <p:nvSpPr>
          <p:cNvPr id="24" name="Text 22"/>
          <p:cNvSpPr/>
          <p:nvPr/>
        </p:nvSpPr>
        <p:spPr>
          <a:xfrm>
            <a:off x="4846320" y="3877056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Strategi: formulasi pada pH asam untuk meningkatkan kelarutan</a:t>
            </a:r>
          </a:p>
        </p:txBody>
      </p:sp>
      <p:sp>
        <p:nvSpPr>
          <p:cNvPr id="25" name="Text 23"/>
          <p:cNvSpPr/>
          <p:nvPr/>
        </p:nvSpPr>
        <p:spPr>
          <a:xfrm>
            <a:off x="4846320" y="4361688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• </a:t>
            </a:r>
            <a:r>
              <a:rPr lang="en-US" sz="1400" dirty="0"/>
              <a:t>Absorpsi optimal: di usus halus (pH 6–7.4, B diserap baik)</a:t>
            </a:r>
          </a:p>
        </p:txBody>
      </p:sp>
      <p:sp>
        <p:nvSpPr>
          <p:cNvPr id="26" name="Shape 24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/>
              <a:t>Farmasi Fisika | Stikes Prima Indonesia | Slide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LIPINSKI RULE OF FIVE &amp; KOEFISIEN PARTISI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5BFDB"/>
                </a:solidFill>
              </a:rPr>
              <a:t>Prediksi oral bioavailability berdasarkan struktur molekul | Lipinski et al., 1997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2697480" cy="109728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7472" y="1069848"/>
            <a:ext cx="475488" cy="475488"/>
          </a:xfrm>
          <a:prstGeom prst="ellipse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10698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14400" y="111556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MW ≤ 500 Da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5760" y="15087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D5A73"/>
                </a:solidFill>
              </a:rPr>
              <a:t>Berat Molekul tidak melebihi 500 Dalton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182112" y="1005840"/>
            <a:ext cx="2697480" cy="109728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55264" y="1069848"/>
            <a:ext cx="475488" cy="475488"/>
          </a:xfrm>
          <a:prstGeom prst="ellipse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55264" y="10698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822192" y="111556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log P ≤ 5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273552" y="15087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D5A73"/>
                </a:solidFill>
              </a:rPr>
              <a:t>Koefisien partisi oktanol-air tidak lebih dari 5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089904" y="1005840"/>
            <a:ext cx="2697480" cy="109728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63056" y="1069848"/>
            <a:ext cx="475488" cy="475488"/>
          </a:xfrm>
          <a:prstGeom prst="ellipse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63056" y="10698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729984" y="111556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HBD ≤ 5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181344" y="15087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D5A73"/>
                </a:solidFill>
              </a:rPr>
              <a:t>Hydrogen Bond Donor tidak lebih dari 5 gugus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554480" y="2286000"/>
            <a:ext cx="2697480" cy="109728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627632" y="2350008"/>
            <a:ext cx="475488" cy="475488"/>
          </a:xfrm>
          <a:prstGeom prst="ellipse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627632" y="23500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194560" y="239572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HBA ≤ 10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645920" y="27889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D5A73"/>
                </a:solidFill>
              </a:rPr>
              <a:t>Hydrogen Bond Acceptor tidak lebih dari 10 gugus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462272" y="2286000"/>
            <a:ext cx="2697480" cy="109728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35424" y="2350008"/>
            <a:ext cx="475488" cy="475488"/>
          </a:xfrm>
          <a:prstGeom prst="ellipse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35424" y="23500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02352" y="239572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PSA ≤ 140 Å²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553712" y="27889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D5A73"/>
                </a:solidFill>
              </a:rPr>
              <a:t>Polar Surface Area ≤ 140 Ångström² (opsional)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274320" y="3493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Contoh Nilai log P Beberapa Obat:</a:t>
            </a:r>
            <a:endParaRPr lang="en-US" sz="1400" dirty="0"/>
          </a:p>
        </p:txBody>
      </p:sp>
      <p:graphicFrame>
        <p:nvGraphicFramePr>
          <p:cNvPr id="32" name="Chart 0"/>
          <p:cNvGraphicFramePr/>
          <p:nvPr>
            <p:extLst>
              <p:ext uri="{D42A27DB-BD31-4B8C-83A1-F6EECF244321}">
                <p14:modId xmlns:p14="http://schemas.microsoft.com/office/powerpoint/2010/main" val="1733826127"/>
              </p:ext>
            </p:extLst>
          </p:nvPr>
        </p:nvGraphicFramePr>
        <p:xfrm>
          <a:off x="274320" y="3794760"/>
          <a:ext cx="8595360" cy="114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Shape 30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Farmasi Fisika | Stikes Prima Indonesia | Slide 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4D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0" y="457200"/>
            <a:ext cx="3840480" cy="3840480"/>
          </a:xfrm>
          <a:prstGeom prst="ellipse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0" y="914400"/>
            <a:ext cx="2926080" cy="2926080"/>
          </a:xfrm>
          <a:prstGeom prst="ellipse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463040"/>
            <a:ext cx="1828800" cy="1828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548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400" dirty="0">
                <a:solidFill>
                  <a:srgbClr val="E8A838"/>
                </a:solidFill>
              </a:rPr>
              <a:t>BAB 3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57200" y="105156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Sifat-Sifat
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Larutan Obat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57200" y="310896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05BFDB"/>
                </a:solidFill>
              </a:rPr>
              <a:t>Sifat Koligatif, Aktivitas Termodinamika,</a:t>
            </a: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05BFDB"/>
                </a:solidFill>
              </a:rPr>
              <a:t>dan Karakteristik Larutan Farmasi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E8A838"/>
                </a:solidFill>
              </a:rPr>
              <a:t>Mencakup: </a:t>
            </a:r>
            <a:r>
              <a:rPr lang="en-US" dirty="0">
                <a:solidFill>
                  <a:srgbClr val="FFFFFF"/>
                </a:solidFill>
              </a:rPr>
              <a:t>Tekanan Osmotik • Titik Beku &amp; Didih • Aktivitas </a:t>
            </a:r>
            <a:r>
              <a:rPr lang="en-US" dirty="0" err="1">
                <a:solidFill>
                  <a:srgbClr val="FFFFFF"/>
                </a:solidFill>
              </a:rPr>
              <a:t>Termodinamika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• Kekuatan Ionik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SIFAT KOLIGATIF LARUTAN OBAT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5BFDB"/>
                </a:solidFill>
              </a:rPr>
              <a:t>Sifat yang bergantung pada jumlah partikel terlarut, bukan identitas kimia zat terlarut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28600" y="987552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987552"/>
            <a:ext cx="4206240" cy="38404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1752" y="987552"/>
            <a:ext cx="40599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🌫️ 1. Penurunan Tekanan Uap (ΔP)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20040" y="1426464"/>
            <a:ext cx="4023360" cy="320040"/>
          </a:xfrm>
          <a:prstGeom prst="rect">
            <a:avLst/>
          </a:prstGeom>
          <a:solidFill>
            <a:srgbClr val="E8F4FB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142646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0A4D68"/>
                </a:solidFill>
              </a:rPr>
              <a:t>ΔP = P° × Xsolut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20040" y="1792224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Tekanan uap larutan lebih rendah dari pelarut murni. Hukum Raoult: P = P° × Xpelarut. Relevan dalam formulasi aerosol dan patch transdermal.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663440" y="987552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8839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663440" y="987552"/>
            <a:ext cx="4206240" cy="384048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36592" y="987552"/>
            <a:ext cx="40599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🌡️ 2. Kenaikan Titik Didih (ΔTb)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754880" y="1426464"/>
            <a:ext cx="4023360" cy="320040"/>
          </a:xfrm>
          <a:prstGeom prst="rect">
            <a:avLst/>
          </a:prstGeom>
          <a:solidFill>
            <a:srgbClr val="EBF7F6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142646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088395"/>
                </a:solidFill>
              </a:rPr>
              <a:t>ΔTb = Kb × m × i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54880" y="1792224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Titik didih larutan lebih tinggi dari pelarut murni. Kb air = 0.512°C/m. Digunakan dalam sterilisasi larutan injeksi dan pembuatan sirup.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228600" y="2999232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28600" y="2999232"/>
            <a:ext cx="4206240" cy="384048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01752" y="2999232"/>
            <a:ext cx="40599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❄️ 3. Penurunan Titik Beku (ΔTf)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20040" y="3438144"/>
            <a:ext cx="4023360" cy="320040"/>
          </a:xfrm>
          <a:prstGeom prst="rect">
            <a:avLst/>
          </a:prstGeom>
          <a:solidFill>
            <a:srgbClr val="E3F8F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343814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05BFDB"/>
                </a:solidFill>
              </a:rPr>
              <a:t>ΔTf = Kf × m × i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0040" y="3803904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Penting untuk menentukan tonisitas larutan. Kf air = 1.86°C/m. Dasar perhitungan isotonisasi larutan mata dan injeksi.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2999232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663440" y="2999232"/>
            <a:ext cx="4206240" cy="38404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36592" y="2999232"/>
            <a:ext cx="40599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137"/>
                </a:solidFill>
              </a:rPr>
              <a:t>💉 4. Tekanan Osmotik (π)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754880" y="3438144"/>
            <a:ext cx="4023360" cy="320040"/>
          </a:xfrm>
          <a:prstGeom prst="rect">
            <a:avLst/>
          </a:prstGeom>
          <a:solidFill>
            <a:srgbClr val="FFF8EC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54880" y="343814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E8A838"/>
                </a:solidFill>
              </a:rPr>
              <a:t>π = MRT (Hukum van't Hoff)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54880" y="3803904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Tekanan yang diperlukan untuk mencegah osmosis. Kritis dalam formulasi infus IV dan larutan ophthalmic agar isotonis dengan cairan tubuh.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Farmasi Fisika | Stikes Prima Indonesia | Slide 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TONISITAS DAN ISOTONISASI LARUTAN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5BFDB"/>
                </a:solidFill>
              </a:rPr>
              <a:t>Aplikasi sifat koligatif dalam formulasi larutan injeksi dan tetes mata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28600" y="1024128"/>
            <a:ext cx="278892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024128"/>
            <a:ext cx="2788920" cy="502920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8600" y="1024128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HIPOTONIK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28600" y="158191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⬆️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20040" y="2148840"/>
            <a:ext cx="2606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5BFDB"/>
                </a:solidFill>
              </a:rPr>
              <a:t>&lt; 0.9% NaCl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5BFDB"/>
                </a:solidFill>
              </a:rPr>
              <a:t>&lt; 285 mOsm/L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20040" y="2788920"/>
            <a:ext cx="2606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Sel darah merah membengkak (lisis/hemolisis). Air masuk ke dalam sel melalui osmosis.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20040" y="4160520"/>
            <a:ext cx="2606040" cy="548640"/>
          </a:xfrm>
          <a:prstGeom prst="rect">
            <a:avLst/>
          </a:prstGeom>
          <a:solidFill>
            <a:srgbClr val="FEF0F0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416052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5BFDB"/>
                </a:solidFill>
              </a:rPr>
              <a:t>Berbahaya - Hemolisis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154680" y="1024128"/>
            <a:ext cx="278892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154680" y="1024128"/>
            <a:ext cx="2788920" cy="50292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154680" y="1024128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ISOTONIS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154680" y="158191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✅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246120" y="2148840"/>
            <a:ext cx="2606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7AE60"/>
                </a:solidFill>
              </a:rPr>
              <a:t>= 0.9% NaCl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27AE60"/>
                </a:solidFill>
              </a:rPr>
              <a:t>≈ 285-310 mOsm/L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246120" y="2788920"/>
            <a:ext cx="2606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Tidak ada perpindahan air netto. Sel darah merah mempertahankan bentuk normal.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246120" y="4160520"/>
            <a:ext cx="2606040" cy="548640"/>
          </a:xfrm>
          <a:prstGeom prst="rect">
            <a:avLst/>
          </a:prstGeom>
          <a:solidFill>
            <a:srgbClr val="EAF9EF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46120" y="416052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7AE60"/>
                </a:solidFill>
              </a:rPr>
              <a:t>Aman - Ideal untuk Injeksi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080760" y="1024128"/>
            <a:ext cx="278892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4C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080760" y="1024128"/>
            <a:ext cx="2788920" cy="50292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080760" y="1024128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HIPERTONIK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080760" y="158191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</a:rPr>
              <a:t>⬇️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172200" y="2148840"/>
            <a:ext cx="2606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74C3C"/>
                </a:solidFill>
              </a:rPr>
              <a:t>&gt; 0.9% NaCl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E74C3C"/>
                </a:solidFill>
              </a:rPr>
              <a:t>&gt; 310 mOsm/L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172200" y="2788920"/>
            <a:ext cx="2606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Sel darah merah mengkerut (krenasi). Air keluar dari sel melalui osmosis.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72200" y="4160520"/>
            <a:ext cx="2606040" cy="548640"/>
          </a:xfrm>
          <a:prstGeom prst="rect">
            <a:avLst/>
          </a:prstGeom>
          <a:solidFill>
            <a:srgbClr val="FEF0F0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72200" y="416052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74C3C"/>
                </a:solidFill>
              </a:rPr>
              <a:t>Berbahaya - Krenasi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Farmasi Fisika | Stikes Prima Indonesia | Slide 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AKTIVITAS TERMODINAMIKA &amp; KEKUATAN IONIK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05BFDB"/>
                </a:solidFill>
              </a:rPr>
              <a:t>Pengaruh interaksi ionik terhadap kelarutan dan aktivitas obat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274320" y="987552"/>
            <a:ext cx="4114800" cy="397764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987552"/>
            <a:ext cx="4114800" cy="41148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9875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Aktivitas Termodinamika (a)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1480" y="1481328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Definisi: </a:t>
            </a:r>
            <a:r>
              <a:rPr lang="en-US" sz="1400" dirty="0">
                <a:solidFill>
                  <a:srgbClr val="1A2B3C"/>
                </a:solidFill>
              </a:rPr>
              <a:t>Aktivitas = γ × C (di mana γ = koefisien aktivitas, C = konsentrasi)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11480" y="2139696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Larutan Ideal: </a:t>
            </a:r>
            <a:r>
              <a:rPr lang="en-US" sz="1400" dirty="0">
                <a:solidFill>
                  <a:srgbClr val="1A2B3C"/>
                </a:solidFill>
              </a:rPr>
              <a:t>γ = 1, aktivitas = konsentrasi. Berlaku pada larutan sangat encer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11480" y="2798064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Larutan Nyata: </a:t>
            </a:r>
            <a:r>
              <a:rPr lang="en-US" sz="1400" dirty="0">
                <a:solidFill>
                  <a:srgbClr val="1A2B3C"/>
                </a:solidFill>
              </a:rPr>
              <a:t>γ ≠ 1 karena interaksi antar partikel terlarut dalam konsentrasi tinggi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11480" y="3456432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Signifikansi: </a:t>
            </a:r>
            <a:r>
              <a:rPr lang="en-US" sz="1400" dirty="0">
                <a:solidFill>
                  <a:srgbClr val="1A2B3C"/>
                </a:solidFill>
              </a:rPr>
              <a:t>Aktivitas menentukan potensi termodinamik sebenarnya dari obat, bukan konsentrasi saja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11480" y="411480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Contoh: </a:t>
            </a:r>
            <a:r>
              <a:rPr lang="en-US" sz="1400" dirty="0">
                <a:solidFill>
                  <a:srgbClr val="1A2B3C"/>
                </a:solidFill>
              </a:rPr>
              <a:t>Obat elektrolit kuat seperti NaCl, KCl memiliki γ &lt; 1 pada konsentrasi tinggi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754880" y="987552"/>
            <a:ext cx="4114800" cy="3977640"/>
          </a:xfrm>
          <a:prstGeom prst="rect">
            <a:avLst/>
          </a:prstGeom>
          <a:solidFill>
            <a:srgbClr val="E8F4F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54880" y="987552"/>
            <a:ext cx="4114800" cy="41148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9875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Kekuatan Ionik (Ionic Strength, μ)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54880" y="14630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088395"/>
                </a:solidFill>
              </a:rPr>
              <a:t>μ = ½ Σ(ci × zi²)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892040" y="1993392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ci: </a:t>
            </a:r>
            <a:r>
              <a:rPr lang="en-US" sz="1400" dirty="0">
                <a:solidFill>
                  <a:srgbClr val="1A2B3C"/>
                </a:solidFill>
              </a:rPr>
              <a:t>Konsentrasi ion ke-i (mol/L)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92040" y="2587752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zi: </a:t>
            </a:r>
            <a:r>
              <a:rPr lang="en-US" sz="1400" dirty="0">
                <a:solidFill>
                  <a:srgbClr val="1A2B3C"/>
                </a:solidFill>
              </a:rPr>
              <a:t>Muatan (valensi) ion ke-i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892040" y="3182112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Efek Debye-Hückel: </a:t>
            </a:r>
            <a:r>
              <a:rPr lang="en-US" sz="1400" dirty="0">
                <a:solidFill>
                  <a:srgbClr val="1A2B3C"/>
                </a:solidFill>
              </a:rPr>
              <a:t>Kekuatan ionik ↑ → koefisien aktivitas ↓ → kelarutan ion meningkat (salting-in effect)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892040" y="3776472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Salting-Out: </a:t>
            </a:r>
            <a:r>
              <a:rPr lang="en-US" sz="1400" dirty="0">
                <a:solidFill>
                  <a:srgbClr val="1A2B3C"/>
                </a:solidFill>
              </a:rPr>
              <a:t>Elektrolit berkonsentrasi tinggi dapat menurunkan kelarutan obat nonelektrolit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892040" y="4370832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Aplikasi: </a:t>
            </a:r>
            <a:r>
              <a:rPr lang="en-US" sz="1400" dirty="0">
                <a:solidFill>
                  <a:srgbClr val="1A2B3C"/>
                </a:solidFill>
              </a:rPr>
              <a:t>Pengaturan kekuatan ionik buffer dalam formulasi larutan injeksi stabil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Farmasi Fisika | Stikes Prima Indonesia | Slide 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097280"/>
            <a:ext cx="256032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0" y="5486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E8A838"/>
                </a:solidFill>
              </a:rPr>
              <a:t>BAB 4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572000" y="1005840"/>
            <a:ext cx="42976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Penerapan
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dalam Sistem
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Farmasi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572000" y="33375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5BFDB"/>
                </a:solidFill>
              </a:rPr>
              <a:t>Strategi formulasi untuk meningkatkan kelarutan dan efektivitas obat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0" y="420624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Mencakup: </a:t>
            </a:r>
            <a:r>
              <a:rPr lang="en-US" sz="1600" dirty="0">
                <a:solidFill>
                  <a:srgbClr val="FFFFFF"/>
                </a:solidFill>
              </a:rPr>
              <a:t>Pengaturan pH • Pemilihan Pelarut • Surfaktan • Co-solvent • Pengompleks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STRATEGI MENINGKATKAN KELARUTAN OBAT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5BFDB"/>
                </a:solidFill>
              </a:rPr>
              <a:t>Teknik formulasi farmasi untuk mengoptimalkan kelarutan | Referensi: Remington's Pharmaceutical Sciences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28600" y="987552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987552"/>
            <a:ext cx="475488" cy="192024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8600" y="1033272"/>
            <a:ext cx="475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58952" y="103327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Pengaturan pH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58952" y="146304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3C"/>
                </a:solidFill>
              </a:rPr>
              <a:t>Memodifikasi pH larutan sesuai pKa obat. Asam lemah → pH basa; basa lemah → pH asam. Menggunakan buffer fosfat, sitrat, atau asetat.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8952" y="256946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Contoh: </a:t>
            </a:r>
            <a:r>
              <a:rPr lang="en-US" sz="1200" i="1" dirty="0">
                <a:solidFill>
                  <a:srgbClr val="3D5A73"/>
                </a:solidFill>
              </a:rPr>
              <a:t>Phenobarbital Na dalam larutan pH 8–9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136392" y="987552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8839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136392" y="987552"/>
            <a:ext cx="475488" cy="192024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36392" y="1033272"/>
            <a:ext cx="475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66744" y="103327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Ko-Solven (Co-solvent)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666744" y="146304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3C"/>
                </a:solidFill>
              </a:rPr>
              <a:t>Penambahan pelarut campuran untuk meningkatkan kelarutan. Etanol, propilen glikol, PEG 400 sering digunakan bersama air.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66744" y="256946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Contoh: </a:t>
            </a:r>
            <a:r>
              <a:rPr lang="en-US" sz="1200" i="1" dirty="0">
                <a:solidFill>
                  <a:srgbClr val="3D5A73"/>
                </a:solidFill>
              </a:rPr>
              <a:t>Digoksin injeksi: air + etanol + propilen glikol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044184" y="987552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044184" y="987552"/>
            <a:ext cx="475488" cy="1920240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44184" y="1033272"/>
            <a:ext cx="475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574536" y="103327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BFDB"/>
                </a:solidFill>
              </a:rPr>
              <a:t>Surfaktan / Misel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574536" y="146304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3C"/>
                </a:solidFill>
              </a:rPr>
              <a:t>Surfaktan membentuk misel di atas CMC (Critical Micelle Concentration). Obat hidrofobik terperangkap di inti misel hidrofobik.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574536" y="256946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BFDB"/>
                </a:solidFill>
              </a:rPr>
              <a:t>Contoh: </a:t>
            </a:r>
            <a:r>
              <a:rPr lang="en-US" sz="1200" i="1" dirty="0">
                <a:solidFill>
                  <a:srgbClr val="3D5A73"/>
                </a:solidFill>
              </a:rPr>
              <a:t>Polysorbate 80 (Tween 80) untuk Taxol (paclitaxel)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28600" y="2999232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28600" y="2999232"/>
            <a:ext cx="475488" cy="19202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28600" y="3044952"/>
            <a:ext cx="475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04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58952" y="30449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A838"/>
                </a:solidFill>
              </a:rPr>
              <a:t>Pengompleks (Kompleksasi)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58952" y="347472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3C"/>
                </a:solidFill>
              </a:rPr>
              <a:t>Pembentukan kompleks inklusi dengan siklodekstrin (α, β, γ-CD) atau pembentukan garam ionik untuk meningkatkan kelarutan dramatis.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58952" y="458114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A838"/>
                </a:solidFill>
              </a:rPr>
              <a:t>Contoh: </a:t>
            </a:r>
            <a:r>
              <a:rPr lang="en-US" sz="1200" i="1" dirty="0">
                <a:solidFill>
                  <a:srgbClr val="3D5A73"/>
                </a:solidFill>
              </a:rPr>
              <a:t>HP-β-CD dengan Itrakonazol; Na-diklofenak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136392" y="2999232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3136392" y="2999232"/>
            <a:ext cx="475488" cy="192024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136392" y="3044952"/>
            <a:ext cx="475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05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3666744" y="30449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Reduksi Ukuran Partikel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3666744" y="347472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3C"/>
                </a:solidFill>
              </a:rPr>
              <a:t>Mikronisasi dan nanonisasi (&lt; 1 μm) meningkatkan luas permukaan, mempercepat laju disolusi. Hukum Noyes-Whitney: J = DA(Cs-C)/h.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666744" y="458114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Contoh: </a:t>
            </a:r>
            <a:r>
              <a:rPr lang="en-US" sz="1200" i="1" dirty="0">
                <a:solidFill>
                  <a:srgbClr val="3D5A73"/>
                </a:solidFill>
              </a:rPr>
              <a:t>Nanopartikel Paclitaxel (Abraxane): tanpa Cremophor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044184" y="2999232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8839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044184" y="2999232"/>
            <a:ext cx="475488" cy="192024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044184" y="3044952"/>
            <a:ext cx="475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06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574536" y="30449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Dispersi Padat (SDD)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6574536" y="347472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3C"/>
                </a:solidFill>
              </a:rPr>
              <a:t>Obat terdispersi dalam polimer hidrofilik (PVP, HPMC). Meningkatkan kelarutan melalui peningkatan amorfisitas dan wettability.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574536" y="458114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Contoh: </a:t>
            </a:r>
            <a:r>
              <a:rPr lang="en-US" sz="1200" i="1" dirty="0">
                <a:solidFill>
                  <a:srgbClr val="3D5A73"/>
                </a:solidFill>
              </a:rPr>
              <a:t>Ritonavir dalam PVP-VA (Kaletra®)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Farmasi Fisika | Stikes Prima Indonesia | Slide 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SURFAKTAN &amp; MISELISASI DALAM FARMASI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 dirty="0"/>
              <a:t>Mekanisme solubilisasi misel dan aplikasi surfaktan dalam formulasi sediaan farmasi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365760" y="1051560"/>
            <a:ext cx="3200400" cy="2743200"/>
          </a:xfrm>
          <a:prstGeom prst="ellipse">
            <a:avLst/>
          </a:prstGeom>
          <a:solidFill>
            <a:srgbClr val="E0F3F8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1691640"/>
            <a:ext cx="1920240" cy="1463040"/>
          </a:xfrm>
          <a:prstGeom prst="ellipse">
            <a:avLst/>
          </a:prstGeom>
          <a:solidFill>
            <a:srgbClr val="05BFDB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69164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Inti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Hidrofobik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(Nonpolar)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463040"/>
            <a:ext cx="868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A4D68"/>
                </a:solidFill>
              </a:rPr>
              <a:t>Kepala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0A4D68"/>
                </a:solidFill>
              </a:rPr>
              <a:t>Hidrofil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0A4D68"/>
                </a:solidFill>
              </a:rPr>
              <a:t>(Polar)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88720" y="167335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🎯 Obat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Hidrofobik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65760" y="10515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4D68"/>
                </a:solidFill>
              </a:rPr>
              <a:t>MISEL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200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88395"/>
                </a:solidFill>
              </a:rPr>
              <a:t>Lapisan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088395"/>
                </a:solidFill>
              </a:rPr>
              <a:t>Hidrofil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749040" y="1024128"/>
            <a:ext cx="51206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840480" y="106984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4D68"/>
                </a:solidFill>
              </a:rPr>
              <a:t>Critical Micelle Concentration (CMC)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840480" y="1435608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Di atas CMC, surfaktan membentuk misel. Obat hidrofobik terlarut di inti misel. Konsentrasi surfaktan &lt; CMC → tidak efektif untuk solubilisasi.</a:t>
            </a:r>
            <a:endParaRPr lang="en-US" sz="16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22659"/>
              </p:ext>
            </p:extLst>
          </p:nvPr>
        </p:nvGraphicFramePr>
        <p:xfrm>
          <a:off x="3749040" y="2286000"/>
          <a:ext cx="5120640" cy="26517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Jenis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Contoh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Penggunaan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Nonionik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Polysorbate 80, Cremophor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Injeksi, emulsi, tetes mata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Anionik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SLS (Sodium Lauryl Sulfate)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Tablet, granul, sabun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Kationik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Benzalkonium klorida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Pengawet antimikroba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Amfoter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Lesitin (fosfatidilkolin)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Liposom, emulsi IV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Shape 14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6" name="Text 15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Farmasi Fisika | Stikes Prima Indonesia | Slide 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KOMPLEKSASI &amp; SIKLODEKSTRIN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/>
              <a:t>Teknologi enkapsulasi molekuler untuk meningkatkan kelarutan obat BCS Kelas II &amp; IV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74320" y="987552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Jenis Siklodekstrin (CD) yang Digunakan dalam Farmasi: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42502"/>
              </p:ext>
            </p:extLst>
          </p:nvPr>
        </p:nvGraphicFramePr>
        <p:xfrm>
          <a:off x="274320" y="1353312"/>
          <a:ext cx="8595360" cy="19812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Jenis CD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Unit Glukosa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Diameter Rongga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Aplikasi Utama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α-Siklodekstrin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6 unit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4.7 - 5.3 Å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Obat kecil: steroid volatil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β-Siklodekstrin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7 unit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6.0 - 6.5 Å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Paling umum: itrakonazol, piroksikam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γ-Siklodekstrin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8 unit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7.5 - 8.3 Å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Obat besar: prostaglandin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HP-β-CD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7 unit (termodifikasi)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6.0 - 6.5 Å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Injeksi IV: vorikonazol, alprostadil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SBE-β-CD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7 unit (termodifikasi)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6.0 - 6.5 Å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Parenteral: busulfan, ziprasidon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274320" y="3260752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Mekanisme Kompleksasi Inklusi: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274320" y="3520440"/>
            <a:ext cx="320040" cy="320040"/>
          </a:xfrm>
          <a:prstGeom prst="ellipse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4320" y="35204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85800" y="3538728"/>
            <a:ext cx="8183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Molekul obat hidrofobik mendekati rongga siklodekstrin yang bersifat hidrofobik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274320" y="3904488"/>
            <a:ext cx="320040" cy="320040"/>
          </a:xfrm>
          <a:prstGeom prst="ellipse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74320" y="390448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85800" y="3922776"/>
            <a:ext cx="8183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Terjadi penggantian molekul air di dalam rongga dengan molekul obat (driving force: entropi)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274320" y="4288536"/>
            <a:ext cx="320040" cy="320040"/>
          </a:xfrm>
          <a:prstGeom prst="ellipse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74320" y="428853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85800" y="4306824"/>
            <a:ext cx="8183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Kompleks inklusi 1:1 atau 1:2 (CD:drug) terbentuk → peningkatan kelarutan dramatis (10-1000×)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274320" y="4672584"/>
            <a:ext cx="320040" cy="320040"/>
          </a:xfrm>
          <a:prstGeom prst="ellipse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7" name="Text 16"/>
          <p:cNvSpPr/>
          <p:nvPr/>
        </p:nvSpPr>
        <p:spPr>
          <a:xfrm>
            <a:off x="274320" y="467258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85800" y="4690872"/>
            <a:ext cx="8183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3C"/>
                </a:solidFill>
              </a:rPr>
              <a:t>Dalam cairan biologis, kompleks terdisosiasi → obat bebas tersedia untuk absorpsi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</a:rPr>
              <a:t>Farmasi Fisika | Stikes Prima Indonesia | Slide 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BIOPHARMACEUTICS CLASSIFICATION SYSTEM (BCS)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/>
              <a:t>Klasifikasi obat berdasarkan kelarutan dan permeabilitas | FDA Guidance 2000 | Dikembangkan: Amidon et al., 1995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74320" y="960120"/>
            <a:ext cx="1828800" cy="3977640"/>
          </a:xfrm>
          <a:prstGeom prst="rect">
            <a:avLst/>
          </a:prstGeom>
          <a:solidFill>
            <a:srgbClr val="D0DDE8"/>
          </a:solidFill>
          <a:ln w="12700">
            <a:solidFill>
              <a:srgbClr val="D0DD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960120"/>
            <a:ext cx="18288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A4D68"/>
                </a:solidFill>
              </a:rPr>
              <a:t>PERMEABILITAS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103120" y="960120"/>
            <a:ext cx="6766560" cy="4572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103120" y="960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KELARUTAN TINGGI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0" y="960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KELARUTAN RENDAH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2103120" y="1417320"/>
            <a:ext cx="3383280" cy="1764792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103120" y="1417320"/>
            <a:ext cx="3383280" cy="36576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176272" y="1417320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KELAS 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176272" y="1828800"/>
            <a:ext cx="32369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7AE60"/>
                </a:solidFill>
              </a:rPr>
              <a:t>Obat: </a:t>
            </a:r>
            <a:r>
              <a:rPr lang="en-US" sz="1400" dirty="0">
                <a:solidFill>
                  <a:srgbClr val="1A2B3C"/>
                </a:solidFill>
              </a:rPr>
              <a:t>Amoksisilin, Metronidazol, Verapamil, Atenolol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176272" y="2551176"/>
            <a:ext cx="3236976" cy="548640"/>
          </a:xfrm>
          <a:prstGeom prst="rect">
            <a:avLst/>
          </a:prstGeom>
          <a:solidFill>
            <a:srgbClr val="F8FBFC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212848" y="2578608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00000"/>
                </a:solidFill>
              </a:rPr>
              <a:t>💡 </a:t>
            </a:r>
            <a:r>
              <a:rPr lang="en-US" sz="1600" i="1" dirty="0">
                <a:solidFill>
                  <a:srgbClr val="1A2B3C"/>
                </a:solidFill>
              </a:rPr>
              <a:t>Absorpsi baik. Waiver bioekivalen dimungkinkan.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0" y="1417320"/>
            <a:ext cx="3383280" cy="1764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67E2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486400" y="1417320"/>
            <a:ext cx="3383280" cy="36576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59552" y="1417320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KELAS II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559552" y="1828800"/>
            <a:ext cx="32369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67E22"/>
                </a:solidFill>
              </a:rPr>
              <a:t>Obat: </a:t>
            </a:r>
            <a:r>
              <a:rPr lang="en-US" sz="1400" dirty="0">
                <a:solidFill>
                  <a:srgbClr val="1A2B3C"/>
                </a:solidFill>
              </a:rPr>
              <a:t>Ibuprofen, Karbamazepin, Fenitoin, Nifedipin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559552" y="2551176"/>
            <a:ext cx="3236976" cy="548640"/>
          </a:xfrm>
          <a:prstGeom prst="rect">
            <a:avLst/>
          </a:prstGeom>
          <a:solidFill>
            <a:srgbClr val="F8FBFC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2578608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00000"/>
                </a:solidFill>
              </a:rPr>
              <a:t>💡 </a:t>
            </a:r>
            <a:r>
              <a:rPr lang="en-US" sz="1400" i="1" dirty="0">
                <a:solidFill>
                  <a:srgbClr val="1A2B3C"/>
                </a:solidFill>
              </a:rPr>
              <a:t>Rate-limiting: disolusi. Butuh formulasi khusus.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103120" y="3200400"/>
            <a:ext cx="3383280" cy="1764792"/>
          </a:xfrm>
          <a:prstGeom prst="rect">
            <a:avLst/>
          </a:prstGeom>
          <a:solidFill>
            <a:srgbClr val="FFFFFF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103120" y="3200400"/>
            <a:ext cx="3383280" cy="365760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76272" y="3200400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KELAS III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2176272" y="3611880"/>
            <a:ext cx="32369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5BFDB"/>
                </a:solidFill>
              </a:rPr>
              <a:t>Obat: </a:t>
            </a:r>
            <a:r>
              <a:rPr lang="en-US" sz="1400" dirty="0">
                <a:solidFill>
                  <a:srgbClr val="1A2B3C"/>
                </a:solidFill>
              </a:rPr>
              <a:t>Ranitidin, Simetidin, Aciklovir, Neomisin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2176272" y="4334256"/>
            <a:ext cx="3236976" cy="548640"/>
          </a:xfrm>
          <a:prstGeom prst="rect">
            <a:avLst/>
          </a:prstGeom>
          <a:solidFill>
            <a:srgbClr val="F8FBFC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212848" y="4361688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00000"/>
                </a:solidFill>
              </a:rPr>
              <a:t>💡 </a:t>
            </a:r>
            <a:r>
              <a:rPr lang="en-US" sz="1600" i="1" dirty="0">
                <a:solidFill>
                  <a:srgbClr val="1A2B3C"/>
                </a:solidFill>
              </a:rPr>
              <a:t>Rate-limiting: absorpsi/permeabilitas membran.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486400" y="3200400"/>
            <a:ext cx="3383280" cy="1764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74C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5486400" y="3200400"/>
            <a:ext cx="3383280" cy="36576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59552" y="3200400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KELAS IV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5559552" y="3611880"/>
            <a:ext cx="32369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4C3C"/>
                </a:solidFill>
              </a:rPr>
              <a:t>Obat: </a:t>
            </a:r>
            <a:r>
              <a:rPr lang="en-US" sz="1400" dirty="0">
                <a:solidFill>
                  <a:srgbClr val="1A2B3C"/>
                </a:solidFill>
              </a:rPr>
              <a:t>Furosemid, Hidroklorotiazid, Paclitaxel, Itrakonazol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5559552" y="4334256"/>
            <a:ext cx="3236976" cy="548640"/>
          </a:xfrm>
          <a:prstGeom prst="rect">
            <a:avLst/>
          </a:prstGeom>
          <a:solidFill>
            <a:srgbClr val="F8FBF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596128" y="4361688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00000"/>
                </a:solidFill>
              </a:rPr>
              <a:t>💡 </a:t>
            </a:r>
            <a:r>
              <a:rPr lang="en-US" sz="1400" i="1" dirty="0">
                <a:solidFill>
                  <a:srgbClr val="1A2B3C"/>
                </a:solidFill>
              </a:rPr>
              <a:t>Bioavailabilitas rendah. Tantangan formulasi besar.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</a:rPr>
              <a:t>Farmasi Fisika | Stikes Prima Indonesia | Slide 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4D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188720"/>
            <a:ext cx="2377440" cy="2377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4572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E8A838"/>
                </a:solidFill>
              </a:rPr>
              <a:t>BAB 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914400"/>
            <a:ext cx="4572000" cy="2016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Disolusi &amp;
</a:t>
            </a:r>
            <a:r>
              <a:rPr lang="en-US" sz="3400" b="1" dirty="0" err="1">
                <a:solidFill>
                  <a:srgbClr val="FFFFFF"/>
                </a:solidFill>
              </a:rPr>
              <a:t>Bioavailabilitas</a:t>
            </a:r>
            <a:r>
              <a:rPr lang="en-US" sz="3400" b="1" dirty="0">
                <a:solidFill>
                  <a:srgbClr val="FFFFFF"/>
                </a:solidFill>
              </a:rPr>
              <a:t>
Obat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457200" y="324612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5BFDB"/>
                </a:solidFill>
              </a:rPr>
              <a:t>Dari sediaan padat hingga mencapai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rgbClr val="05BFDB"/>
                </a:solidFill>
              </a:rPr>
              <a:t>sirkulasi sistemik: proses kritis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rgbClr val="05BFDB"/>
                </a:solidFill>
              </a:rPr>
              <a:t>yang menentukan efek terapi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57200" y="4297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A838"/>
                </a:solidFill>
              </a:rPr>
              <a:t>Mencakup: </a:t>
            </a:r>
            <a:r>
              <a:rPr lang="en-US" sz="1400" dirty="0">
                <a:solidFill>
                  <a:srgbClr val="FFFFFF"/>
                </a:solidFill>
              </a:rPr>
              <a:t>Disolusi • LADME • Noyes-Whitney • Uji Disolusi In Vitro • IVIVC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DISOLUSI OBAT: DEFINISI DAN PERSAMAAN NOYES-WHITNEY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5BFDB"/>
                </a:solidFill>
              </a:rPr>
              <a:t>Proses pelarutan zat aktif dari sediaan padat sebelum absorpsi | Persamaan Noyes-Whitney (1897)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74320" y="987552"/>
            <a:ext cx="8595360" cy="1005840"/>
          </a:xfrm>
          <a:prstGeom prst="rect">
            <a:avLst/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02412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Persamaan Noyes-Whitney: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134416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i="1" dirty="0">
                <a:solidFill>
                  <a:srgbClr val="05BFDB"/>
                </a:solidFill>
              </a:rPr>
              <a:t>dC/dt = D × A × (Cs - Ct) / h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0" y="1024128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838"/>
                </a:solidFill>
              </a:rPr>
              <a:t>D</a:t>
            </a:r>
            <a:r>
              <a:rPr lang="en-US" sz="1600" dirty="0">
                <a:solidFill>
                  <a:srgbClr val="FFFFFF"/>
                </a:solidFill>
              </a:rPr>
              <a:t>= koef. difusi  </a:t>
            </a:r>
            <a:r>
              <a:rPr lang="en-US" sz="1600" b="1" dirty="0">
                <a:solidFill>
                  <a:srgbClr val="E8A838"/>
                </a:solidFill>
              </a:rPr>
              <a:t>A</a:t>
            </a:r>
            <a:r>
              <a:rPr lang="en-US" sz="1600" dirty="0">
                <a:solidFill>
                  <a:srgbClr val="FFFFFF"/>
                </a:solidFill>
              </a:rPr>
              <a:t>= luas permukaan  </a:t>
            </a:r>
            <a:r>
              <a:rPr lang="en-US" sz="1600" b="1" dirty="0">
                <a:solidFill>
                  <a:srgbClr val="E8A838"/>
                </a:solidFill>
              </a:rPr>
              <a:t>Cs</a:t>
            </a:r>
            <a:r>
              <a:rPr lang="en-US" sz="1600" dirty="0">
                <a:solidFill>
                  <a:srgbClr val="FFFFFF"/>
                </a:solidFill>
              </a:rPr>
              <a:t>= kelarutan  </a:t>
            </a:r>
            <a:r>
              <a:rPr lang="en-US" sz="1600" b="1" dirty="0">
                <a:solidFill>
                  <a:srgbClr val="E8A838"/>
                </a:solidFill>
              </a:rPr>
              <a:t>Ct</a:t>
            </a:r>
            <a:r>
              <a:rPr lang="en-US" sz="1600" dirty="0">
                <a:solidFill>
                  <a:srgbClr val="FFFFFF"/>
                </a:solidFill>
              </a:rPr>
              <a:t>= konsentrasi t  </a:t>
            </a:r>
            <a:r>
              <a:rPr lang="en-US" sz="1600" b="1" dirty="0">
                <a:solidFill>
                  <a:srgbClr val="E8A838"/>
                </a:solidFill>
              </a:rPr>
              <a:t>h</a:t>
            </a:r>
            <a:r>
              <a:rPr lang="en-US" sz="1600" dirty="0">
                <a:solidFill>
                  <a:srgbClr val="FFFFFF"/>
                </a:solidFill>
              </a:rPr>
              <a:t>= tebal lapisan difusi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74320" y="2084832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4D68"/>
                </a:solidFill>
              </a:rPr>
              <a:t>Faktor yang Mempengaruhi Laju Disolusi: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228600" y="2514600"/>
            <a:ext cx="2788920" cy="1188720"/>
          </a:xfrm>
          <a:prstGeom prst="rect">
            <a:avLst/>
          </a:prstGeom>
          <a:solidFill>
            <a:srgbClr val="E8F4F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28600" y="2514600"/>
            <a:ext cx="278892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2624328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4D68"/>
                </a:solidFill>
              </a:rPr>
              <a:t>📐 Luas Permukaan (A↑)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20040" y="299008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3C"/>
                </a:solidFill>
              </a:rPr>
              <a:t>Mikronisasi dan penggilingan meningkatkan A → laju disolusi meningkat. Basis: Persamaan Noyes-Whitney.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136392" y="2514600"/>
            <a:ext cx="2788920" cy="1188720"/>
          </a:xfrm>
          <a:prstGeom prst="rect">
            <a:avLst/>
          </a:prstGeom>
          <a:solidFill>
            <a:srgbClr val="E8F4F8"/>
          </a:solidFill>
          <a:ln w="12700">
            <a:solidFill>
              <a:srgbClr val="08839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136392" y="2514600"/>
            <a:ext cx="278892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27832" y="2624328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8395"/>
                </a:solidFill>
              </a:rPr>
              <a:t>💧 Kelarutan (Cs↑)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227832" y="299008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Kelarutan lebih tinggi → gradien konsentrasi lebih besar → disolusi lebih cepat. Dipengaruhi pH media.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044184" y="2514600"/>
            <a:ext cx="2788920" cy="1188720"/>
          </a:xfrm>
          <a:prstGeom prst="rect">
            <a:avLst/>
          </a:prstGeom>
          <a:solidFill>
            <a:srgbClr val="E8F4F8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044184" y="2514600"/>
            <a:ext cx="2788920" cy="73152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135624" y="2624328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5BFDB"/>
                </a:solidFill>
              </a:rPr>
              <a:t>🌀 Pengadukan (h↓)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135624" y="299008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Kecepatan agitasi menipiskan lapisan difusi (h), meningkatkan laju disolusi. Aparatus USP Tipe I, II.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28600" y="3776472"/>
            <a:ext cx="2788920" cy="1188720"/>
          </a:xfrm>
          <a:prstGeom prst="rect">
            <a:avLst/>
          </a:prstGeom>
          <a:solidFill>
            <a:srgbClr val="E8F4F8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28600" y="3776472"/>
            <a:ext cx="278892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0040" y="388620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A838"/>
                </a:solidFill>
              </a:rPr>
              <a:t>🔬 Polimorfisme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20040" y="4251960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Bentuk amorf lebih mudah larut dibanding kristal. Polimorf A vs B dapat berbeda disolusi 10 kali lipat.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3136392" y="3776472"/>
            <a:ext cx="2788920" cy="1188720"/>
          </a:xfrm>
          <a:prstGeom prst="rect">
            <a:avLst/>
          </a:prstGeom>
          <a:solidFill>
            <a:srgbClr val="E8F4F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136392" y="3776472"/>
            <a:ext cx="278892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27832" y="388620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4D68"/>
                </a:solidFill>
              </a:rPr>
              <a:t>⚗️ pH Media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227832" y="4251960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1A2B3C"/>
                </a:solidFill>
              </a:rPr>
              <a:t>pH lambung (~1.2), duodenum (~6.8), usus (~7.4). Mempengaruhi ionisasi dan Cs obat BCS Kelas II.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044184" y="3776472"/>
            <a:ext cx="2788920" cy="1188720"/>
          </a:xfrm>
          <a:prstGeom prst="rect">
            <a:avLst/>
          </a:prstGeom>
          <a:solidFill>
            <a:srgbClr val="E8F4F8"/>
          </a:solidFill>
          <a:ln w="12700">
            <a:solidFill>
              <a:srgbClr val="08839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044184" y="3776472"/>
            <a:ext cx="278892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35624" y="388620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🧪 Tegangan Permukaan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135624" y="4338828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Wettability tablet/kapsul. Surfaktan dalam media atau formulasi meningkatkan kontak dengan pelarut.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</a:rPr>
              <a:t>Farmasi Fisika | Stikes Prima Indonesia | Slide 21</a:t>
            </a:r>
            <a:endParaRPr lang="en-US" sz="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PROSES LADME &amp; BIOAVAILABILITAS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Dari sediaan obat hingga respons farmakologis | Disolusi sebagai tahap kritis rate-limiting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987552"/>
            <a:ext cx="15544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987552"/>
            <a:ext cx="1554480" cy="47548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987552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L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20040" y="14904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4D68"/>
                </a:solidFill>
              </a:rPr>
              <a:t>Liberation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20040" y="1810512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2B3C"/>
                </a:solidFill>
              </a:rPr>
              <a:t>Pelepasan zat aktif dari sediaan (disintegrasi, deagregasi)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828800" y="1225296"/>
            <a:ext cx="228600" cy="0"/>
          </a:xfrm>
          <a:prstGeom prst="line">
            <a:avLst/>
          </a:prstGeom>
          <a:noFill/>
          <a:ln w="31750">
            <a:solidFill>
              <a:srgbClr val="0A4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93392" y="987552"/>
            <a:ext cx="15544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8839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1993392" y="987552"/>
            <a:ext cx="1554480" cy="475488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993392" y="987552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A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039112" y="14904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8395"/>
                </a:solidFill>
              </a:rPr>
              <a:t>Absorption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039112" y="1810512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2B3C"/>
                </a:solidFill>
              </a:rPr>
              <a:t>Penyerapan obat melalui membran GI ke sirkulasi sistemik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547872" y="1225296"/>
            <a:ext cx="228600" cy="0"/>
          </a:xfrm>
          <a:prstGeom prst="line">
            <a:avLst/>
          </a:prstGeom>
          <a:noFill/>
          <a:ln w="31750">
            <a:solidFill>
              <a:srgbClr val="08839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712464" y="987552"/>
            <a:ext cx="15544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712464" y="987552"/>
            <a:ext cx="1554480" cy="475488"/>
          </a:xfrm>
          <a:prstGeom prst="rect">
            <a:avLst/>
          </a:prstGeom>
          <a:solidFill>
            <a:srgbClr val="05BFDB"/>
          </a:solidFill>
          <a:ln w="12700">
            <a:solidFill>
              <a:srgbClr val="05BFD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12464" y="987552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D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758184" y="14904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5BFDB"/>
                </a:solidFill>
              </a:rPr>
              <a:t>Distribution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758184" y="1810512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2B3C"/>
                </a:solidFill>
              </a:rPr>
              <a:t>Distribusi obat ke jaringan dan organ target via darah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266944" y="1225296"/>
            <a:ext cx="228600" cy="0"/>
          </a:xfrm>
          <a:prstGeom prst="line">
            <a:avLst/>
          </a:prstGeom>
          <a:noFill/>
          <a:ln w="31750">
            <a:solidFill>
              <a:srgbClr val="05BFD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431536" y="987552"/>
            <a:ext cx="15544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431536" y="987552"/>
            <a:ext cx="1554480" cy="47548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31536" y="987552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2137"/>
                </a:solidFill>
              </a:rPr>
              <a:t>M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477256" y="14904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A838"/>
                </a:solidFill>
              </a:rPr>
              <a:t>Metabolism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477256" y="1810512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2B3C"/>
                </a:solidFill>
              </a:rPr>
              <a:t>Biotransformasi oleh enzim (terutama CYP450 di hati)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986016" y="1225296"/>
            <a:ext cx="228600" cy="0"/>
          </a:xfrm>
          <a:prstGeom prst="line">
            <a:avLst/>
          </a:prstGeom>
          <a:noFill/>
          <a:ln w="31750">
            <a:solidFill>
              <a:srgbClr val="E8A83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150608" y="987552"/>
            <a:ext cx="15544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150608" y="987552"/>
            <a:ext cx="1554480" cy="47548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50608" y="987552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E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7196328" y="14904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4D68"/>
                </a:solidFill>
              </a:rPr>
              <a:t>Excretion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196328" y="1810512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2B3C"/>
                </a:solidFill>
              </a:rPr>
              <a:t>Eliminasi obat dan metabolit via ginjal, feses, paru-paru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274320" y="2487168"/>
            <a:ext cx="8595360" cy="38404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5760" y="248716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BIOAVAILABILITAS (F) — Jumlah obat yang mencapai sirkulasi sistemik dalam bentuk aktif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274320" y="2926080"/>
            <a:ext cx="4114800" cy="2029968"/>
          </a:xfrm>
          <a:prstGeom prst="rect">
            <a:avLst/>
          </a:prstGeom>
          <a:solidFill>
            <a:srgbClr val="FFFFFF"/>
          </a:solidFill>
          <a:ln w="12700">
            <a:solidFill>
              <a:srgbClr val="05BFD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d-ID" dirty="0"/>
          </a:p>
        </p:txBody>
      </p:sp>
      <p:sp>
        <p:nvSpPr>
          <p:cNvPr id="38" name="Text 36"/>
          <p:cNvSpPr/>
          <p:nvPr/>
        </p:nvSpPr>
        <p:spPr>
          <a:xfrm>
            <a:off x="365760" y="2999232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i="1" dirty="0">
                <a:solidFill>
                  <a:srgbClr val="0A4D68"/>
                </a:solidFill>
              </a:rPr>
              <a:t>F (%) = (AUCoral / AUCiv) × 100%</a:t>
            </a: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365760" y="3502152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3D5A73"/>
                </a:solidFill>
              </a:rPr>
              <a:t>AUC = Area Under Curve (luas di bawah kurva kadar plasma vs waktu)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365760" y="395020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• </a:t>
            </a:r>
            <a:r>
              <a:rPr lang="en-US" sz="1200" dirty="0">
                <a:solidFill>
                  <a:srgbClr val="1A2B3C"/>
                </a:solidFill>
              </a:rPr>
              <a:t>Bioavailabilitas absolut: dibandingkan dengan IV (F=100%)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65760" y="4288536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• </a:t>
            </a:r>
            <a:r>
              <a:rPr lang="en-US" sz="1200" dirty="0">
                <a:solidFill>
                  <a:srgbClr val="1A2B3C"/>
                </a:solidFill>
              </a:rPr>
              <a:t>Bioavailabilitas relatif: dibandingkan formulasi referensi oral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365760" y="4626864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• </a:t>
            </a:r>
            <a:r>
              <a:rPr lang="en-US" sz="1200" dirty="0">
                <a:solidFill>
                  <a:srgbClr val="1A2B3C"/>
                </a:solidFill>
              </a:rPr>
              <a:t>First-pass effect mengurangi F obat oral secara signifikan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2926080"/>
            <a:ext cx="4206240" cy="2144268"/>
          </a:xfrm>
          <a:prstGeom prst="rect">
            <a:avLst/>
          </a:prstGeom>
          <a:solidFill>
            <a:srgbClr val="FFFFFF"/>
          </a:solidFill>
          <a:ln w="12700">
            <a:solidFill>
              <a:srgbClr val="E8A8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4846320" y="29718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4D68"/>
                </a:solidFill>
              </a:rPr>
              <a:t>Faktor Penurun Bioavailabilitas: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4846320" y="33375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▸ First-pass metabolism: </a:t>
            </a:r>
            <a:r>
              <a:rPr lang="en-US" sz="1200" dirty="0">
                <a:solidFill>
                  <a:srgbClr val="1A2B3C"/>
                </a:solidFill>
              </a:rPr>
              <a:t>Ekstraksi hati &gt; 70% (misal: propranolol, lidokain)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4846320" y="368503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▸ Kelarutan rendah: </a:t>
            </a:r>
            <a:r>
              <a:rPr lang="en-US" sz="1200" dirty="0">
                <a:solidFill>
                  <a:srgbClr val="1A2B3C"/>
                </a:solidFill>
              </a:rPr>
              <a:t>Obat BCS II/IV tidak terdisolusi sempurna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4846320" y="403250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▸ Permeabilitas rendah: </a:t>
            </a:r>
            <a:r>
              <a:rPr lang="en-US" sz="1200" dirty="0">
                <a:solidFill>
                  <a:srgbClr val="1A2B3C"/>
                </a:solidFill>
              </a:rPr>
              <a:t>Obat BCS III tidak dapat menembus membran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4846320" y="437997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▸ Metabolisme usus: </a:t>
            </a:r>
            <a:r>
              <a:rPr lang="en-US" sz="1200" dirty="0">
                <a:solidFill>
                  <a:srgbClr val="1A2B3C"/>
                </a:solidFill>
              </a:rPr>
              <a:t>CYP3A4 di epitel usus (misal: sikllosporin, vinkristin)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4846320" y="4793742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8395"/>
                </a:solidFill>
              </a:rPr>
              <a:t>▸ Efflux transporter: </a:t>
            </a:r>
            <a:r>
              <a:rPr lang="en-US" sz="1200" dirty="0">
                <a:solidFill>
                  <a:srgbClr val="1A2B3C"/>
                </a:solidFill>
              </a:rPr>
              <a:t>P-glikoprotein memompa obat kembali ke lumen GI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88395"/>
          </a:solidFill>
          <a:ln w="12700">
            <a:solidFill>
              <a:srgbClr val="088395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</a:rPr>
              <a:t>Farmasi Fisika | Stikes Prima Indonesia | Slide 22</a:t>
            </a:r>
            <a:endParaRPr lang="en-US" sz="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733" y="43105"/>
            <a:ext cx="9144000" cy="914400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74904" y="914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UJI DISOLUSI IN VITRO &amp; IVIVC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56692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5BFDB"/>
                </a:solidFill>
              </a:rPr>
              <a:t>In Vitro - In Vivo Correlation | Standar USP &amp; FI Ed. IV | Dasar evaluasi bioekivalen obat generik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987552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Aparatus Uji Disolusi USP/FI Ed. IV:</a:t>
            </a:r>
            <a:endParaRPr lang="en-US" sz="1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229370"/>
              </p:ext>
            </p:extLst>
          </p:nvPr>
        </p:nvGraphicFramePr>
        <p:xfrm>
          <a:off x="274320" y="1432993"/>
          <a:ext cx="8595360" cy="12954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Aparatus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Penggunaan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Kecepatan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Media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D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Tipe I (Basket)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Kapsul, granul floating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50-100 rpm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900 mL, 37°C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Tipe II (Paddle)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Tablet, sustained release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50-75 rpm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900 mL, 37°C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Tipe III (Cylinder)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Bead, pellet extended release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6-35 rpm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Multi-pH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Tipe IV (Flow-through)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Serbuk, suppositoria, implant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8-16 mL/min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Kontinyu</a:t>
                      </a:r>
                      <a:endParaRPr lang="en-US" sz="1100" dirty="0"/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274320" y="2678101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D68"/>
                </a:solidFill>
              </a:rPr>
              <a:t>Level IVIVC (In Vitro - In Vivo Correlation):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274320" y="3017520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27AE6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74320" y="3017520"/>
            <a:ext cx="2788920" cy="38404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74320" y="3017520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Level A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65760" y="3447288"/>
            <a:ext cx="2606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Korelasi titik demi titik antara profil disolusi in vitro dan absorpsi in vivo. Level tertinggi &amp; paling bermakna.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65760" y="4343400"/>
            <a:ext cx="2606040" cy="502920"/>
          </a:xfrm>
          <a:prstGeom prst="rect">
            <a:avLst/>
          </a:prstGeom>
          <a:solidFill>
            <a:srgbClr val="F8FBFC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84048" y="4370832"/>
            <a:ext cx="2569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💡 </a:t>
            </a:r>
            <a:r>
              <a:rPr lang="en-US" sz="1400" i="1" dirty="0">
                <a:solidFill>
                  <a:srgbClr val="3D5A73"/>
                </a:solidFill>
              </a:rPr>
              <a:t>Dapat digunakan sebagai pengganti uji bioekivalen (waiver)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3182112" y="3017520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67E2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182112" y="3017520"/>
            <a:ext cx="2788920" cy="384048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182112" y="3017520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Level B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273552" y="3447288"/>
            <a:ext cx="2606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Perbandingan waktu rata-rata (MDT) disolusi in vitro dengan waktu rata-rata in vivo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3273552" y="4343400"/>
            <a:ext cx="2606040" cy="502920"/>
          </a:xfrm>
          <a:prstGeom prst="rect">
            <a:avLst/>
          </a:prstGeom>
          <a:solidFill>
            <a:srgbClr val="F8FBFC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291840" y="4370832"/>
            <a:ext cx="2569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💡 </a:t>
            </a:r>
            <a:r>
              <a:rPr lang="en-US" sz="1400" i="1" dirty="0">
                <a:solidFill>
                  <a:srgbClr val="3D5A73"/>
                </a:solidFill>
              </a:rPr>
              <a:t>Nilai terbatas; tidak dapat menggantikan uji bioekivalen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089904" y="3017520"/>
            <a:ext cx="27889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74C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089904" y="3017520"/>
            <a:ext cx="2788920" cy="384048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089904" y="3017520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Level C</a:t>
            </a:r>
            <a:endParaRPr lang="en-US" sz="1400" dirty="0"/>
          </a:p>
        </p:txBody>
      </p:sp>
      <p:sp>
        <p:nvSpPr>
          <p:cNvPr id="7" name="Text 21"/>
          <p:cNvSpPr/>
          <p:nvPr/>
        </p:nvSpPr>
        <p:spPr>
          <a:xfrm>
            <a:off x="6181344" y="3447288"/>
            <a:ext cx="2606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</a:rPr>
              <a:t>Korelasi antara satu titik disolusi (mis. t50%) dengan parameter farmakokinetik (Cmax atau AUC).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181344" y="4343400"/>
            <a:ext cx="2606040" cy="502920"/>
          </a:xfrm>
          <a:prstGeom prst="rect">
            <a:avLst/>
          </a:prstGeom>
          <a:solidFill>
            <a:srgbClr val="F8FBF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199632" y="4370832"/>
            <a:ext cx="2569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💡 </a:t>
            </a:r>
            <a:r>
              <a:rPr lang="en-US" sz="1400" i="1" dirty="0">
                <a:solidFill>
                  <a:srgbClr val="3D5A73"/>
                </a:solidFill>
              </a:rPr>
              <a:t>Level terendah; berguna untuk pengembangan awal formulasi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Farmasi Fisika | Stikes Prima Indonesia | Slide 23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200" dirty="0">
                <a:solidFill>
                  <a:srgbClr val="E8A838"/>
                </a:solidFill>
              </a:rPr>
              <a:t>KESIMPULAN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65760" y="562356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05BFDB"/>
                </a:solidFill>
              </a:rPr>
              <a:t>Solubility and Solution Properties of Drugs — Farmasi Fisika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74320" y="987552"/>
            <a:ext cx="8595360" cy="74980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042416"/>
            <a:ext cx="502920" cy="502920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042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2137"/>
                </a:solidFill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105156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838"/>
                </a:solidFill>
              </a:rPr>
              <a:t>Konsep Kelarutan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4400" y="1399032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Kemampuan obat larut dalam pelarut; diklasifikasikan FI Ed. IV; dipengaruhi suhu, pH, sifat pelarut &amp; obat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74320" y="1783080"/>
            <a:ext cx="8595360" cy="74980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0040" y="1837944"/>
            <a:ext cx="502920" cy="502920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18379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2137"/>
                </a:solidFill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14400" y="184708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838"/>
                </a:solidFill>
              </a:rPr>
              <a:t>Struktur Molekul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14400" y="219456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Polaritas, gugus fungsi, ionisasi (pKa), dan log P menentukan kelarutan. Lipinski Ro5 memprediksi oral bioavailabilitas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2578608"/>
            <a:ext cx="8595360" cy="74980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20040" y="2633472"/>
            <a:ext cx="502920" cy="502920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633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2137"/>
                </a:solidFill>
              </a:rPr>
              <a:t>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14400" y="264261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838"/>
                </a:solidFill>
              </a:rPr>
              <a:t>Sifat Larutan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14400" y="2990088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Sifat koligatif (tekanan osmotik, titik beku/didih) bergantung jumlah partikel. Kritis untuk formulasi isotonis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3374136"/>
            <a:ext cx="8595360" cy="74980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20040" y="3429000"/>
            <a:ext cx="502920" cy="502920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" y="3429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2137"/>
                </a:solidFill>
              </a:rPr>
              <a:t>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14400" y="3438144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838"/>
                </a:solidFill>
              </a:rPr>
              <a:t>Sistem Farmasi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14400" y="3785616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Strategi: pH adjustment, ko-solven, surfaktan/misel, siklodekstrin, mikronisasi, dan dispersi padat (SDD)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4169664"/>
            <a:ext cx="8595360" cy="749808"/>
          </a:xfrm>
          <a:prstGeom prst="rect">
            <a:avLst/>
          </a:prstGeom>
          <a:solidFill>
            <a:srgbClr val="0A4D68"/>
          </a:solidFill>
          <a:ln w="12700">
            <a:solidFill>
              <a:srgbClr val="0A4D6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0040" y="4224528"/>
            <a:ext cx="502920" cy="502920"/>
          </a:xfrm>
          <a:prstGeom prst="ellipse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0040" y="42245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2137"/>
                </a:solidFill>
              </a:rPr>
              <a:t>5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914400" y="423367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838"/>
                </a:solidFill>
              </a:rPr>
              <a:t>Disolusi &amp; Bioavailabilitas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914400" y="458114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Laju disolusi (Noyes-Whitney) = faktor kritis bioavailabilitas. BCS &amp; IVIVC menjadi dasar regulasi bioekivalen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4983480"/>
            <a:ext cx="8595360" cy="0"/>
          </a:xfrm>
          <a:prstGeom prst="rect">
            <a:avLst/>
          </a:prstGeom>
          <a:noFill/>
          <a:ln/>
        </p:spPr>
      </p:sp>
      <p:sp>
        <p:nvSpPr>
          <p:cNvPr id="32" name="Text 30"/>
          <p:cNvSpPr/>
          <p:nvPr/>
        </p:nvSpPr>
        <p:spPr>
          <a:xfrm>
            <a:off x="274320" y="4846320"/>
            <a:ext cx="8869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838"/>
                </a:solidFill>
              </a:rPr>
              <a:t>Referensi: </a:t>
            </a:r>
            <a:r>
              <a:rPr lang="en-US" sz="1100" dirty="0">
                <a:solidFill>
                  <a:srgbClr val="7A9BB5"/>
                </a:solidFill>
              </a:rPr>
              <a:t>Farmakope Indonesia Ed. IV (1995) • Martin's Physical Pharmacy (2011) • Sinko PJ, Martin's Physical Pharmacy &amp; Pharmaceutical Sciences (2011) • Remington's Pharmaceutical Sciences 21st Ed. • Amidon GL et al., Pharm Res (1995) • Lipinski CA et al., Adv Drug Deliv Rev (1997)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3106</Words>
  <Application>Microsoft Macintosh PowerPoint</Application>
  <PresentationFormat>Peragaan Layar (16:9)</PresentationFormat>
  <Paragraphs>484</Paragraphs>
  <Slides>24</Slides>
  <Notes>24</Notes>
  <HiddenSlides>0</HiddenSlides>
  <MMClips>0</MMClips>
  <ScaleCrop>false</ScaleCrop>
  <HeadingPairs>
    <vt:vector size="6" baseType="variant">
      <vt:variant>
        <vt:lpstr>Font Dipakai</vt:lpstr>
      </vt:variant>
      <vt:variant>
        <vt:i4>1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24</vt:i4>
      </vt:variant>
    </vt:vector>
  </HeadingPairs>
  <TitlesOfParts>
    <vt:vector size="26" baseType="lpstr">
      <vt:lpstr>Arial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Farmasi Fisika - Solubility and Solution Properties of Drugs</dc:title>
  <dc:subject>PptxGenJS Presentation</dc:subject>
  <dc:creator>Stikes Prima Indonesia</dc:creator>
  <cp:lastModifiedBy>Reski Mulia</cp:lastModifiedBy>
  <cp:revision>4</cp:revision>
  <dcterms:created xsi:type="dcterms:W3CDTF">2026-04-12T10:59:30Z</dcterms:created>
  <dcterms:modified xsi:type="dcterms:W3CDTF">2026-04-18T02:25:53Z</dcterms:modified>
</cp:coreProperties>
</file>