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56" r:id="rId6"/>
    <p:sldId id="257" r:id="rId7"/>
    <p:sldId id="258" r:id="rId8"/>
    <p:sldId id="263" r:id="rId9"/>
    <p:sldId id="261" r:id="rId10"/>
    <p:sldId id="262" r:id="rId11"/>
    <p:sldId id="259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FB238-D5A2-45AF-BE90-0663AF42BC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280E1-519B-460D-8908-EF1B46B60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5410D-20E4-4ADE-9C55-D448A13AA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44E5F-FE56-41B8-878A-8C4E194BD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3462C-EF2B-4611-92D2-3741BF180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17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0E24-325F-47F7-A23C-63D85EE26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863DE-C6D4-4072-9122-DC54448A8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29A14-07A0-4D02-9704-0ED07B518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A77EA-CF5B-4540-9FCB-B429B3E43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51482-6A17-4439-8ACC-2B58DD0E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9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8D692-889B-4F02-AE57-8B8FEFEB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070AA-8F00-48FC-950F-CC5DC8625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FD8E7-864D-46E3-8568-8F1FE4E5B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84163-B937-44D5-84FC-E7CF3747A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FD70A-DF5D-4694-A416-F7FB2F600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6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2084A-0A53-46A4-8EF5-B2ABE44B0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88E30-2D30-4C99-8296-7742F0EA2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D59591-5562-4177-A4F1-CDE0847CE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F15D5-B071-487A-8DB6-19CC45B0B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551B-3995-445C-A23F-9806AA09A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D5FFC-CF73-498B-A155-F75CB8E74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1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BE0E-F8FE-4105-B1BA-6C4487235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DC9E1-9E80-4F91-BB24-1F0A574B7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73052-892D-42DC-B4C8-5A8E2CC32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F77953-9977-4A74-928F-144B984AA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24382D-B916-40B9-8BFA-1745CB04B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C9F28-E6A8-44C0-A65F-E8F00C1A0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6BDD74-3E62-4102-A900-AEE7D96F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525492-1DF7-4922-BB66-0E29A15F7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2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4B4BB-4097-4337-98EB-D97A3AF8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7EE668-92B0-472F-809E-F1850860F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A52F2-3054-4F6B-997E-5DB3962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53D44-BB57-4E31-85C9-04C77F3B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68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2DDEA-5DA4-4BB6-B983-1AE0012FF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1A63B9-A474-41A3-B296-A0A9C6EA1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7A7395-1A00-41C5-9FEA-DA531980F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1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44B60-86EF-478E-80D2-5E88CF9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C03C8-3A61-4B9F-AD6D-957ECA851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89A88-67C6-401B-9A61-A6C9F692E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C3290-20B4-4674-9A1E-AB2EB3785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7B1EE-B8C1-472F-B74E-715E5CD7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AE9A2-75D1-4CC4-87C8-E23A3710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6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8E06-02AF-4D7E-827F-BC519A7B6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D580A9-8E88-4836-AC47-C69260082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2529A-AD05-482E-B8B3-6C8D9FE07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68045-484B-4264-8A46-5E4C5F223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1FC14-31E4-4D02-85AB-E00CD757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B9274-1D35-4B15-AC4E-614D3397B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9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9DCFE-C2DC-418F-8399-F62EFAB4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6738C-9964-42F7-BC6C-F47E76E60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22966-DC27-49F4-932E-3E163E99E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CF718-A87B-4021-937A-D8F599F8E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ACD4-F93A-46B6-9A50-C86AF0A1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53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613366-90F0-4F90-96C6-2CA40CB1B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0CA664-AE71-4153-B224-779176CCE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451B-155D-487D-A202-FFAC55808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E9E55-92F0-4313-AE41-8113BA1C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3FBB2-181D-471A-8513-435C874F7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3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2BB89-C7DB-48DB-9434-B3E4A699F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4AC0F-D4D5-46F3-82C6-967AD0313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F301C-0148-471C-BF8D-6FBEC0E1CE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9D4DA-1515-4D37-A622-3EF39225781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DAB22-03E9-4DBA-A224-21917DB5B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FE0F3-63A0-42DD-B0CD-322E04A2D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EC3AA-19A0-4579-93EF-571158C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4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84AC8-45EA-4BB3-A605-E7D52CAC60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r>
              <a:rPr lang="en-US" dirty="0"/>
              <a:t> Kimia </a:t>
            </a:r>
            <a:r>
              <a:rPr lang="en-US" dirty="0" err="1"/>
              <a:t>Organik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778A-0121-4C23-9ADE-FC2C3628E1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26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C26E1-5F8F-4C08-BB44-056792EC3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1A18C-093B-458C-88C6-66DA64AAF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organik</a:t>
            </a:r>
            <a:r>
              <a:rPr lang="en-US" dirty="0"/>
              <a:t>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zat-zat</a:t>
            </a:r>
            <a:r>
              <a:rPr lang="en-US" dirty="0"/>
              <a:t>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diisolasi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makhluk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(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i="1" dirty="0">
                <a:solidFill>
                  <a:srgbClr val="FF0000"/>
                </a:solidFill>
              </a:rPr>
              <a:t>vital force</a:t>
            </a:r>
            <a:r>
              <a:rPr lang="en-US" dirty="0"/>
              <a:t>)</a:t>
            </a:r>
          </a:p>
          <a:p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ilmuwan</a:t>
            </a:r>
            <a:r>
              <a:rPr lang="en-US" dirty="0"/>
              <a:t> </a:t>
            </a:r>
            <a:r>
              <a:rPr lang="en-US" dirty="0" err="1"/>
              <a:t>asal</a:t>
            </a:r>
            <a:r>
              <a:rPr lang="en-US" dirty="0"/>
              <a:t> </a:t>
            </a:r>
            <a:r>
              <a:rPr lang="en-US" dirty="0" err="1"/>
              <a:t>jerman</a:t>
            </a:r>
            <a:r>
              <a:rPr lang="en-US" dirty="0"/>
              <a:t> Friedrich Wohler </a:t>
            </a:r>
            <a:r>
              <a:rPr lang="en-US" dirty="0" err="1"/>
              <a:t>memanaskan</a:t>
            </a:r>
            <a:r>
              <a:rPr lang="en-US" dirty="0"/>
              <a:t> ammonium </a:t>
            </a:r>
            <a:r>
              <a:rPr lang="en-US" dirty="0" err="1"/>
              <a:t>sianat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garam </a:t>
            </a:r>
            <a:r>
              <a:rPr lang="en-US" dirty="0" err="1">
                <a:solidFill>
                  <a:srgbClr val="FF0000"/>
                </a:solidFill>
              </a:rPr>
              <a:t>anorganik</a:t>
            </a:r>
            <a:r>
              <a:rPr lang="en-US" dirty="0"/>
              <a:t>) dan </a:t>
            </a:r>
            <a:r>
              <a:rPr lang="en-US" dirty="0" err="1"/>
              <a:t>menghasilkan</a:t>
            </a:r>
            <a:r>
              <a:rPr lang="en-US" dirty="0"/>
              <a:t> urea (</a:t>
            </a:r>
            <a:r>
              <a:rPr lang="en-US" dirty="0" err="1">
                <a:solidFill>
                  <a:srgbClr val="FF0000"/>
                </a:solidFill>
              </a:rPr>
              <a:t>senyawa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organik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5231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C053-3D6A-4352-91B4-3DF9A4B1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CE69E-E3E5-4222-B65A-82D1F74E8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unsur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karbon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atom </a:t>
            </a:r>
            <a:r>
              <a:rPr lang="en-US" dirty="0" err="1"/>
              <a:t>utama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838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78426-5442-4C9C-B33D-9A5E36D6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organik</a:t>
            </a:r>
            <a:endParaRPr lang="en-US" dirty="0"/>
          </a:p>
        </p:txBody>
      </p:sp>
      <p:pic>
        <p:nvPicPr>
          <p:cNvPr id="1028" name="Picture 4" descr="Glucose - Wikipedia">
            <a:extLst>
              <a:ext uri="{FF2B5EF4-FFF2-40B4-BE49-F238E27FC236}">
                <a16:creationId xmlns:a16="http://schemas.microsoft.com/office/drawing/2014/main" id="{B2EB0B6E-3663-438B-8550-85B830C5A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" y="1690688"/>
            <a:ext cx="2240280" cy="242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riglyceride - Wikipedia">
            <a:extLst>
              <a:ext uri="{FF2B5EF4-FFF2-40B4-BE49-F238E27FC236}">
                <a16:creationId xmlns:a16="http://schemas.microsoft.com/office/drawing/2014/main" id="{B2C399EB-8CD0-4A3D-9ADA-A979A4561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69416"/>
            <a:ext cx="5029200" cy="222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osine - Wikipedia">
            <a:extLst>
              <a:ext uri="{FF2B5EF4-FFF2-40B4-BE49-F238E27FC236}">
                <a16:creationId xmlns:a16="http://schemas.microsoft.com/office/drawing/2014/main" id="{793CE330-5DA3-414C-AEA1-EA6745FA5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809" y="1027906"/>
            <a:ext cx="2975991" cy="326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191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84AC8-45EA-4BB3-A605-E7D52CAC60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dan </a:t>
            </a:r>
            <a:r>
              <a:rPr lang="en-US" dirty="0" err="1"/>
              <a:t>anorganik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778A-0121-4C23-9ADE-FC2C3628E1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60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C26E1-5F8F-4C08-BB44-056792EC3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Keunikan</a:t>
            </a:r>
            <a:r>
              <a:rPr lang="en-US" dirty="0"/>
              <a:t> Atom Karbon (C)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1A18C-093B-458C-88C6-66DA64AAF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Unsur</a:t>
            </a:r>
            <a:r>
              <a:rPr lang="en-US" dirty="0"/>
              <a:t> C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ditengah-tengah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periodik</a:t>
            </a:r>
            <a:r>
              <a:rPr lang="en-US" dirty="0"/>
              <a:t> pada </a:t>
            </a:r>
            <a:r>
              <a:rPr lang="en-US" dirty="0" err="1">
                <a:solidFill>
                  <a:srgbClr val="FF0000"/>
                </a:solidFill>
              </a:rPr>
              <a:t>periode</a:t>
            </a:r>
            <a:r>
              <a:rPr lang="en-US" dirty="0">
                <a:solidFill>
                  <a:srgbClr val="FF0000"/>
                </a:solidFill>
              </a:rPr>
              <a:t> 2</a:t>
            </a:r>
          </a:p>
          <a:p>
            <a:r>
              <a:rPr lang="en-US" dirty="0"/>
              <a:t>Atom </a:t>
            </a:r>
            <a:r>
              <a:rPr lang="en-US" dirty="0" err="1"/>
              <a:t>karbon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berbagi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elektron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atom C lain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lain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89A9B62-E07B-4678-844B-FC84567C6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353" y="3429000"/>
            <a:ext cx="5976937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62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C053-3D6A-4352-91B4-3DF9A4B1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dan </a:t>
            </a:r>
            <a:r>
              <a:rPr lang="en-US" dirty="0" err="1"/>
              <a:t>anorganik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A5C9D20-E7FC-4F4F-8FF5-58AA925F10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417598"/>
              </p:ext>
            </p:extLst>
          </p:nvPr>
        </p:nvGraphicFramePr>
        <p:xfrm>
          <a:off x="838200" y="1825625"/>
          <a:ext cx="10515597" cy="23774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49036785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1677759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835693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Sifat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Senyawa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Organik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Senyawa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Anorganik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15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Jenis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Ikatan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Kovalen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Ionik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97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Gaya </a:t>
                      </a:r>
                      <a:r>
                        <a:rPr lang="en-US" sz="2000" dirty="0" err="1"/>
                        <a:t>antar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molekul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Lemah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Kuat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03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Bentuk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fisik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Umumnya</a:t>
                      </a:r>
                      <a:r>
                        <a:rPr lang="en-US" sz="2000" dirty="0"/>
                        <a:t> gas dan </a:t>
                      </a:r>
                      <a:r>
                        <a:rPr lang="en-US" sz="2000" dirty="0" err="1"/>
                        <a:t>cair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Cair</a:t>
                      </a:r>
                      <a:r>
                        <a:rPr lang="en-US" sz="2000" dirty="0"/>
                        <a:t> dan </a:t>
                      </a:r>
                      <a:r>
                        <a:rPr lang="en-US" sz="2000" dirty="0" err="1"/>
                        <a:t>padat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69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Kelarutan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dalam</a:t>
                      </a:r>
                      <a:r>
                        <a:rPr lang="en-US" sz="2000" dirty="0"/>
                        <a:t> 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Rendah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Tinggi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5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Konduktivitas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Non </a:t>
                      </a:r>
                      <a:r>
                        <a:rPr lang="en-US" sz="2000" dirty="0" err="1"/>
                        <a:t>Konduktor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Konduktor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472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64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2586F-14A0-4877-82F6-43F603A343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Jari-jari</a:t>
            </a:r>
            <a:r>
              <a:rPr lang="en-US" dirty="0"/>
              <a:t> atom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1872A-BB96-4D41-ACFF-FB38917C7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22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CB316-A364-4D89-B53E-31BEB752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F5D3B-0A43-4E35-AD43-07247EE90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unit </a:t>
            </a:r>
            <a:r>
              <a:rPr lang="en-US" dirty="0" err="1">
                <a:solidFill>
                  <a:srgbClr val="FF0000"/>
                </a:solidFill>
              </a:rPr>
              <a:t>terkecil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terdapat</a:t>
            </a:r>
            <a:r>
              <a:rPr lang="en-US" dirty="0"/>
              <a:t> di </a:t>
            </a:r>
            <a:r>
              <a:rPr lang="en-US" dirty="0" err="1"/>
              <a:t>alam</a:t>
            </a:r>
            <a:endParaRPr lang="en-US" dirty="0"/>
          </a:p>
          <a:p>
            <a:r>
              <a:rPr lang="en-US" dirty="0" err="1"/>
              <a:t>Molekul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atom-atom</a:t>
            </a:r>
          </a:p>
        </p:txBody>
      </p:sp>
    </p:spTree>
    <p:extLst>
      <p:ext uri="{BB962C8B-B14F-4D97-AF65-F5344CB8AC3E}">
        <p14:creationId xmlns:p14="http://schemas.microsoft.com/office/powerpoint/2010/main" val="2476490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780DE-3841-46AF-AB41-B4A8ED5B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C48E-CE0D-4096-B4A6-04B624AA1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Jari-jari</a:t>
            </a:r>
            <a:r>
              <a:rPr lang="en-US" dirty="0"/>
              <a:t> atom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jarak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pusat</a:t>
            </a:r>
            <a:r>
              <a:rPr lang="en-US" dirty="0"/>
              <a:t> inti atom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elektron</a:t>
            </a:r>
            <a:r>
              <a:rPr lang="en-US" dirty="0"/>
              <a:t> </a:t>
            </a:r>
            <a:r>
              <a:rPr lang="en-US" dirty="0" err="1"/>
              <a:t>terluar</a:t>
            </a:r>
            <a:r>
              <a:rPr lang="en-US" dirty="0"/>
              <a:t>.</a:t>
            </a:r>
          </a:p>
          <a:p>
            <a:r>
              <a:rPr lang="en-US" dirty="0" err="1"/>
              <a:t>Jari-jari</a:t>
            </a:r>
            <a:r>
              <a:rPr lang="en-US" dirty="0"/>
              <a:t> atom pada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kovalen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mengukur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jarak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antar</a:t>
            </a:r>
            <a:r>
              <a:rPr lang="en-US" dirty="0">
                <a:solidFill>
                  <a:srgbClr val="FF0000"/>
                </a:solidFill>
              </a:rPr>
              <a:t> inti</a:t>
            </a:r>
            <a:r>
              <a:rPr lang="en-US" dirty="0"/>
              <a:t> atom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2.</a:t>
            </a:r>
          </a:p>
        </p:txBody>
      </p:sp>
      <p:pic>
        <p:nvPicPr>
          <p:cNvPr id="1028" name="Picture 4" descr="Atomic Radius | Chemistry Quiz - Quizizz">
            <a:extLst>
              <a:ext uri="{FF2B5EF4-FFF2-40B4-BE49-F238E27FC236}">
                <a16:creationId xmlns:a16="http://schemas.microsoft.com/office/drawing/2014/main" id="{D72008F6-8142-440B-AEB7-21EF55496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460" y="3912857"/>
            <a:ext cx="6355080" cy="239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686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5B4F-92CE-41CD-A408-3DF4BDB86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Sifat pada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periodik</a:t>
            </a:r>
            <a:endParaRPr lang="en-US" dirty="0"/>
          </a:p>
        </p:txBody>
      </p:sp>
      <p:pic>
        <p:nvPicPr>
          <p:cNvPr id="2050" name="Picture 2" descr="The atomic radius is in shown in the middle of this chart, at 143 in group  3A. | Atom, Chemistry lessons, Chemistry worksheets">
            <a:extLst>
              <a:ext uri="{FF2B5EF4-FFF2-40B4-BE49-F238E27FC236}">
                <a16:creationId xmlns:a16="http://schemas.microsoft.com/office/drawing/2014/main" id="{C7D5A274-59F0-4869-B6FD-94B4C387F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9068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84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F858D-20D4-4095-841D-21C1F99FB8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Keelektronegatifan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462EE-ECFC-4363-806B-4B194ADD6F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5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C4514-FA30-47B9-BDB3-11F599BEE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E8D58-FA02-4669-94CF-9BC561ACB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atom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menarik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elektron</a:t>
            </a:r>
            <a:r>
              <a:rPr lang="en-US" dirty="0"/>
              <a:t> </a:t>
            </a:r>
            <a:r>
              <a:rPr lang="en-US" dirty="0" err="1"/>
              <a:t>luarnya</a:t>
            </a:r>
            <a:r>
              <a:rPr lang="en-US" dirty="0"/>
              <a:t>.</a:t>
            </a:r>
          </a:p>
          <a:p>
            <a:r>
              <a:rPr lang="en-US" altLang="en-US" sz="2800" dirty="0" err="1"/>
              <a:t>Elektronegativitas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digunakan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untuk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memprediksi</a:t>
            </a:r>
            <a:r>
              <a:rPr lang="en-US" altLang="en-US" sz="2800" dirty="0"/>
              <a:t> dan </a:t>
            </a:r>
            <a:r>
              <a:rPr lang="en-US" altLang="en-US" sz="2800" dirty="0" err="1"/>
              <a:t>menjelaskan</a:t>
            </a:r>
            <a:r>
              <a:rPr lang="en-US" altLang="en-US" sz="2800" dirty="0"/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reaktivitas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kimia</a:t>
            </a:r>
            <a:endParaRPr lang="en-US" altLang="en-US" sz="2800" dirty="0">
              <a:solidFill>
                <a:srgbClr val="FF0000"/>
              </a:solidFill>
            </a:endParaRPr>
          </a:p>
          <a:p>
            <a:r>
              <a:rPr lang="en-US" altLang="en-US" sz="2800" dirty="0"/>
              <a:t>Skala </a:t>
            </a:r>
            <a:r>
              <a:rPr lang="en-US" altLang="en-US" sz="2800" dirty="0" err="1"/>
              <a:t>pengukuran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elektronegativitas</a:t>
            </a:r>
            <a:r>
              <a:rPr lang="en-US" altLang="en-US" sz="2800" dirty="0"/>
              <a:t> </a:t>
            </a:r>
            <a:r>
              <a:rPr lang="en-US" altLang="en-US" sz="2800" dirty="0">
                <a:sym typeface="Wingdings" panose="05000000000000000000" pitchFamily="2" charset="2"/>
              </a:rPr>
              <a:t> </a:t>
            </a:r>
            <a:r>
              <a:rPr lang="en-US" altLang="en-US" sz="2800" dirty="0" err="1">
                <a:solidFill>
                  <a:srgbClr val="FF0066"/>
                </a:solidFill>
                <a:sym typeface="Wingdings" panose="05000000000000000000" pitchFamily="2" charset="2"/>
              </a:rPr>
              <a:t>skala</a:t>
            </a:r>
            <a:r>
              <a:rPr lang="en-US" altLang="en-US" sz="2800" dirty="0">
                <a:solidFill>
                  <a:srgbClr val="FF0066"/>
                </a:solidFill>
                <a:sym typeface="Wingdings" panose="05000000000000000000" pitchFamily="2" charset="2"/>
              </a:rPr>
              <a:t> Pauling</a:t>
            </a:r>
            <a:endParaRPr lang="en-US" altLang="en-US" sz="2800" dirty="0">
              <a:solidFill>
                <a:srgbClr val="FF0066"/>
              </a:solidFill>
            </a:endParaRPr>
          </a:p>
          <a:p>
            <a:endParaRPr lang="en-US" dirty="0"/>
          </a:p>
        </p:txBody>
      </p:sp>
      <p:pic>
        <p:nvPicPr>
          <p:cNvPr id="1026" name="Picture 2" descr="Electronegativity | Chemistry, Chemical bond, Science">
            <a:extLst>
              <a:ext uri="{FF2B5EF4-FFF2-40B4-BE49-F238E27FC236}">
                <a16:creationId xmlns:a16="http://schemas.microsoft.com/office/drawing/2014/main" id="{4DC971CF-4D2D-4456-9D3D-EAC6AFEA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546" y="3746668"/>
            <a:ext cx="5012908" cy="256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042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A38E-A669-4B27-AE5F-085C882790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Momen</a:t>
            </a:r>
            <a:r>
              <a:rPr lang="en-US" dirty="0"/>
              <a:t> </a:t>
            </a:r>
            <a:r>
              <a:rPr lang="en-US" dirty="0" err="1"/>
              <a:t>dipol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6D866-053A-4BF2-A6C5-FD4D0C79E6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2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89E9-D7B1-4E47-BF64-5DD28CF42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D04F1-5802-4B68-A876-D3252C038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Momen</a:t>
            </a:r>
            <a:r>
              <a:rPr lang="en-US" dirty="0"/>
              <a:t> </a:t>
            </a:r>
            <a:r>
              <a:rPr lang="en-US" dirty="0" err="1"/>
              <a:t>dipol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ukuran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kepolaran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/>
              <a:t>ikatan</a:t>
            </a:r>
            <a:endParaRPr lang="en-US" altLang="en-US" sz="2800" dirty="0"/>
          </a:p>
          <a:p>
            <a:r>
              <a:rPr lang="en-US" dirty="0" err="1"/>
              <a:t>Momen</a:t>
            </a:r>
            <a:r>
              <a:rPr lang="en-US" dirty="0"/>
              <a:t> </a:t>
            </a:r>
            <a:r>
              <a:rPr lang="en-US" dirty="0" err="1"/>
              <a:t>dipol</a:t>
            </a:r>
            <a:r>
              <a:rPr lang="en-US" dirty="0"/>
              <a:t> </a:t>
            </a:r>
            <a:r>
              <a:rPr lang="en-US" dirty="0" err="1"/>
              <a:t>molekul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jumlah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vektor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/>
              <a:t>dari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momen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dipol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ikatan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dalam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molekul</a:t>
            </a:r>
            <a:endParaRPr lang="en-US" altLang="en-US" sz="2800" dirty="0"/>
          </a:p>
          <a:p>
            <a:pPr marL="0" indent="0" algn="ctr"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µ = </a:t>
            </a:r>
            <a:r>
              <a:rPr lang="en-US" altLang="en-US" b="1" i="1" dirty="0">
                <a:solidFill>
                  <a:srgbClr val="FF0000"/>
                </a:solidFill>
              </a:rPr>
              <a:t>e</a:t>
            </a:r>
            <a:r>
              <a:rPr lang="en-US" altLang="en-US" b="1" dirty="0">
                <a:solidFill>
                  <a:srgbClr val="FF0000"/>
                </a:solidFill>
              </a:rPr>
              <a:t> x 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9F72E455-5496-41DD-A4BC-DC9122EAF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001294"/>
            <a:ext cx="7442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e :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muatan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elektron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, 4,8 x 10 </a:t>
            </a:r>
            <a:r>
              <a:rPr lang="en-US" altLang="en-US" sz="2000" baseline="30000" dirty="0">
                <a:latin typeface="Verdana" panose="020B0604030504040204" pitchFamily="34" charset="0"/>
                <a:sym typeface="Symbol" panose="05050102010706020507" pitchFamily="18" charset="2"/>
              </a:rPr>
              <a:t>-10 </a:t>
            </a:r>
            <a:r>
              <a:rPr lang="en-US" altLang="en-US" sz="2000" i="1" dirty="0">
                <a:latin typeface="Verdana" panose="020B0604030504040204" pitchFamily="34" charset="0"/>
                <a:sym typeface="Symbol" panose="05050102010706020507" pitchFamily="18" charset="2"/>
              </a:rPr>
              <a:t>electrostatic units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(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esu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)</a:t>
            </a:r>
          </a:p>
          <a:p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d :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jarak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antar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muatan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(cm) </a:t>
            </a:r>
            <a:r>
              <a:rPr lang="en-US" altLang="en-US" sz="2000" b="1" dirty="0">
                <a:latin typeface="Verdana" panose="020B0604030504040204" pitchFamily="34" charset="0"/>
                <a:sym typeface="Symbol" panose="05050102010706020507" pitchFamily="18" charset="2"/>
              </a:rPr>
              <a:t> </a:t>
            </a:r>
          </a:p>
          <a:p>
            <a:r>
              <a:rPr lang="en-US" altLang="en-US" sz="2000" b="1" dirty="0">
                <a:latin typeface="Verdana" panose="020B0604030504040204" pitchFamily="34" charset="0"/>
                <a:sym typeface="Symbol" panose="05050102010706020507" pitchFamily="18" charset="2"/>
              </a:rPr>
              <a:t> 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: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momen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dipol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(Debye, D). 1D = 10</a:t>
            </a:r>
            <a:r>
              <a:rPr lang="en-US" altLang="en-US" sz="2000" baseline="30000" dirty="0">
                <a:latin typeface="Verdana" panose="020B0604030504040204" pitchFamily="34" charset="0"/>
                <a:sym typeface="Symbol" panose="05050102010706020507" pitchFamily="18" charset="2"/>
              </a:rPr>
              <a:t>-18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sym typeface="Symbol" panose="05050102010706020507" pitchFamily="18" charset="2"/>
              </a:rPr>
              <a:t>esu</a:t>
            </a:r>
            <a:r>
              <a:rPr lang="en-US" altLang="en-US" sz="2000" dirty="0">
                <a:latin typeface="Verdana" panose="020B0604030504040204" pitchFamily="34" charset="0"/>
                <a:sym typeface="Symbol" panose="05050102010706020507" pitchFamily="18" charset="2"/>
              </a:rPr>
              <a:t> cm</a:t>
            </a:r>
          </a:p>
        </p:txBody>
      </p:sp>
    </p:spTree>
    <p:extLst>
      <p:ext uri="{BB962C8B-B14F-4D97-AF65-F5344CB8AC3E}">
        <p14:creationId xmlns:p14="http://schemas.microsoft.com/office/powerpoint/2010/main" val="25202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3FCB-41F0-4B7E-A04D-5FE1B8B7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1026" name="Picture 2" descr="Dipole Moments - Chemistry LibreTexts">
            <a:extLst>
              <a:ext uri="{FF2B5EF4-FFF2-40B4-BE49-F238E27FC236}">
                <a16:creationId xmlns:a16="http://schemas.microsoft.com/office/drawing/2014/main" id="{F1883E05-2081-48B5-ACBD-AC1437A9B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1829787"/>
            <a:ext cx="62865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What is the difference between dipole and dipole moment? - Quora">
            <a:extLst>
              <a:ext uri="{FF2B5EF4-FFF2-40B4-BE49-F238E27FC236}">
                <a16:creationId xmlns:a16="http://schemas.microsoft.com/office/drawing/2014/main" id="{66D8336A-799A-4F81-A3B4-EFCF7463D3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1.8. Intermolecular forces | Organic Chemistry 1: An open textbook">
            <a:extLst>
              <a:ext uri="{FF2B5EF4-FFF2-40B4-BE49-F238E27FC236}">
                <a16:creationId xmlns:a16="http://schemas.microsoft.com/office/drawing/2014/main" id="{2369AFDD-5C5C-47F8-A05E-A98913CA2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075" y="4045336"/>
            <a:ext cx="7212650" cy="188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580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45BF3-819A-43E0-B0A1-353BE9F692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Pengantar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kimia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837B93-E32D-4526-A743-DA772A748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22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5CD41-8CFE-4792-8E92-955B10978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1DADD-BFD1-4F2E-A0EA-C4C2846DA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Ikatan</a:t>
            </a:r>
            <a:r>
              <a:rPr lang="en-US" dirty="0"/>
              <a:t> ion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perpindahan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elektron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atom </a:t>
            </a:r>
            <a:r>
              <a:rPr lang="en-US" dirty="0" err="1"/>
              <a:t>ke</a:t>
            </a:r>
            <a:r>
              <a:rPr lang="en-US" dirty="0"/>
              <a:t> atom lain</a:t>
            </a:r>
          </a:p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kovalen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penggunaan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bersama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sepasang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elektron</a:t>
            </a:r>
            <a:r>
              <a:rPr lang="en-US" dirty="0"/>
              <a:t> oleh </a:t>
            </a:r>
            <a:r>
              <a:rPr lang="en-US" dirty="0" err="1"/>
              <a:t>dua</a:t>
            </a:r>
            <a:r>
              <a:rPr lang="en-US" dirty="0"/>
              <a:t> atom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164CDE8C-D7BC-4805-BA2D-EB6100319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01294"/>
            <a:ext cx="32766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668EF8D4-2D69-40B6-838B-C1A697E61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4083050"/>
            <a:ext cx="33528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624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C3B9C-62AB-47AC-9553-1DB5C7C0E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C3766-60E1-4048-9181-FB8C6081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kovalen</a:t>
            </a:r>
            <a:r>
              <a:rPr lang="en-US" dirty="0"/>
              <a:t> polar : </a:t>
            </a:r>
            <a:r>
              <a:rPr lang="en-US" altLang="en-US" sz="2800" dirty="0" err="1"/>
              <a:t>Ikatan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kovalen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antara</a:t>
            </a:r>
            <a:r>
              <a:rPr lang="en-US" altLang="en-US" sz="2800" dirty="0"/>
              <a:t> atom-atom </a:t>
            </a:r>
            <a:r>
              <a:rPr lang="en-US" altLang="en-US" sz="2800" dirty="0" err="1"/>
              <a:t>dengan</a:t>
            </a:r>
            <a:r>
              <a:rPr lang="en-US" altLang="en-US" sz="2800" dirty="0"/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keelektronegatifan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berbeda</a:t>
            </a:r>
            <a:r>
              <a:rPr lang="en-US" altLang="en-US" sz="2800" dirty="0"/>
              <a:t>. </a:t>
            </a:r>
            <a:r>
              <a:rPr lang="en-US" altLang="en-US" sz="2800" dirty="0" err="1"/>
              <a:t>Contoh</a:t>
            </a:r>
            <a:r>
              <a:rPr lang="en-US" altLang="en-US" sz="2800" dirty="0"/>
              <a:t>: HCl,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O, NH</a:t>
            </a:r>
            <a:r>
              <a:rPr lang="en-US" altLang="en-US" sz="2800" baseline="-25000" dirty="0"/>
              <a:t>3</a:t>
            </a:r>
            <a:endParaRPr lang="en-US" altLang="en-US" sz="2800" dirty="0"/>
          </a:p>
          <a:p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kovalen</a:t>
            </a:r>
            <a:r>
              <a:rPr lang="en-US" dirty="0"/>
              <a:t> non polar : </a:t>
            </a:r>
            <a:r>
              <a:rPr lang="en-US" altLang="en-US" sz="2800" dirty="0" err="1"/>
              <a:t>Ikatan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kovalen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antara</a:t>
            </a:r>
            <a:r>
              <a:rPr lang="en-US" altLang="en-US" sz="2800" dirty="0"/>
              <a:t> atom-atom  </a:t>
            </a:r>
            <a:r>
              <a:rPr lang="en-US" altLang="en-US" sz="2800" dirty="0" err="1"/>
              <a:t>dengan</a:t>
            </a:r>
            <a:r>
              <a:rPr lang="en-US" altLang="en-US" sz="2800" dirty="0"/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keelektronegatifan</a:t>
            </a:r>
            <a:r>
              <a:rPr lang="en-US" altLang="en-US" sz="2800" dirty="0">
                <a:solidFill>
                  <a:srgbClr val="FF0000"/>
                </a:solidFill>
              </a:rPr>
              <a:t> yang </a:t>
            </a:r>
            <a:r>
              <a:rPr lang="en-US" altLang="en-US" sz="2800" dirty="0" err="1">
                <a:solidFill>
                  <a:srgbClr val="FF0000"/>
                </a:solidFill>
              </a:rPr>
              <a:t>sama</a:t>
            </a:r>
            <a:r>
              <a:rPr lang="en-US" altLang="en-US" sz="2800" dirty="0"/>
              <a:t>/</a:t>
            </a:r>
            <a:r>
              <a:rPr lang="en-US" altLang="en-US" sz="2800" dirty="0" err="1"/>
              <a:t>hampir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sama</a:t>
            </a:r>
            <a:r>
              <a:rPr lang="en-US" altLang="en-US" sz="2800" dirty="0"/>
              <a:t>.  </a:t>
            </a:r>
            <a:r>
              <a:rPr lang="en-US" altLang="en-US" sz="2800" dirty="0" err="1"/>
              <a:t>Contoh</a:t>
            </a:r>
            <a:r>
              <a:rPr lang="en-US" altLang="en-US" sz="2800" dirty="0"/>
              <a:t>: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, CH</a:t>
            </a:r>
            <a:r>
              <a:rPr lang="en-US" altLang="en-US" sz="2800" baseline="-25000" dirty="0"/>
              <a:t>4</a:t>
            </a:r>
            <a:endParaRPr lang="en-US" altLang="en-US" sz="28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04B85B6-DF8C-43B6-A65F-A45BA9D7B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36763"/>
            <a:ext cx="3881496" cy="7760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A4E55CDF-70AB-406D-AA2B-B43C90E7D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91" y="4710209"/>
            <a:ext cx="1657514" cy="1552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8A1BE6A-E82F-4B4D-9EC9-6CC5C08E1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378" y="3936763"/>
            <a:ext cx="4873773" cy="174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55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BBAAFB-30EF-44EB-AB4B-6B4ED2626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6" y="180751"/>
            <a:ext cx="5589039" cy="1335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813592-CD93-4AD5-A101-F08542981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63" y="1516632"/>
            <a:ext cx="5862237" cy="36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37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5FDD12-58B0-44D7-BFE4-251C433C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Terimakasih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7D6F958-A682-449F-9ABF-183901F7C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39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340</Words>
  <Application>Microsoft Office PowerPoint</Application>
  <PresentationFormat>Widescreen</PresentationFormat>
  <Paragraphs>60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Office Theme</vt:lpstr>
      <vt:lpstr>Pendahuluan Kimia Organik</vt:lpstr>
      <vt:lpstr>Sejarah</vt:lpstr>
      <vt:lpstr>Definisi</vt:lpstr>
      <vt:lpstr>Contoh senyawa organik</vt:lpstr>
      <vt:lpstr>Perbedaan senyawa organik dan anorganik</vt:lpstr>
      <vt:lpstr>Keunikan Atom Karbon (C)</vt:lpstr>
      <vt:lpstr>Perbedaan senyawa organik dan anorganik</vt:lpstr>
      <vt:lpstr>Jari-jari atom</vt:lpstr>
      <vt:lpstr>Definisi</vt:lpstr>
      <vt:lpstr>Definisi</vt:lpstr>
      <vt:lpstr>Sifat pada sistem unsur periodik</vt:lpstr>
      <vt:lpstr>Keelektronegatifan</vt:lpstr>
      <vt:lpstr>Definisi</vt:lpstr>
      <vt:lpstr>Momen dipol</vt:lpstr>
      <vt:lpstr>Definisi</vt:lpstr>
      <vt:lpstr>Contoh</vt:lpstr>
      <vt:lpstr>Pengantar ikatan kimia</vt:lpstr>
      <vt:lpstr>Definisi</vt:lpstr>
      <vt:lpstr>Definisi</vt:lpstr>
      <vt:lpstr>PowerPoint Presentation</vt:lpstr>
      <vt:lpstr>Terimakasih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Pendahuluan Kimia Organik</dc:title>
  <dc:creator>Tunas Alam</dc:creator>
  <cp:lastModifiedBy>Tunas Alam</cp:lastModifiedBy>
  <cp:revision>13</cp:revision>
  <dcterms:created xsi:type="dcterms:W3CDTF">2021-09-15T13:12:50Z</dcterms:created>
  <dcterms:modified xsi:type="dcterms:W3CDTF">2021-10-18T03:09:23Z</dcterms:modified>
</cp:coreProperties>
</file>